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34"/>
  </p:notesMasterIdLst>
  <p:handoutMasterIdLst>
    <p:handoutMasterId r:id="rId35"/>
  </p:handoutMasterIdLst>
  <p:sldIdLst>
    <p:sldId id="342" r:id="rId5"/>
    <p:sldId id="263" r:id="rId6"/>
    <p:sldId id="268" r:id="rId7"/>
    <p:sldId id="305" r:id="rId8"/>
    <p:sldId id="357" r:id="rId9"/>
    <p:sldId id="303" r:id="rId10"/>
    <p:sldId id="356" r:id="rId11"/>
    <p:sldId id="358" r:id="rId12"/>
    <p:sldId id="359" r:id="rId13"/>
    <p:sldId id="360" r:id="rId14"/>
    <p:sldId id="366" r:id="rId15"/>
    <p:sldId id="361" r:id="rId16"/>
    <p:sldId id="362" r:id="rId17"/>
    <p:sldId id="364" r:id="rId18"/>
    <p:sldId id="345" r:id="rId19"/>
    <p:sldId id="363" r:id="rId20"/>
    <p:sldId id="346" r:id="rId21"/>
    <p:sldId id="348" r:id="rId22"/>
    <p:sldId id="333" r:id="rId23"/>
    <p:sldId id="370" r:id="rId24"/>
    <p:sldId id="367" r:id="rId25"/>
    <p:sldId id="369" r:id="rId26"/>
    <p:sldId id="343" r:id="rId27"/>
    <p:sldId id="292" r:id="rId28"/>
    <p:sldId id="349" r:id="rId29"/>
    <p:sldId id="302" r:id="rId30"/>
    <p:sldId id="372" r:id="rId31"/>
    <p:sldId id="272" r:id="rId32"/>
    <p:sldId id="371"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C8834E-71B7-458C-8483-93579E030F8F}">
          <p14:sldIdLst>
            <p14:sldId id="342"/>
            <p14:sldId id="263"/>
            <p14:sldId id="268"/>
            <p14:sldId id="305"/>
            <p14:sldId id="357"/>
            <p14:sldId id="303"/>
            <p14:sldId id="356"/>
            <p14:sldId id="358"/>
            <p14:sldId id="359"/>
            <p14:sldId id="360"/>
            <p14:sldId id="366"/>
            <p14:sldId id="361"/>
            <p14:sldId id="362"/>
            <p14:sldId id="364"/>
            <p14:sldId id="345"/>
            <p14:sldId id="363"/>
            <p14:sldId id="346"/>
            <p14:sldId id="348"/>
            <p14:sldId id="333"/>
            <p14:sldId id="370"/>
            <p14:sldId id="367"/>
            <p14:sldId id="369"/>
            <p14:sldId id="343"/>
          </p14:sldIdLst>
        </p14:section>
        <p14:section name="CLOSING" id="{B4392FBA-F1E5-4571-A975-CF5F013F6702}">
          <p14:sldIdLst>
            <p14:sldId id="292"/>
            <p14:sldId id="349"/>
            <p14:sldId id="302"/>
            <p14:sldId id="372"/>
            <p14:sldId id="272"/>
            <p14:sldId id="3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56B54F-0721-9FEF-548B-AB25FFA4C744}" name="Andrea Grynol" initials="AG" userId="S::agrynol@ombudsman.mb.ca::85f289ef-42af-458a-8b48-4425bc818fe4" providerId="AD"/>
  <p188:author id="{703BF7E6-BAB5-1FFB-239C-5ED56C0D90E7}" name="Alyson McFetridge" initials="AMc" userId="Alyson McFetridge" providerId="None"/>
  <p188:author id="{5295F6ED-784F-1997-A106-D3E1B3307DA3}" name="Megan Prydun" initials="MP" userId="S::mprydun@ombudsman.mb.ca::2a18d68c-f1a3-46a4-8266-b9cbaab8ae98" providerId="AD"/>
  <p188:author id="{858993F1-BE71-53E4-E304-1513ED2B744C}" name="Amie Lesyk" initials="AL" userId="S::alesyk@ombudsman.mb.ca::3aaa9be4-edde-4273-bf85-dfb43fc705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A63"/>
    <a:srgbClr val="50ADA4"/>
    <a:srgbClr val="1E2847"/>
    <a:srgbClr val="D95B27"/>
    <a:srgbClr val="964120"/>
    <a:srgbClr val="0D9163"/>
    <a:srgbClr val="E09926"/>
    <a:srgbClr val="367F4C"/>
    <a:srgbClr val="5C1F0D"/>
    <a:srgbClr val="EB82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97" autoAdjust="0"/>
  </p:normalViewPr>
  <p:slideViewPr>
    <p:cSldViewPr snapToGrid="0">
      <p:cViewPr varScale="1">
        <p:scale>
          <a:sx n="52" d="100"/>
          <a:sy n="52" d="100"/>
        </p:scale>
        <p:origin x="1766"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B3770E-4190-8854-9E9B-74A64546090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1CA6F13-A8E9-8D82-A470-AB4B8FC76F0C}"/>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1F23C63-E70F-8544-99E7-40E4164745ED}" type="datetimeFigureOut">
              <a:rPr lang="en-US" smtClean="0"/>
              <a:t>4/15/2025</a:t>
            </a:fld>
            <a:endParaRPr lang="en-US" dirty="0"/>
          </a:p>
        </p:txBody>
      </p:sp>
      <p:sp>
        <p:nvSpPr>
          <p:cNvPr id="4" name="Footer Placeholder 3">
            <a:extLst>
              <a:ext uri="{FF2B5EF4-FFF2-40B4-BE49-F238E27FC236}">
                <a16:creationId xmlns:a16="http://schemas.microsoft.com/office/drawing/2014/main" id="{5C96E5B1-B943-3FED-1F38-476ECBFCD38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1D2EC78-1732-1226-C467-C384C5BDE84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7F66038-6B1E-604F-871D-06E7060C76B0}" type="slidenum">
              <a:rPr lang="en-US" smtClean="0"/>
              <a:t>‹#›</a:t>
            </a:fld>
            <a:endParaRPr lang="en-US" dirty="0"/>
          </a:p>
        </p:txBody>
      </p:sp>
    </p:spTree>
    <p:extLst>
      <p:ext uri="{BB962C8B-B14F-4D97-AF65-F5344CB8AC3E}">
        <p14:creationId xmlns:p14="http://schemas.microsoft.com/office/powerpoint/2010/main" val="1436619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1BF83A4-8A48-D84B-ADB2-9AAD7EF4D130}" type="datetimeFigureOut">
              <a:rPr lang="en-US" smtClean="0"/>
              <a:t>4/15/2025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DEEA2B5-2D3E-7946-9FB8-C22CB7D5D07C}" type="slidenum">
              <a:rPr lang="en-US" smtClean="0"/>
              <a:t>‹#›</a:t>
            </a:fld>
            <a:endParaRPr lang="en-US" dirty="0"/>
          </a:p>
        </p:txBody>
      </p:sp>
    </p:spTree>
    <p:extLst>
      <p:ext uri="{BB962C8B-B14F-4D97-AF65-F5344CB8AC3E}">
        <p14:creationId xmlns:p14="http://schemas.microsoft.com/office/powerpoint/2010/main" val="2861914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msassets.ombo.nsw.gov.au/assets/Managing-unreasonable-conduct-by-a-complainant-manual.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EA2B5-2D3E-7946-9FB8-C22CB7D5D07C}" type="slidenum">
              <a:rPr lang="en-US" smtClean="0"/>
              <a:t>1</a:t>
            </a:fld>
            <a:endParaRPr lang="en-US" dirty="0"/>
          </a:p>
        </p:txBody>
      </p:sp>
    </p:spTree>
    <p:extLst>
      <p:ext uri="{BB962C8B-B14F-4D97-AF65-F5344CB8AC3E}">
        <p14:creationId xmlns:p14="http://schemas.microsoft.com/office/powerpoint/2010/main" val="2817311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BF29F-6D09-83FD-7262-9AED5B950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8C194-0FEB-0BCE-063E-2C1D65481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7F16A-3726-4348-885A-645CBFA655EC}"/>
              </a:ext>
            </a:extLst>
          </p:cNvPr>
          <p:cNvSpPr>
            <a:spLocks noGrp="1"/>
          </p:cNvSpPr>
          <p:nvPr>
            <p:ph type="body" idx="1"/>
          </p:nvPr>
        </p:nvSpPr>
        <p:spPr/>
        <p:txBody>
          <a:bodyPr/>
          <a:lstStyle/>
          <a:p>
            <a:pPr defTabSz="931774">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76DBA918-3C30-28A9-259A-E07DD8F67D36}"/>
              </a:ext>
            </a:extLst>
          </p:cNvPr>
          <p:cNvSpPr>
            <a:spLocks noGrp="1"/>
          </p:cNvSpPr>
          <p:nvPr>
            <p:ph type="sldNum" sz="quarter" idx="5"/>
          </p:nvPr>
        </p:nvSpPr>
        <p:spPr/>
        <p:txBody>
          <a:bodyPr/>
          <a:lstStyle/>
          <a:p>
            <a:fld id="{8DEEA2B5-2D3E-7946-9FB8-C22CB7D5D07C}" type="slidenum">
              <a:rPr lang="en-US" smtClean="0"/>
              <a:t>10</a:t>
            </a:fld>
            <a:endParaRPr lang="en-US" dirty="0"/>
          </a:p>
        </p:txBody>
      </p:sp>
    </p:spTree>
    <p:extLst>
      <p:ext uri="{BB962C8B-B14F-4D97-AF65-F5344CB8AC3E}">
        <p14:creationId xmlns:p14="http://schemas.microsoft.com/office/powerpoint/2010/main" val="1385794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67AC4-DA04-3F97-0E3D-B6BBD2183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A743F-DDB7-5BA2-C061-5C011730B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A669DD-6667-B953-B6D4-623FB5C35954}"/>
              </a:ext>
            </a:extLst>
          </p:cNvPr>
          <p:cNvSpPr>
            <a:spLocks noGrp="1"/>
          </p:cNvSpPr>
          <p:nvPr>
            <p:ph type="body" idx="1"/>
          </p:nvPr>
        </p:nvSpPr>
        <p:spPr/>
        <p:txBody>
          <a:bodyPr/>
          <a:lstStyle/>
          <a:p>
            <a:pPr>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699B2357-D057-5C52-C64E-B60380988FFE}"/>
              </a:ext>
            </a:extLst>
          </p:cNvPr>
          <p:cNvSpPr>
            <a:spLocks noGrp="1"/>
          </p:cNvSpPr>
          <p:nvPr>
            <p:ph type="sldNum" sz="quarter" idx="5"/>
          </p:nvPr>
        </p:nvSpPr>
        <p:spPr/>
        <p:txBody>
          <a:bodyPr/>
          <a:lstStyle/>
          <a:p>
            <a:fld id="{8DEEA2B5-2D3E-7946-9FB8-C22CB7D5D07C}" type="slidenum">
              <a:rPr lang="en-US" smtClean="0"/>
              <a:t>11</a:t>
            </a:fld>
            <a:endParaRPr lang="en-US" dirty="0"/>
          </a:p>
        </p:txBody>
      </p:sp>
    </p:spTree>
    <p:extLst>
      <p:ext uri="{BB962C8B-B14F-4D97-AF65-F5344CB8AC3E}">
        <p14:creationId xmlns:p14="http://schemas.microsoft.com/office/powerpoint/2010/main" val="4147810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3F1A4-1764-BD32-8CCD-1B4FADFE5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7F0EB-9538-AE62-58B5-89F4B36D4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984E5-2743-2047-C100-954C70258141}"/>
              </a:ext>
            </a:extLst>
          </p:cNvPr>
          <p:cNvSpPr>
            <a:spLocks noGrp="1"/>
          </p:cNvSpPr>
          <p:nvPr>
            <p:ph type="body" idx="1"/>
          </p:nvPr>
        </p:nvSpPr>
        <p:spPr/>
        <p:txBody>
          <a:bodyPr/>
          <a:lstStyle/>
          <a:p>
            <a:pPr defTabSz="931774">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C5811AB3-6FD0-C1A9-E135-ABA119C2B436}"/>
              </a:ext>
            </a:extLst>
          </p:cNvPr>
          <p:cNvSpPr>
            <a:spLocks noGrp="1"/>
          </p:cNvSpPr>
          <p:nvPr>
            <p:ph type="sldNum" sz="quarter" idx="5"/>
          </p:nvPr>
        </p:nvSpPr>
        <p:spPr/>
        <p:txBody>
          <a:bodyPr/>
          <a:lstStyle/>
          <a:p>
            <a:fld id="{8DEEA2B5-2D3E-7946-9FB8-C22CB7D5D07C}" type="slidenum">
              <a:rPr lang="en-US" smtClean="0"/>
              <a:t>12</a:t>
            </a:fld>
            <a:endParaRPr lang="en-US" dirty="0"/>
          </a:p>
        </p:txBody>
      </p:sp>
    </p:spTree>
    <p:extLst>
      <p:ext uri="{BB962C8B-B14F-4D97-AF65-F5344CB8AC3E}">
        <p14:creationId xmlns:p14="http://schemas.microsoft.com/office/powerpoint/2010/main" val="1617583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437B-06DD-FBE4-D215-D4529A722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641B3-791A-0242-3A8A-EBCEECA31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31ADA-C886-D5B5-8FC4-FD613AB074C3}"/>
              </a:ext>
            </a:extLst>
          </p:cNvPr>
          <p:cNvSpPr>
            <a:spLocks noGrp="1"/>
          </p:cNvSpPr>
          <p:nvPr>
            <p:ph type="body" idx="1"/>
          </p:nvPr>
        </p:nvSpPr>
        <p:spPr/>
        <p:txBody>
          <a:bodyPr/>
          <a:lstStyle/>
          <a:p>
            <a:pPr>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ECA75F1A-94BD-411C-6F66-67D9FB7CE013}"/>
              </a:ext>
            </a:extLst>
          </p:cNvPr>
          <p:cNvSpPr>
            <a:spLocks noGrp="1"/>
          </p:cNvSpPr>
          <p:nvPr>
            <p:ph type="sldNum" sz="quarter" idx="5"/>
          </p:nvPr>
        </p:nvSpPr>
        <p:spPr/>
        <p:txBody>
          <a:bodyPr/>
          <a:lstStyle/>
          <a:p>
            <a:fld id="{8DEEA2B5-2D3E-7946-9FB8-C22CB7D5D07C}" type="slidenum">
              <a:rPr lang="en-US" smtClean="0"/>
              <a:t>13</a:t>
            </a:fld>
            <a:endParaRPr lang="en-US" dirty="0"/>
          </a:p>
        </p:txBody>
      </p:sp>
    </p:spTree>
    <p:extLst>
      <p:ext uri="{BB962C8B-B14F-4D97-AF65-F5344CB8AC3E}">
        <p14:creationId xmlns:p14="http://schemas.microsoft.com/office/powerpoint/2010/main" val="895589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93AAE-ED20-BFAD-F74B-DB5262DED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3BB49-6DD3-0DE4-0A54-510A21CA87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FDBF6-FCB3-6987-7552-4CC38BA80F53}"/>
              </a:ext>
            </a:extLst>
          </p:cNvPr>
          <p:cNvSpPr>
            <a:spLocks noGrp="1"/>
          </p:cNvSpPr>
          <p:nvPr>
            <p:ph type="body" idx="1"/>
          </p:nvPr>
        </p:nvSpPr>
        <p:spPr/>
        <p:txBody>
          <a:bodyPr/>
          <a:lstStyle/>
          <a:p>
            <a:pPr>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66F2DD09-5298-42F1-C95B-D7A297AD629E}"/>
              </a:ext>
            </a:extLst>
          </p:cNvPr>
          <p:cNvSpPr>
            <a:spLocks noGrp="1"/>
          </p:cNvSpPr>
          <p:nvPr>
            <p:ph type="sldNum" sz="quarter" idx="5"/>
          </p:nvPr>
        </p:nvSpPr>
        <p:spPr/>
        <p:txBody>
          <a:bodyPr/>
          <a:lstStyle/>
          <a:p>
            <a:fld id="{8DEEA2B5-2D3E-7946-9FB8-C22CB7D5D07C}" type="slidenum">
              <a:rPr lang="en-US" smtClean="0"/>
              <a:t>14</a:t>
            </a:fld>
            <a:endParaRPr lang="en-US" dirty="0"/>
          </a:p>
        </p:txBody>
      </p:sp>
    </p:spTree>
    <p:extLst>
      <p:ext uri="{BB962C8B-B14F-4D97-AF65-F5344CB8AC3E}">
        <p14:creationId xmlns:p14="http://schemas.microsoft.com/office/powerpoint/2010/main" val="748424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EBEDF-4511-7FCF-3755-46918142A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199BD-18B5-8C6C-2826-9A2440F89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DBF03-DFDC-E598-D0B8-E93EEC67D4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E729AA-5600-5D04-1DC0-0ECD4E58B34E}"/>
              </a:ext>
            </a:extLst>
          </p:cNvPr>
          <p:cNvSpPr>
            <a:spLocks noGrp="1"/>
          </p:cNvSpPr>
          <p:nvPr>
            <p:ph type="sldNum" sz="quarter" idx="5"/>
          </p:nvPr>
        </p:nvSpPr>
        <p:spPr/>
        <p:txBody>
          <a:bodyPr/>
          <a:lstStyle/>
          <a:p>
            <a:fld id="{8DEEA2B5-2D3E-7946-9FB8-C22CB7D5D07C}" type="slidenum">
              <a:rPr lang="en-US" smtClean="0"/>
              <a:t>15</a:t>
            </a:fld>
            <a:endParaRPr lang="en-US" dirty="0"/>
          </a:p>
        </p:txBody>
      </p:sp>
    </p:spTree>
    <p:extLst>
      <p:ext uri="{BB962C8B-B14F-4D97-AF65-F5344CB8AC3E}">
        <p14:creationId xmlns:p14="http://schemas.microsoft.com/office/powerpoint/2010/main" val="2231096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1916C-E8B4-88D8-0B60-B0466178B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110F6-3EEB-BE62-E68E-212CA48B0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5A431-4952-88DD-7F1A-4FBF3014F789}"/>
              </a:ext>
            </a:extLst>
          </p:cNvPr>
          <p:cNvSpPr>
            <a:spLocks noGrp="1"/>
          </p:cNvSpPr>
          <p:nvPr>
            <p:ph type="body" idx="1"/>
          </p:nvPr>
        </p:nvSpPr>
        <p:spPr/>
        <p:txBody>
          <a:bodyPr/>
          <a:lstStyle/>
          <a:p>
            <a:pPr defTabSz="931774">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203A08A2-81E3-FC88-EA79-603E6BABD7E8}"/>
              </a:ext>
            </a:extLst>
          </p:cNvPr>
          <p:cNvSpPr>
            <a:spLocks noGrp="1"/>
          </p:cNvSpPr>
          <p:nvPr>
            <p:ph type="sldNum" sz="quarter" idx="5"/>
          </p:nvPr>
        </p:nvSpPr>
        <p:spPr/>
        <p:txBody>
          <a:bodyPr/>
          <a:lstStyle/>
          <a:p>
            <a:fld id="{8DEEA2B5-2D3E-7946-9FB8-C22CB7D5D07C}" type="slidenum">
              <a:rPr lang="en-US" smtClean="0"/>
              <a:t>16</a:t>
            </a:fld>
            <a:endParaRPr lang="en-US" dirty="0"/>
          </a:p>
        </p:txBody>
      </p:sp>
    </p:spTree>
    <p:extLst>
      <p:ext uri="{BB962C8B-B14F-4D97-AF65-F5344CB8AC3E}">
        <p14:creationId xmlns:p14="http://schemas.microsoft.com/office/powerpoint/2010/main" val="1072180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0D339-81EF-AD42-BAB5-535032848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DF5E-E32F-E8BC-76A6-846245070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4407D-4224-0533-71A1-1F03731757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57E30B-41C6-24F9-2364-B6CE3C9C00AE}"/>
              </a:ext>
            </a:extLst>
          </p:cNvPr>
          <p:cNvSpPr>
            <a:spLocks noGrp="1"/>
          </p:cNvSpPr>
          <p:nvPr>
            <p:ph type="sldNum" sz="quarter" idx="5"/>
          </p:nvPr>
        </p:nvSpPr>
        <p:spPr/>
        <p:txBody>
          <a:bodyPr/>
          <a:lstStyle/>
          <a:p>
            <a:fld id="{8DEEA2B5-2D3E-7946-9FB8-C22CB7D5D07C}" type="slidenum">
              <a:rPr lang="en-US" smtClean="0"/>
              <a:t>17</a:t>
            </a:fld>
            <a:endParaRPr lang="en-US" dirty="0"/>
          </a:p>
        </p:txBody>
      </p:sp>
    </p:spTree>
    <p:extLst>
      <p:ext uri="{BB962C8B-B14F-4D97-AF65-F5344CB8AC3E}">
        <p14:creationId xmlns:p14="http://schemas.microsoft.com/office/powerpoint/2010/main" val="2513001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EA2B5-2D3E-7946-9FB8-C22CB7D5D07C}" type="slidenum">
              <a:rPr lang="en-US" smtClean="0"/>
              <a:t>18</a:t>
            </a:fld>
            <a:endParaRPr lang="en-US" dirty="0"/>
          </a:p>
        </p:txBody>
      </p:sp>
    </p:spTree>
    <p:extLst>
      <p:ext uri="{BB962C8B-B14F-4D97-AF65-F5344CB8AC3E}">
        <p14:creationId xmlns:p14="http://schemas.microsoft.com/office/powerpoint/2010/main" val="3283896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EEA2B5-2D3E-7946-9FB8-C22CB7D5D07C}" type="slidenum">
              <a:rPr lang="en-US" smtClean="0"/>
              <a:t>19</a:t>
            </a:fld>
            <a:endParaRPr lang="en-US" dirty="0"/>
          </a:p>
        </p:txBody>
      </p:sp>
    </p:spTree>
    <p:extLst>
      <p:ext uri="{BB962C8B-B14F-4D97-AF65-F5344CB8AC3E}">
        <p14:creationId xmlns:p14="http://schemas.microsoft.com/office/powerpoint/2010/main" val="182155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EEA2B5-2D3E-7946-9FB8-C22CB7D5D07C}" type="slidenum">
              <a:rPr lang="en-US" smtClean="0"/>
              <a:t>2</a:t>
            </a:fld>
            <a:endParaRPr lang="en-US" dirty="0"/>
          </a:p>
        </p:txBody>
      </p:sp>
    </p:spTree>
    <p:extLst>
      <p:ext uri="{BB962C8B-B14F-4D97-AF65-F5344CB8AC3E}">
        <p14:creationId xmlns:p14="http://schemas.microsoft.com/office/powerpoint/2010/main" val="3719526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295EF-E645-56B2-BCBB-663E95EAB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9D226-417A-3721-3DE5-AAA3EB94C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E1A64-61E2-BA48-E6B1-334D180BD208}"/>
              </a:ext>
            </a:extLst>
          </p:cNvPr>
          <p:cNvSpPr>
            <a:spLocks noGrp="1"/>
          </p:cNvSpPr>
          <p:nvPr>
            <p:ph type="body" idx="1"/>
          </p:nvPr>
        </p:nvSpPr>
        <p:spPr/>
        <p:txBody>
          <a:bodyPr/>
          <a:lstStyle/>
          <a:p>
            <a:endParaRPr lang="en-US" dirty="0">
              <a:latin typeface="Aptos"/>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728FE3E-1501-585C-F304-B731CFDD3749}"/>
              </a:ext>
            </a:extLst>
          </p:cNvPr>
          <p:cNvSpPr>
            <a:spLocks noGrp="1"/>
          </p:cNvSpPr>
          <p:nvPr>
            <p:ph type="sldNum" sz="quarter" idx="5"/>
          </p:nvPr>
        </p:nvSpPr>
        <p:spPr/>
        <p:txBody>
          <a:bodyPr/>
          <a:lstStyle/>
          <a:p>
            <a:fld id="{8DEEA2B5-2D3E-7946-9FB8-C22CB7D5D07C}" type="slidenum">
              <a:rPr lang="en-US" smtClean="0"/>
              <a:t>20</a:t>
            </a:fld>
            <a:endParaRPr lang="en-US" dirty="0"/>
          </a:p>
        </p:txBody>
      </p:sp>
    </p:spTree>
    <p:extLst>
      <p:ext uri="{BB962C8B-B14F-4D97-AF65-F5344CB8AC3E}">
        <p14:creationId xmlns:p14="http://schemas.microsoft.com/office/powerpoint/2010/main" val="78273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182EA-FADF-73A9-FA2A-B3A9610E8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E53F3-6A34-A5E1-F0E2-CD884C8A3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03B2D-FBF8-B91E-3543-D0D5473EBB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0A03D-ACF5-6798-0F4D-793909815FB2}"/>
              </a:ext>
            </a:extLst>
          </p:cNvPr>
          <p:cNvSpPr>
            <a:spLocks noGrp="1"/>
          </p:cNvSpPr>
          <p:nvPr>
            <p:ph type="sldNum" sz="quarter" idx="5"/>
          </p:nvPr>
        </p:nvSpPr>
        <p:spPr/>
        <p:txBody>
          <a:bodyPr/>
          <a:lstStyle/>
          <a:p>
            <a:fld id="{8DEEA2B5-2D3E-7946-9FB8-C22CB7D5D07C}" type="slidenum">
              <a:rPr lang="en-US" smtClean="0"/>
              <a:t>21</a:t>
            </a:fld>
            <a:endParaRPr lang="en-US" dirty="0"/>
          </a:p>
        </p:txBody>
      </p:sp>
    </p:spTree>
    <p:extLst>
      <p:ext uri="{BB962C8B-B14F-4D97-AF65-F5344CB8AC3E}">
        <p14:creationId xmlns:p14="http://schemas.microsoft.com/office/powerpoint/2010/main" val="2826094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2B18D-D189-8EFE-67D7-FE307940C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25094-1F7B-F485-9074-0BAEABBA3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CADFE-48E1-EFEF-A3C5-089369E16BCD}"/>
              </a:ext>
            </a:extLst>
          </p:cNvPr>
          <p:cNvSpPr>
            <a:spLocks noGrp="1"/>
          </p:cNvSpPr>
          <p:nvPr>
            <p:ph type="body" idx="1"/>
          </p:nvPr>
        </p:nvSpPr>
        <p:spPr/>
        <p:txBody>
          <a:bodyPr/>
          <a:lstStyle/>
          <a:p>
            <a:pPr defTabSz="931774">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C9C52C9F-A245-3A0D-5FF5-24560CC31B24}"/>
              </a:ext>
            </a:extLst>
          </p:cNvPr>
          <p:cNvSpPr>
            <a:spLocks noGrp="1"/>
          </p:cNvSpPr>
          <p:nvPr>
            <p:ph type="sldNum" sz="quarter" idx="5"/>
          </p:nvPr>
        </p:nvSpPr>
        <p:spPr/>
        <p:txBody>
          <a:bodyPr/>
          <a:lstStyle/>
          <a:p>
            <a:fld id="{8DEEA2B5-2D3E-7946-9FB8-C22CB7D5D07C}" type="slidenum">
              <a:rPr lang="en-US" smtClean="0"/>
              <a:t>22</a:t>
            </a:fld>
            <a:endParaRPr lang="en-US" dirty="0"/>
          </a:p>
        </p:txBody>
      </p:sp>
    </p:spTree>
    <p:extLst>
      <p:ext uri="{BB962C8B-B14F-4D97-AF65-F5344CB8AC3E}">
        <p14:creationId xmlns:p14="http://schemas.microsoft.com/office/powerpoint/2010/main" val="2767357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5"/>
          </p:nvPr>
        </p:nvSpPr>
        <p:spPr/>
        <p:txBody>
          <a:bodyPr/>
          <a:lstStyle/>
          <a:p>
            <a:fld id="{8DEEA2B5-2D3E-7946-9FB8-C22CB7D5D07C}" type="slidenum">
              <a:rPr lang="en-US" smtClean="0"/>
              <a:t>23</a:t>
            </a:fld>
            <a:endParaRPr lang="en-US" dirty="0"/>
          </a:p>
        </p:txBody>
      </p:sp>
    </p:spTree>
    <p:extLst>
      <p:ext uri="{BB962C8B-B14F-4D97-AF65-F5344CB8AC3E}">
        <p14:creationId xmlns:p14="http://schemas.microsoft.com/office/powerpoint/2010/main" val="3543810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5"/>
          </p:nvPr>
        </p:nvSpPr>
        <p:spPr/>
        <p:txBody>
          <a:bodyPr/>
          <a:lstStyle/>
          <a:p>
            <a:fld id="{8DEEA2B5-2D3E-7946-9FB8-C22CB7D5D07C}" type="slidenum">
              <a:rPr lang="en-US" smtClean="0"/>
              <a:t>24</a:t>
            </a:fld>
            <a:endParaRPr lang="en-US" dirty="0"/>
          </a:p>
        </p:txBody>
      </p:sp>
    </p:spTree>
    <p:extLst>
      <p:ext uri="{BB962C8B-B14F-4D97-AF65-F5344CB8AC3E}">
        <p14:creationId xmlns:p14="http://schemas.microsoft.com/office/powerpoint/2010/main" val="1539302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5"/>
          </p:nvPr>
        </p:nvSpPr>
        <p:spPr/>
        <p:txBody>
          <a:bodyPr/>
          <a:lstStyle/>
          <a:p>
            <a:fld id="{8DEEA2B5-2D3E-7946-9FB8-C22CB7D5D07C}" type="slidenum">
              <a:rPr lang="en-US" smtClean="0"/>
              <a:t>25</a:t>
            </a:fld>
            <a:endParaRPr lang="en-US" dirty="0"/>
          </a:p>
        </p:txBody>
      </p:sp>
    </p:spTree>
    <p:extLst>
      <p:ext uri="{BB962C8B-B14F-4D97-AF65-F5344CB8AC3E}">
        <p14:creationId xmlns:p14="http://schemas.microsoft.com/office/powerpoint/2010/main" val="3247021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Calibri"/>
              <a:buChar cha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DEEA2B5-2D3E-7946-9FB8-C22CB7D5D07C}" type="slidenum">
              <a:rPr lang="en-US" smtClean="0"/>
              <a:t>26</a:t>
            </a:fld>
            <a:endParaRPr lang="en-US" dirty="0"/>
          </a:p>
        </p:txBody>
      </p:sp>
    </p:spTree>
    <p:extLst>
      <p:ext uri="{BB962C8B-B14F-4D97-AF65-F5344CB8AC3E}">
        <p14:creationId xmlns:p14="http://schemas.microsoft.com/office/powerpoint/2010/main" val="3127231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A5B9C-49CC-8A5A-BA65-BAB6E6B52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BB367-2F7F-1EA9-DE23-BF301A9BF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43053-E097-CDBE-32A5-FB6B02A4195F}"/>
              </a:ext>
            </a:extLst>
          </p:cNvPr>
          <p:cNvSpPr>
            <a:spLocks noGrp="1"/>
          </p:cNvSpPr>
          <p:nvPr>
            <p:ph type="body" idx="1"/>
          </p:nvPr>
        </p:nvSpPr>
        <p:spPr/>
        <p:txBody>
          <a:bodyPr/>
          <a:lstStyle/>
          <a:p>
            <a:pPr defTabSz="931774"/>
            <a:endParaRPr lang="en-US" dirty="0"/>
          </a:p>
          <a:p>
            <a:endParaRPr lang="en-US" dirty="0">
              <a:hlinkClick r:id="rId3"/>
            </a:endParaRPr>
          </a:p>
        </p:txBody>
      </p:sp>
      <p:sp>
        <p:nvSpPr>
          <p:cNvPr id="4" name="Slide Number Placeholder 3">
            <a:extLst>
              <a:ext uri="{FF2B5EF4-FFF2-40B4-BE49-F238E27FC236}">
                <a16:creationId xmlns:a16="http://schemas.microsoft.com/office/drawing/2014/main" id="{4F2D3E58-8101-E659-19D9-7D2396A8E6A2}"/>
              </a:ext>
            </a:extLst>
          </p:cNvPr>
          <p:cNvSpPr>
            <a:spLocks noGrp="1"/>
          </p:cNvSpPr>
          <p:nvPr>
            <p:ph type="sldNum" sz="quarter" idx="5"/>
          </p:nvPr>
        </p:nvSpPr>
        <p:spPr/>
        <p:txBody>
          <a:bodyPr/>
          <a:lstStyle/>
          <a:p>
            <a:fld id="{8DEEA2B5-2D3E-7946-9FB8-C22CB7D5D07C}" type="slidenum">
              <a:rPr lang="en-US" smtClean="0"/>
              <a:t>27</a:t>
            </a:fld>
            <a:endParaRPr lang="en-US" dirty="0"/>
          </a:p>
        </p:txBody>
      </p:sp>
    </p:spTree>
    <p:extLst>
      <p:ext uri="{BB962C8B-B14F-4D97-AF65-F5344CB8AC3E}">
        <p14:creationId xmlns:p14="http://schemas.microsoft.com/office/powerpoint/2010/main" val="1069050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a:p>
            <a:endParaRPr lang="en-US" dirty="0"/>
          </a:p>
        </p:txBody>
      </p:sp>
      <p:sp>
        <p:nvSpPr>
          <p:cNvPr id="4" name="Slide Number Placeholder 3"/>
          <p:cNvSpPr>
            <a:spLocks noGrp="1"/>
          </p:cNvSpPr>
          <p:nvPr>
            <p:ph type="sldNum" sz="quarter" idx="5"/>
          </p:nvPr>
        </p:nvSpPr>
        <p:spPr/>
        <p:txBody>
          <a:bodyPr/>
          <a:lstStyle/>
          <a:p>
            <a:fld id="{8DEEA2B5-2D3E-7946-9FB8-C22CB7D5D07C}" type="slidenum">
              <a:rPr lang="en-US" smtClean="0"/>
              <a:t>28</a:t>
            </a:fld>
            <a:endParaRPr lang="en-US" dirty="0"/>
          </a:p>
        </p:txBody>
      </p:sp>
    </p:spTree>
    <p:extLst>
      <p:ext uri="{BB962C8B-B14F-4D97-AF65-F5344CB8AC3E}">
        <p14:creationId xmlns:p14="http://schemas.microsoft.com/office/powerpoint/2010/main" val="3937672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6A48B-0008-FF4C-C9C8-552351032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3731B-F6BB-70C8-F5FB-3F8D0E1C6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8C72E-3229-B535-B81B-C4B63C8EF08C}"/>
              </a:ext>
            </a:extLst>
          </p:cNvPr>
          <p:cNvSpPr>
            <a:spLocks noGrp="1"/>
          </p:cNvSpPr>
          <p:nvPr>
            <p:ph type="body" idx="1"/>
          </p:nvPr>
        </p:nvSpPr>
        <p:spPr/>
        <p:txBody>
          <a:bodyPr/>
          <a:lstStyle/>
          <a:p>
            <a:pPr defTabSz="931774">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76469CC9-40C5-18F7-D451-DC9A48D7B43F}"/>
              </a:ext>
            </a:extLst>
          </p:cNvPr>
          <p:cNvSpPr>
            <a:spLocks noGrp="1"/>
          </p:cNvSpPr>
          <p:nvPr>
            <p:ph type="sldNum" sz="quarter" idx="5"/>
          </p:nvPr>
        </p:nvSpPr>
        <p:spPr/>
        <p:txBody>
          <a:bodyPr/>
          <a:lstStyle/>
          <a:p>
            <a:fld id="{8DEEA2B5-2D3E-7946-9FB8-C22CB7D5D07C}" type="slidenum">
              <a:rPr lang="en-US" smtClean="0"/>
              <a:t>29</a:t>
            </a:fld>
            <a:endParaRPr lang="en-US" dirty="0"/>
          </a:p>
        </p:txBody>
      </p:sp>
    </p:spTree>
    <p:extLst>
      <p:ext uri="{BB962C8B-B14F-4D97-AF65-F5344CB8AC3E}">
        <p14:creationId xmlns:p14="http://schemas.microsoft.com/office/powerpoint/2010/main" val="303589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Char char="-"/>
            </a:pPr>
            <a:endParaRPr lang="en-US" dirty="0"/>
          </a:p>
        </p:txBody>
      </p:sp>
      <p:sp>
        <p:nvSpPr>
          <p:cNvPr id="4" name="Slide Number Placeholder 3"/>
          <p:cNvSpPr>
            <a:spLocks noGrp="1"/>
          </p:cNvSpPr>
          <p:nvPr>
            <p:ph type="sldNum" sz="quarter" idx="5"/>
          </p:nvPr>
        </p:nvSpPr>
        <p:spPr/>
        <p:txBody>
          <a:bodyPr/>
          <a:lstStyle/>
          <a:p>
            <a:fld id="{8DEEA2B5-2D3E-7946-9FB8-C22CB7D5D07C}" type="slidenum">
              <a:rPr lang="en-US" smtClean="0"/>
              <a:t>3</a:t>
            </a:fld>
            <a:endParaRPr lang="en-US" dirty="0"/>
          </a:p>
        </p:txBody>
      </p:sp>
    </p:spTree>
    <p:extLst>
      <p:ext uri="{BB962C8B-B14F-4D97-AF65-F5344CB8AC3E}">
        <p14:creationId xmlns:p14="http://schemas.microsoft.com/office/powerpoint/2010/main" val="12512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CA" dirty="0"/>
          </a:p>
        </p:txBody>
      </p:sp>
      <p:sp>
        <p:nvSpPr>
          <p:cNvPr id="4" name="Slide Number Placeholder 3"/>
          <p:cNvSpPr>
            <a:spLocks noGrp="1"/>
          </p:cNvSpPr>
          <p:nvPr>
            <p:ph type="sldNum" sz="quarter" idx="5"/>
          </p:nvPr>
        </p:nvSpPr>
        <p:spPr/>
        <p:txBody>
          <a:bodyPr/>
          <a:lstStyle/>
          <a:p>
            <a:fld id="{8DEEA2B5-2D3E-7946-9FB8-C22CB7D5D07C}" type="slidenum">
              <a:rPr lang="en-US" smtClean="0"/>
              <a:t>4</a:t>
            </a:fld>
            <a:endParaRPr lang="en-US" dirty="0"/>
          </a:p>
        </p:txBody>
      </p:sp>
    </p:spTree>
    <p:extLst>
      <p:ext uri="{BB962C8B-B14F-4D97-AF65-F5344CB8AC3E}">
        <p14:creationId xmlns:p14="http://schemas.microsoft.com/office/powerpoint/2010/main" val="2004654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DEEA2B5-2D3E-7946-9FB8-C22CB7D5D07C}" type="slidenum">
              <a:rPr lang="en-US" smtClean="0"/>
              <a:t>5</a:t>
            </a:fld>
            <a:endParaRPr lang="en-US" dirty="0"/>
          </a:p>
        </p:txBody>
      </p:sp>
    </p:spTree>
    <p:extLst>
      <p:ext uri="{BB962C8B-B14F-4D97-AF65-F5344CB8AC3E}">
        <p14:creationId xmlns:p14="http://schemas.microsoft.com/office/powerpoint/2010/main" val="426488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EA2B5-2D3E-7946-9FB8-C22CB7D5D07C}" type="slidenum">
              <a:rPr lang="en-US" smtClean="0"/>
              <a:t>6</a:t>
            </a:fld>
            <a:endParaRPr lang="en-US" dirty="0"/>
          </a:p>
        </p:txBody>
      </p:sp>
    </p:spTree>
    <p:extLst>
      <p:ext uri="{BB962C8B-B14F-4D97-AF65-F5344CB8AC3E}">
        <p14:creationId xmlns:p14="http://schemas.microsoft.com/office/powerpoint/2010/main" val="338920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23E32-F658-BE2E-E643-C1A11BCD0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314D1-7473-A49C-FD67-B384DFE2E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F9112-63A9-9DF3-205D-E13608BE2821}"/>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FAF61D5E-BEE6-544D-53C2-4B7B16F9ABDB}"/>
              </a:ext>
            </a:extLst>
          </p:cNvPr>
          <p:cNvSpPr>
            <a:spLocks noGrp="1"/>
          </p:cNvSpPr>
          <p:nvPr>
            <p:ph type="sldNum" sz="quarter" idx="5"/>
          </p:nvPr>
        </p:nvSpPr>
        <p:spPr/>
        <p:txBody>
          <a:bodyPr/>
          <a:lstStyle/>
          <a:p>
            <a:fld id="{8DEEA2B5-2D3E-7946-9FB8-C22CB7D5D07C}" type="slidenum">
              <a:rPr lang="en-US" smtClean="0"/>
              <a:t>7</a:t>
            </a:fld>
            <a:endParaRPr lang="en-US" dirty="0"/>
          </a:p>
        </p:txBody>
      </p:sp>
    </p:spTree>
    <p:extLst>
      <p:ext uri="{BB962C8B-B14F-4D97-AF65-F5344CB8AC3E}">
        <p14:creationId xmlns:p14="http://schemas.microsoft.com/office/powerpoint/2010/main" val="363263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32E22-1E64-8DCF-186B-DCE40A35B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70D77-DAA9-B527-835E-4008224C2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8C8CD-50D5-30F0-EA87-59BFE7277A5B}"/>
              </a:ext>
            </a:extLst>
          </p:cNvPr>
          <p:cNvSpPr>
            <a:spLocks noGrp="1"/>
          </p:cNvSpPr>
          <p:nvPr>
            <p:ph type="body" idx="1"/>
          </p:nvPr>
        </p:nvSpPr>
        <p:spPr/>
        <p:txBody>
          <a:bodyPr/>
          <a:lstStyle/>
          <a:p>
            <a:pPr defTabSz="931774">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65F700CF-6212-FDD9-49A5-36C270208172}"/>
              </a:ext>
            </a:extLst>
          </p:cNvPr>
          <p:cNvSpPr>
            <a:spLocks noGrp="1"/>
          </p:cNvSpPr>
          <p:nvPr>
            <p:ph type="sldNum" sz="quarter" idx="5"/>
          </p:nvPr>
        </p:nvSpPr>
        <p:spPr/>
        <p:txBody>
          <a:bodyPr/>
          <a:lstStyle/>
          <a:p>
            <a:fld id="{8DEEA2B5-2D3E-7946-9FB8-C22CB7D5D07C}" type="slidenum">
              <a:rPr lang="en-US" smtClean="0"/>
              <a:t>8</a:t>
            </a:fld>
            <a:endParaRPr lang="en-US" dirty="0"/>
          </a:p>
        </p:txBody>
      </p:sp>
    </p:spTree>
    <p:extLst>
      <p:ext uri="{BB962C8B-B14F-4D97-AF65-F5344CB8AC3E}">
        <p14:creationId xmlns:p14="http://schemas.microsoft.com/office/powerpoint/2010/main" val="374869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5655B-E2C3-2052-C117-2B1A2E4E0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E619C-09A7-F4AD-168D-B31B03C47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8DE90-3D48-5698-6F28-D13BA75C7563}"/>
              </a:ext>
            </a:extLst>
          </p:cNvPr>
          <p:cNvSpPr>
            <a:spLocks noGrp="1"/>
          </p:cNvSpPr>
          <p:nvPr>
            <p:ph type="body" idx="1"/>
          </p:nvPr>
        </p:nvSpPr>
        <p:spPr/>
        <p:txBody>
          <a:bodyPr/>
          <a:lstStyle/>
          <a:p>
            <a:pPr>
              <a:lnSpc>
                <a:spcPct val="90000"/>
              </a:lnSpc>
              <a:spcBef>
                <a:spcPts val="1019"/>
              </a:spcBef>
            </a:pPr>
            <a:endParaRPr lang="en-US" dirty="0"/>
          </a:p>
        </p:txBody>
      </p:sp>
      <p:sp>
        <p:nvSpPr>
          <p:cNvPr id="4" name="Slide Number Placeholder 3">
            <a:extLst>
              <a:ext uri="{FF2B5EF4-FFF2-40B4-BE49-F238E27FC236}">
                <a16:creationId xmlns:a16="http://schemas.microsoft.com/office/drawing/2014/main" id="{A2C3281D-A7B4-FE7C-994E-4D5F01CFE56D}"/>
              </a:ext>
            </a:extLst>
          </p:cNvPr>
          <p:cNvSpPr>
            <a:spLocks noGrp="1"/>
          </p:cNvSpPr>
          <p:nvPr>
            <p:ph type="sldNum" sz="quarter" idx="5"/>
          </p:nvPr>
        </p:nvSpPr>
        <p:spPr/>
        <p:txBody>
          <a:bodyPr/>
          <a:lstStyle/>
          <a:p>
            <a:fld id="{8DEEA2B5-2D3E-7946-9FB8-C22CB7D5D07C}" type="slidenum">
              <a:rPr lang="en-US" smtClean="0"/>
              <a:t>9</a:t>
            </a:fld>
            <a:endParaRPr lang="en-US" dirty="0"/>
          </a:p>
        </p:txBody>
      </p:sp>
    </p:spTree>
    <p:extLst>
      <p:ext uri="{BB962C8B-B14F-4D97-AF65-F5344CB8AC3E}">
        <p14:creationId xmlns:p14="http://schemas.microsoft.com/office/powerpoint/2010/main" val="3467560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resentation title slide">
    <p:bg>
      <p:bgPr>
        <a:gradFill>
          <a:gsLst>
            <a:gs pos="0">
              <a:srgbClr val="52ADA4"/>
            </a:gs>
            <a:gs pos="50000">
              <a:srgbClr val="386E80"/>
            </a:gs>
            <a:gs pos="100000">
              <a:srgbClr val="1E2847"/>
            </a:gs>
          </a:gsLst>
          <a:lin ang="16200000" scaled="1"/>
        </a:gradFill>
        <a:effectLst/>
      </p:bgPr>
    </p:bg>
    <p:spTree>
      <p:nvGrpSpPr>
        <p:cNvPr id="1" name=""/>
        <p:cNvGrpSpPr/>
        <p:nvPr/>
      </p:nvGrpSpPr>
      <p:grpSpPr>
        <a:xfrm>
          <a:off x="0" y="0"/>
          <a:ext cx="0" cy="0"/>
          <a:chOff x="0" y="0"/>
          <a:chExt cx="0" cy="0"/>
        </a:xfrm>
      </p:grpSpPr>
      <p:pic>
        <p:nvPicPr>
          <p:cNvPr id="35" name="Picture 34" descr="A circular logo with colorful lines&#10;&#10;Description automatically generated">
            <a:extLst>
              <a:ext uri="{FF2B5EF4-FFF2-40B4-BE49-F238E27FC236}">
                <a16:creationId xmlns:a16="http://schemas.microsoft.com/office/drawing/2014/main" id="{476E6DF7-83AD-D9D0-9597-23398B095AF8}"/>
              </a:ext>
            </a:extLst>
          </p:cNvPr>
          <p:cNvPicPr>
            <a:picLocks noChangeAspect="1"/>
          </p:cNvPicPr>
          <p:nvPr userDrawn="1"/>
        </p:nvPicPr>
        <p:blipFill>
          <a:blip r:embed="rId2">
            <a:alphaModFix/>
          </a:blip>
          <a:srcRect/>
          <a:stretch>
            <a:fillRect/>
          </a:stretch>
        </p:blipFill>
        <p:spPr>
          <a:xfrm>
            <a:off x="-4631770" y="-422568"/>
            <a:ext cx="9263537" cy="9263537"/>
          </a:xfrm>
          <a:custGeom>
            <a:avLst/>
            <a:gdLst>
              <a:gd name="connsiteX0" fmla="*/ 4631768 w 9263537"/>
              <a:gd name="connsiteY0" fmla="*/ 0 h 9263537"/>
              <a:gd name="connsiteX1" fmla="*/ 9263537 w 9263537"/>
              <a:gd name="connsiteY1" fmla="*/ 0 h 9263537"/>
              <a:gd name="connsiteX2" fmla="*/ 9263537 w 9263537"/>
              <a:gd name="connsiteY2" fmla="*/ 7292142 h 9263537"/>
              <a:gd name="connsiteX3" fmla="*/ 4631768 w 9263537"/>
              <a:gd name="connsiteY3" fmla="*/ 7292142 h 9263537"/>
              <a:gd name="connsiteX4" fmla="*/ 0 w 9263537"/>
              <a:gd name="connsiteY4" fmla="*/ 0 h 9263537"/>
              <a:gd name="connsiteX5" fmla="*/ 584702 w 9263537"/>
              <a:gd name="connsiteY5" fmla="*/ 0 h 9263537"/>
              <a:gd name="connsiteX6" fmla="*/ 584702 w 9263537"/>
              <a:gd name="connsiteY6" fmla="*/ 8629876 h 9263537"/>
              <a:gd name="connsiteX7" fmla="*/ 3158569 w 9263537"/>
              <a:gd name="connsiteY7" fmla="*/ 8629876 h 9263537"/>
              <a:gd name="connsiteX8" fmla="*/ 3158569 w 9263537"/>
              <a:gd name="connsiteY8" fmla="*/ 9263537 h 9263537"/>
              <a:gd name="connsiteX9" fmla="*/ 0 w 9263537"/>
              <a:gd name="connsiteY9" fmla="*/ 9263537 h 926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63537" h="9263537">
                <a:moveTo>
                  <a:pt x="4631768" y="0"/>
                </a:moveTo>
                <a:lnTo>
                  <a:pt x="9263537" y="0"/>
                </a:lnTo>
                <a:lnTo>
                  <a:pt x="9263537" y="7292142"/>
                </a:lnTo>
                <a:lnTo>
                  <a:pt x="4631768" y="7292142"/>
                </a:lnTo>
                <a:close/>
                <a:moveTo>
                  <a:pt x="0" y="0"/>
                </a:moveTo>
                <a:lnTo>
                  <a:pt x="584702" y="0"/>
                </a:lnTo>
                <a:lnTo>
                  <a:pt x="584702" y="8629876"/>
                </a:lnTo>
                <a:lnTo>
                  <a:pt x="3158569" y="8629876"/>
                </a:lnTo>
                <a:lnTo>
                  <a:pt x="3158569" y="9263537"/>
                </a:lnTo>
                <a:lnTo>
                  <a:pt x="0" y="9263537"/>
                </a:lnTo>
                <a:close/>
              </a:path>
            </a:pathLst>
          </a:custGeom>
        </p:spPr>
      </p:pic>
      <p:sp>
        <p:nvSpPr>
          <p:cNvPr id="36" name="Rectangle 35">
            <a:extLst>
              <a:ext uri="{FF2B5EF4-FFF2-40B4-BE49-F238E27FC236}">
                <a16:creationId xmlns:a16="http://schemas.microsoft.com/office/drawing/2014/main" id="{D5F3D11A-FD69-FD4F-A98D-EC3C9B8389A7}"/>
              </a:ext>
            </a:extLst>
          </p:cNvPr>
          <p:cNvSpPr/>
          <p:nvPr userDrawn="1"/>
        </p:nvSpPr>
        <p:spPr>
          <a:xfrm>
            <a:off x="-1" y="0"/>
            <a:ext cx="12191999" cy="6858000"/>
          </a:xfrm>
          <a:prstGeom prst="rect">
            <a:avLst/>
          </a:prstGeom>
          <a:gradFill>
            <a:gsLst>
              <a:gs pos="0">
                <a:srgbClr val="52ADA4"/>
              </a:gs>
              <a:gs pos="50000">
                <a:srgbClr val="386E80">
                  <a:alpha val="0"/>
                </a:srgbClr>
              </a:gs>
              <a:gs pos="100000">
                <a:srgbClr val="1F305D">
                  <a:alpha val="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D833DCB3-2628-34B1-C0C7-17626BB947EF}"/>
              </a:ext>
            </a:extLst>
          </p:cNvPr>
          <p:cNvCxnSpPr>
            <a:cxnSpLocks/>
          </p:cNvCxnSpPr>
          <p:nvPr userDrawn="1"/>
        </p:nvCxnSpPr>
        <p:spPr>
          <a:xfrm>
            <a:off x="5082415" y="2380025"/>
            <a:ext cx="264059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FE0E2AB1-5A4E-3F16-1C92-63E0C901D06B}"/>
              </a:ext>
            </a:extLst>
          </p:cNvPr>
          <p:cNvPicPr>
            <a:picLocks noChangeAspect="1"/>
          </p:cNvPicPr>
          <p:nvPr userDrawn="1"/>
        </p:nvPicPr>
        <p:blipFill>
          <a:blip r:embed="rId3"/>
          <a:stretch>
            <a:fillRect/>
          </a:stretch>
        </p:blipFill>
        <p:spPr>
          <a:xfrm>
            <a:off x="5082415" y="1346155"/>
            <a:ext cx="2640596" cy="753298"/>
          </a:xfrm>
          <a:prstGeom prst="rect">
            <a:avLst/>
          </a:prstGeom>
        </p:spPr>
      </p:pic>
      <p:sp>
        <p:nvSpPr>
          <p:cNvPr id="37" name="Title 20">
            <a:extLst>
              <a:ext uri="{FF2B5EF4-FFF2-40B4-BE49-F238E27FC236}">
                <a16:creationId xmlns:a16="http://schemas.microsoft.com/office/drawing/2014/main" id="{93D0F414-C6A3-BA56-AEF7-E492037DFEE5}"/>
              </a:ext>
            </a:extLst>
          </p:cNvPr>
          <p:cNvSpPr>
            <a:spLocks noGrp="1"/>
          </p:cNvSpPr>
          <p:nvPr>
            <p:ph type="title" hasCustomPrompt="1"/>
          </p:nvPr>
        </p:nvSpPr>
        <p:spPr>
          <a:xfrm>
            <a:off x="4913083" y="3080074"/>
            <a:ext cx="6279636" cy="3269309"/>
          </a:xfrm>
        </p:spPr>
        <p:txBody>
          <a:bodyPr>
            <a:noAutofit/>
          </a:bodyPr>
          <a:lstStyle>
            <a:lvl1pPr>
              <a:defRPr sz="6600" b="1" i="0" spc="-150">
                <a:solidFill>
                  <a:schemeClr val="bg1"/>
                </a:solidFill>
                <a:latin typeface="Avenir Next Demi Bold" panose="020B0503020202020204" pitchFamily="34" charset="0"/>
              </a:defRPr>
            </a:lvl1pPr>
          </a:lstStyle>
          <a:p>
            <a:r>
              <a:rPr lang="en-US"/>
              <a:t>CLICK TO ADD PRESENTATION TITLE</a:t>
            </a:r>
          </a:p>
        </p:txBody>
      </p:sp>
    </p:spTree>
    <p:extLst>
      <p:ext uri="{BB962C8B-B14F-4D97-AF65-F5344CB8AC3E}">
        <p14:creationId xmlns:p14="http://schemas.microsoft.com/office/powerpoint/2010/main" val="103667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Slide 2">
    <p:bg>
      <p:bgPr>
        <a:solidFill>
          <a:schemeClr val="bg1"/>
        </a:solidFill>
        <a:effectLst/>
      </p:bgPr>
    </p:bg>
    <p:spTree>
      <p:nvGrpSpPr>
        <p:cNvPr id="1" name=""/>
        <p:cNvGrpSpPr/>
        <p:nvPr/>
      </p:nvGrpSpPr>
      <p:grpSpPr>
        <a:xfrm>
          <a:off x="0" y="0"/>
          <a:ext cx="0" cy="0"/>
          <a:chOff x="0" y="0"/>
          <a:chExt cx="0" cy="0"/>
        </a:xfrm>
      </p:grpSpPr>
      <p:pic>
        <p:nvPicPr>
          <p:cNvPr id="7" name="Picture 6" descr="A logo with text on it&#10;&#10;Description automatically generated">
            <a:extLst>
              <a:ext uri="{FF2B5EF4-FFF2-40B4-BE49-F238E27FC236}">
                <a16:creationId xmlns:a16="http://schemas.microsoft.com/office/drawing/2014/main" id="{A71331FD-E8F2-9032-4BAB-EEA4F7042337}"/>
              </a:ext>
            </a:extLst>
          </p:cNvPr>
          <p:cNvPicPr>
            <a:picLocks noChangeAspect="1"/>
          </p:cNvPicPr>
          <p:nvPr userDrawn="1"/>
        </p:nvPicPr>
        <p:blipFill>
          <a:blip r:embed="rId2"/>
          <a:stretch>
            <a:fillRect/>
          </a:stretch>
        </p:blipFill>
        <p:spPr>
          <a:xfrm>
            <a:off x="646749" y="5910329"/>
            <a:ext cx="1757768" cy="677197"/>
          </a:xfrm>
          <a:prstGeom prst="rect">
            <a:avLst/>
          </a:prstGeom>
        </p:spPr>
      </p:pic>
      <p:sp>
        <p:nvSpPr>
          <p:cNvPr id="11" name="Subtitle 2">
            <a:extLst>
              <a:ext uri="{FF2B5EF4-FFF2-40B4-BE49-F238E27FC236}">
                <a16:creationId xmlns:a16="http://schemas.microsoft.com/office/drawing/2014/main" id="{533B4B7E-89D6-8159-3998-3F1F017B98B2}"/>
              </a:ext>
            </a:extLst>
          </p:cNvPr>
          <p:cNvSpPr>
            <a:spLocks noGrp="1"/>
          </p:cNvSpPr>
          <p:nvPr>
            <p:ph type="subTitle" idx="1" hasCustomPrompt="1"/>
          </p:nvPr>
        </p:nvSpPr>
        <p:spPr>
          <a:xfrm>
            <a:off x="629851" y="3967385"/>
            <a:ext cx="4018466" cy="1835151"/>
          </a:xfrm>
        </p:spPr>
        <p:txBody>
          <a:bodyPr>
            <a:normAutofit/>
          </a:bodyPr>
          <a:lstStyle>
            <a:lvl1pPr marL="285750" indent="-285750" algn="l">
              <a:buClr>
                <a:srgbClr val="0D6A63"/>
              </a:buClr>
              <a:buFont typeface="Arial" panose="020B0604020202020204" pitchFamily="34" charset="0"/>
              <a:buChar char="•"/>
              <a:defRPr sz="1600" b="0" i="0">
                <a:latin typeface="Avenir Next Medium"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85750" marR="0" lvl="0" indent="-285750" algn="l" defTabSz="914400" rtl="0" eaLnBrk="1" fontAlgn="auto" latinLnBrk="0" hangingPunct="1">
              <a:lnSpc>
                <a:spcPct val="90000"/>
              </a:lnSpc>
              <a:spcBef>
                <a:spcPts val="1000"/>
              </a:spcBef>
              <a:spcAft>
                <a:spcPts val="0"/>
              </a:spcAft>
              <a:buClrTx/>
              <a:buSzTx/>
              <a:tabLst/>
              <a:defRPr/>
            </a:pPr>
            <a:r>
              <a:rPr lang="en-US"/>
              <a:t>Click to add text.</a:t>
            </a:r>
          </a:p>
        </p:txBody>
      </p:sp>
      <p:sp>
        <p:nvSpPr>
          <p:cNvPr id="12" name="Text Placeholder 24">
            <a:extLst>
              <a:ext uri="{FF2B5EF4-FFF2-40B4-BE49-F238E27FC236}">
                <a16:creationId xmlns:a16="http://schemas.microsoft.com/office/drawing/2014/main" id="{FCE542F9-EBBE-69B8-5D3F-E6E9CC2EBD64}"/>
              </a:ext>
            </a:extLst>
          </p:cNvPr>
          <p:cNvSpPr>
            <a:spLocks noGrp="1"/>
          </p:cNvSpPr>
          <p:nvPr>
            <p:ph type="body" sz="quarter" idx="11" hasCustomPrompt="1"/>
          </p:nvPr>
        </p:nvSpPr>
        <p:spPr>
          <a:xfrm>
            <a:off x="634558" y="3501339"/>
            <a:ext cx="4018466" cy="358253"/>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15" name="Title 1">
            <a:extLst>
              <a:ext uri="{FF2B5EF4-FFF2-40B4-BE49-F238E27FC236}">
                <a16:creationId xmlns:a16="http://schemas.microsoft.com/office/drawing/2014/main" id="{6849671E-F08E-3709-3EE4-E6ED32DA12B6}"/>
              </a:ext>
            </a:extLst>
          </p:cNvPr>
          <p:cNvSpPr>
            <a:spLocks noGrp="1"/>
          </p:cNvSpPr>
          <p:nvPr>
            <p:ph type="ctrTitle" hasCustomPrompt="1"/>
          </p:nvPr>
        </p:nvSpPr>
        <p:spPr>
          <a:xfrm>
            <a:off x="634558" y="2257063"/>
            <a:ext cx="4018466" cy="1164252"/>
          </a:xfrm>
        </p:spPr>
        <p:txBody>
          <a:bodyPr anchor="b">
            <a:normAutofit/>
          </a:bodyPr>
          <a:lstStyle>
            <a:lvl1pPr algn="l">
              <a:defRPr sz="3600" b="1" i="0">
                <a:solidFill>
                  <a:srgbClr val="1E2847"/>
                </a:solidFill>
                <a:latin typeface="Avenir Next Medium" panose="020B0503020202020204" pitchFamily="34" charset="0"/>
              </a:defRPr>
            </a:lvl1pPr>
          </a:lstStyle>
          <a:p>
            <a:r>
              <a:rPr lang="en-US"/>
              <a:t>CLICK TO </a:t>
            </a:r>
            <a:br>
              <a:rPr lang="en-US"/>
            </a:br>
            <a:r>
              <a:rPr lang="en-US"/>
              <a:t>ADD TITLE</a:t>
            </a:r>
          </a:p>
        </p:txBody>
      </p:sp>
      <p:sp>
        <p:nvSpPr>
          <p:cNvPr id="2" name="Picture Placeholder 5">
            <a:extLst>
              <a:ext uri="{FF2B5EF4-FFF2-40B4-BE49-F238E27FC236}">
                <a16:creationId xmlns:a16="http://schemas.microsoft.com/office/drawing/2014/main" id="{8BA89579-C0A6-F84B-ABEE-68CA536C2546}"/>
              </a:ext>
            </a:extLst>
          </p:cNvPr>
          <p:cNvSpPr>
            <a:spLocks noGrp="1"/>
          </p:cNvSpPr>
          <p:nvPr>
            <p:ph type="pic" sz="quarter" idx="13"/>
          </p:nvPr>
        </p:nvSpPr>
        <p:spPr>
          <a:xfrm>
            <a:off x="4984942" y="347241"/>
            <a:ext cx="6844385" cy="5503749"/>
          </a:xfrm>
        </p:spPr>
        <p:txBody>
          <a:bodyPr/>
          <a:lstStyle>
            <a:lvl1pPr marL="0" indent="0" algn="ctr">
              <a:buNone/>
              <a:defRPr b="1" i="0">
                <a:latin typeface="Avenir Next Demi Bold" panose="020B0503020202020204" pitchFamily="34" charset="0"/>
              </a:defRPr>
            </a:lvl1pPr>
          </a:lstStyle>
          <a:p>
            <a:endParaRPr lang="en-US" dirty="0"/>
          </a:p>
          <a:p>
            <a:endParaRPr lang="en-US" dirty="0"/>
          </a:p>
          <a:p>
            <a:endParaRPr lang="en-US" dirty="0"/>
          </a:p>
          <a:p>
            <a:endParaRPr lang="en-US" dirty="0"/>
          </a:p>
          <a:p>
            <a:endParaRPr lang="en-US" dirty="0"/>
          </a:p>
          <a:p>
            <a:endParaRPr lang="en-US" dirty="0"/>
          </a:p>
          <a:p>
            <a:r>
              <a:rPr lang="en-US" dirty="0"/>
              <a:t>Click to insert picture</a:t>
            </a:r>
          </a:p>
        </p:txBody>
      </p:sp>
      <p:pic>
        <p:nvPicPr>
          <p:cNvPr id="3" name="Picture 2" descr="A circular design with a circle in the middle&#10;&#10;Description automatically generated">
            <a:extLst>
              <a:ext uri="{FF2B5EF4-FFF2-40B4-BE49-F238E27FC236}">
                <a16:creationId xmlns:a16="http://schemas.microsoft.com/office/drawing/2014/main" id="{65BCE53A-C8FE-CD48-CD57-DC748A6432D2}"/>
              </a:ext>
            </a:extLst>
          </p:cNvPr>
          <p:cNvPicPr>
            <a:picLocks noChangeAspect="1"/>
          </p:cNvPicPr>
          <p:nvPr userDrawn="1"/>
        </p:nvPicPr>
        <p:blipFill rotWithShape="1">
          <a:blip r:embed="rId3">
            <a:alphaModFix amt="6000"/>
          </a:blip>
          <a:srcRect l="35234" t="29273"/>
          <a:stretch/>
        </p:blipFill>
        <p:spPr>
          <a:xfrm>
            <a:off x="0" y="0"/>
            <a:ext cx="5887453" cy="6429401"/>
          </a:xfrm>
          <a:prstGeom prst="rect">
            <a:avLst/>
          </a:prstGeom>
        </p:spPr>
      </p:pic>
    </p:spTree>
    <p:extLst>
      <p:ext uri="{BB962C8B-B14F-4D97-AF65-F5344CB8AC3E}">
        <p14:creationId xmlns:p14="http://schemas.microsoft.com/office/powerpoint/2010/main" val="381468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ONLY Text and Picture Slide 2">
    <p:bg>
      <p:bgPr>
        <a:solidFill>
          <a:schemeClr val="bg1"/>
        </a:solidFill>
        <a:effectLst/>
      </p:bgPr>
    </p:bg>
    <p:spTree>
      <p:nvGrpSpPr>
        <p:cNvPr id="1" name=""/>
        <p:cNvGrpSpPr/>
        <p:nvPr/>
      </p:nvGrpSpPr>
      <p:grpSpPr>
        <a:xfrm>
          <a:off x="0" y="0"/>
          <a:ext cx="0" cy="0"/>
          <a:chOff x="0" y="0"/>
          <a:chExt cx="0" cy="0"/>
        </a:xfrm>
      </p:grpSpPr>
      <p:pic>
        <p:nvPicPr>
          <p:cNvPr id="7" name="Picture 6" descr="A logo with text on it&#10;&#10;Description automatically generated">
            <a:extLst>
              <a:ext uri="{FF2B5EF4-FFF2-40B4-BE49-F238E27FC236}">
                <a16:creationId xmlns:a16="http://schemas.microsoft.com/office/drawing/2014/main" id="{A71331FD-E8F2-9032-4BAB-EEA4F7042337}"/>
              </a:ext>
            </a:extLst>
          </p:cNvPr>
          <p:cNvPicPr>
            <a:picLocks noChangeAspect="1"/>
          </p:cNvPicPr>
          <p:nvPr userDrawn="1"/>
        </p:nvPicPr>
        <p:blipFill>
          <a:blip r:embed="rId2"/>
          <a:stretch>
            <a:fillRect/>
          </a:stretch>
        </p:blipFill>
        <p:spPr>
          <a:xfrm>
            <a:off x="646749" y="5910329"/>
            <a:ext cx="1757768" cy="677197"/>
          </a:xfrm>
          <a:prstGeom prst="rect">
            <a:avLst/>
          </a:prstGeom>
        </p:spPr>
      </p:pic>
      <p:sp>
        <p:nvSpPr>
          <p:cNvPr id="11" name="Subtitle 2">
            <a:extLst>
              <a:ext uri="{FF2B5EF4-FFF2-40B4-BE49-F238E27FC236}">
                <a16:creationId xmlns:a16="http://schemas.microsoft.com/office/drawing/2014/main" id="{533B4B7E-89D6-8159-3998-3F1F017B98B2}"/>
              </a:ext>
            </a:extLst>
          </p:cNvPr>
          <p:cNvSpPr>
            <a:spLocks noGrp="1"/>
          </p:cNvSpPr>
          <p:nvPr>
            <p:ph type="subTitle" idx="1" hasCustomPrompt="1"/>
          </p:nvPr>
        </p:nvSpPr>
        <p:spPr>
          <a:xfrm>
            <a:off x="629851" y="3967385"/>
            <a:ext cx="4018466" cy="1835151"/>
          </a:xfrm>
        </p:spPr>
        <p:txBody>
          <a:bodyPr>
            <a:normAutofit/>
          </a:bodyPr>
          <a:lstStyle>
            <a:lvl1pPr marL="285750" indent="-285750" algn="l">
              <a:buClr>
                <a:srgbClr val="0D6A63"/>
              </a:buClr>
              <a:buFont typeface="Arial" panose="020B0604020202020204" pitchFamily="34" charset="0"/>
              <a:buChar char="•"/>
              <a:defRPr sz="1600" b="0" i="0">
                <a:latin typeface="Avenir Next Medium"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285750" marR="0" lvl="0" indent="-285750" algn="l" defTabSz="914400" rtl="0" eaLnBrk="1" fontAlgn="auto" latinLnBrk="0" hangingPunct="1">
              <a:lnSpc>
                <a:spcPct val="90000"/>
              </a:lnSpc>
              <a:spcBef>
                <a:spcPts val="1000"/>
              </a:spcBef>
              <a:spcAft>
                <a:spcPts val="0"/>
              </a:spcAft>
              <a:buClrTx/>
              <a:buSzTx/>
              <a:tabLst/>
              <a:defRPr/>
            </a:pPr>
            <a:r>
              <a:rPr lang="en-US"/>
              <a:t>Click to add text.</a:t>
            </a:r>
          </a:p>
        </p:txBody>
      </p:sp>
      <p:sp>
        <p:nvSpPr>
          <p:cNvPr id="12" name="Text Placeholder 24">
            <a:extLst>
              <a:ext uri="{FF2B5EF4-FFF2-40B4-BE49-F238E27FC236}">
                <a16:creationId xmlns:a16="http://schemas.microsoft.com/office/drawing/2014/main" id="{FCE542F9-EBBE-69B8-5D3F-E6E9CC2EBD64}"/>
              </a:ext>
            </a:extLst>
          </p:cNvPr>
          <p:cNvSpPr>
            <a:spLocks noGrp="1"/>
          </p:cNvSpPr>
          <p:nvPr>
            <p:ph type="body" sz="quarter" idx="11" hasCustomPrompt="1"/>
          </p:nvPr>
        </p:nvSpPr>
        <p:spPr>
          <a:xfrm>
            <a:off x="634558" y="3501339"/>
            <a:ext cx="4018466" cy="358253"/>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15" name="Title 1">
            <a:extLst>
              <a:ext uri="{FF2B5EF4-FFF2-40B4-BE49-F238E27FC236}">
                <a16:creationId xmlns:a16="http://schemas.microsoft.com/office/drawing/2014/main" id="{6849671E-F08E-3709-3EE4-E6ED32DA12B6}"/>
              </a:ext>
            </a:extLst>
          </p:cNvPr>
          <p:cNvSpPr>
            <a:spLocks noGrp="1"/>
          </p:cNvSpPr>
          <p:nvPr>
            <p:ph type="ctrTitle" hasCustomPrompt="1"/>
          </p:nvPr>
        </p:nvSpPr>
        <p:spPr>
          <a:xfrm>
            <a:off x="634558" y="2257063"/>
            <a:ext cx="4018466" cy="1164252"/>
          </a:xfrm>
        </p:spPr>
        <p:txBody>
          <a:bodyPr anchor="b">
            <a:normAutofit/>
          </a:bodyPr>
          <a:lstStyle>
            <a:lvl1pPr algn="l">
              <a:defRPr sz="3600" b="1" i="0">
                <a:solidFill>
                  <a:srgbClr val="1E2847"/>
                </a:solidFill>
                <a:latin typeface="Avenir Next Medium" panose="020B0503020202020204" pitchFamily="34" charset="0"/>
              </a:defRPr>
            </a:lvl1pPr>
          </a:lstStyle>
          <a:p>
            <a:r>
              <a:rPr lang="en-US"/>
              <a:t>CLICK TO </a:t>
            </a:r>
            <a:br>
              <a:rPr lang="en-US"/>
            </a:br>
            <a:r>
              <a:rPr lang="en-US"/>
              <a:t>ADD TITLE</a:t>
            </a:r>
          </a:p>
        </p:txBody>
      </p:sp>
      <p:sp>
        <p:nvSpPr>
          <p:cNvPr id="2" name="Picture Placeholder 5">
            <a:extLst>
              <a:ext uri="{FF2B5EF4-FFF2-40B4-BE49-F238E27FC236}">
                <a16:creationId xmlns:a16="http://schemas.microsoft.com/office/drawing/2014/main" id="{8BA89579-C0A6-F84B-ABEE-68CA536C2546}"/>
              </a:ext>
            </a:extLst>
          </p:cNvPr>
          <p:cNvSpPr>
            <a:spLocks noGrp="1"/>
          </p:cNvSpPr>
          <p:nvPr>
            <p:ph type="pic" sz="quarter" idx="13"/>
          </p:nvPr>
        </p:nvSpPr>
        <p:spPr>
          <a:xfrm>
            <a:off x="4984942" y="347241"/>
            <a:ext cx="6844385" cy="5503749"/>
          </a:xfrm>
        </p:spPr>
        <p:txBody>
          <a:bodyPr/>
          <a:lstStyle>
            <a:lvl1pPr marL="0" indent="0" algn="ctr">
              <a:buNone/>
              <a:defRPr b="1" i="0">
                <a:latin typeface="Avenir Next Demi Bold" panose="020B0503020202020204" pitchFamily="34" charset="0"/>
              </a:defRPr>
            </a:lvl1pPr>
          </a:lstStyle>
          <a:p>
            <a:endParaRPr lang="en-US" dirty="0"/>
          </a:p>
          <a:p>
            <a:endParaRPr lang="en-US" dirty="0"/>
          </a:p>
          <a:p>
            <a:endParaRPr lang="en-US" dirty="0"/>
          </a:p>
          <a:p>
            <a:endParaRPr lang="en-US" dirty="0"/>
          </a:p>
          <a:p>
            <a:endParaRPr lang="en-US" dirty="0"/>
          </a:p>
          <a:p>
            <a:endParaRPr lang="en-US" dirty="0"/>
          </a:p>
          <a:p>
            <a:r>
              <a:rPr lang="en-US" dirty="0"/>
              <a:t>Click to insert picture</a:t>
            </a:r>
          </a:p>
        </p:txBody>
      </p:sp>
    </p:spTree>
    <p:extLst>
      <p:ext uri="{BB962C8B-B14F-4D97-AF65-F5344CB8AC3E}">
        <p14:creationId xmlns:p14="http://schemas.microsoft.com/office/powerpoint/2010/main" val="504840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ONLY Table/chart/graph slide">
    <p:bg>
      <p:bgPr>
        <a:solidFill>
          <a:schemeClr val="bg1"/>
        </a:solidFill>
        <a:effectLst/>
      </p:bgPr>
    </p:bg>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D728D813-A641-46F3-1E18-DBE3ECCD11AC}"/>
              </a:ext>
            </a:extLst>
          </p:cNvPr>
          <p:cNvPicPr>
            <a:picLocks noChangeAspect="1"/>
          </p:cNvPicPr>
          <p:nvPr userDrawn="1"/>
        </p:nvPicPr>
        <p:blipFill>
          <a:blip r:embed="rId2"/>
          <a:stretch>
            <a:fillRect/>
          </a:stretch>
        </p:blipFill>
        <p:spPr>
          <a:xfrm>
            <a:off x="646749" y="5910329"/>
            <a:ext cx="1757768" cy="677197"/>
          </a:xfrm>
          <a:prstGeom prst="rect">
            <a:avLst/>
          </a:prstGeom>
        </p:spPr>
      </p:pic>
      <p:sp>
        <p:nvSpPr>
          <p:cNvPr id="12" name="Text Placeholder 24">
            <a:extLst>
              <a:ext uri="{FF2B5EF4-FFF2-40B4-BE49-F238E27FC236}">
                <a16:creationId xmlns:a16="http://schemas.microsoft.com/office/drawing/2014/main" id="{EF5073FE-C5C0-50DD-F31F-CCDA6B42E764}"/>
              </a:ext>
            </a:extLst>
          </p:cNvPr>
          <p:cNvSpPr>
            <a:spLocks noGrp="1"/>
          </p:cNvSpPr>
          <p:nvPr>
            <p:ph type="body" sz="quarter" idx="11" hasCustomPrompt="1"/>
          </p:nvPr>
        </p:nvSpPr>
        <p:spPr>
          <a:xfrm>
            <a:off x="634558" y="3501339"/>
            <a:ext cx="4018466" cy="358253"/>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13" name="Title 1">
            <a:extLst>
              <a:ext uri="{FF2B5EF4-FFF2-40B4-BE49-F238E27FC236}">
                <a16:creationId xmlns:a16="http://schemas.microsoft.com/office/drawing/2014/main" id="{C13691FE-5553-CF8C-B8FF-C726634C1EEA}"/>
              </a:ext>
            </a:extLst>
          </p:cNvPr>
          <p:cNvSpPr>
            <a:spLocks noGrp="1"/>
          </p:cNvSpPr>
          <p:nvPr>
            <p:ph type="ctrTitle" hasCustomPrompt="1"/>
          </p:nvPr>
        </p:nvSpPr>
        <p:spPr>
          <a:xfrm>
            <a:off x="634558" y="2257063"/>
            <a:ext cx="4018466" cy="1164252"/>
          </a:xfrm>
        </p:spPr>
        <p:txBody>
          <a:bodyPr anchor="b">
            <a:normAutofit/>
          </a:bodyPr>
          <a:lstStyle>
            <a:lvl1pPr algn="l">
              <a:defRPr sz="3600" b="1" i="0">
                <a:solidFill>
                  <a:srgbClr val="1E2847"/>
                </a:solidFill>
                <a:latin typeface="Avenir Next Medium" panose="020B0503020202020204" pitchFamily="34" charset="0"/>
              </a:defRPr>
            </a:lvl1pPr>
          </a:lstStyle>
          <a:p>
            <a:r>
              <a:rPr lang="en-US"/>
              <a:t>CLICK TO </a:t>
            </a:r>
            <a:br>
              <a:rPr lang="en-US"/>
            </a:br>
            <a:r>
              <a:rPr lang="en-US"/>
              <a:t>ADD TITLE</a:t>
            </a:r>
          </a:p>
        </p:txBody>
      </p:sp>
      <p:sp>
        <p:nvSpPr>
          <p:cNvPr id="15" name="Content Placeholder 14">
            <a:extLst>
              <a:ext uri="{FF2B5EF4-FFF2-40B4-BE49-F238E27FC236}">
                <a16:creationId xmlns:a16="http://schemas.microsoft.com/office/drawing/2014/main" id="{C170B711-285B-067C-DE37-DFA9411E07CE}"/>
              </a:ext>
            </a:extLst>
          </p:cNvPr>
          <p:cNvSpPr>
            <a:spLocks noGrp="1"/>
          </p:cNvSpPr>
          <p:nvPr>
            <p:ph sz="quarter" idx="12" hasCustomPrompt="1"/>
          </p:nvPr>
        </p:nvSpPr>
        <p:spPr>
          <a:xfrm>
            <a:off x="5118100" y="1003300"/>
            <a:ext cx="6519863" cy="4772025"/>
          </a:xfrm>
        </p:spPr>
        <p:txBody>
          <a:bodyPr/>
          <a:lstStyle>
            <a:lvl1pPr marL="0" indent="0">
              <a:buNone/>
              <a:defRPr/>
            </a:lvl1pPr>
          </a:lstStyle>
          <a:p>
            <a:pPr lvl="0"/>
            <a:r>
              <a:rPr lang="en-US"/>
              <a:t>Click to insert table/chart/graph.</a:t>
            </a:r>
          </a:p>
        </p:txBody>
      </p:sp>
    </p:spTree>
    <p:extLst>
      <p:ext uri="{BB962C8B-B14F-4D97-AF65-F5344CB8AC3E}">
        <p14:creationId xmlns:p14="http://schemas.microsoft.com/office/powerpoint/2010/main" val="36976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gradFill>
          <a:gsLst>
            <a:gs pos="0">
              <a:srgbClr val="52ADA4"/>
            </a:gs>
            <a:gs pos="50000">
              <a:srgbClr val="386E80"/>
            </a:gs>
            <a:gs pos="100000">
              <a:srgbClr val="1E2847"/>
            </a:gs>
          </a:gsLst>
          <a:lin ang="16200000" scaled="1"/>
        </a:gra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5F3D11A-FD69-FD4F-A98D-EC3C9B8389A7}"/>
              </a:ext>
            </a:extLst>
          </p:cNvPr>
          <p:cNvSpPr/>
          <p:nvPr userDrawn="1"/>
        </p:nvSpPr>
        <p:spPr>
          <a:xfrm>
            <a:off x="1" y="0"/>
            <a:ext cx="12191999" cy="6858000"/>
          </a:xfrm>
          <a:prstGeom prst="rect">
            <a:avLst/>
          </a:prstGeom>
          <a:gradFill>
            <a:gsLst>
              <a:gs pos="0">
                <a:srgbClr val="52ADA4"/>
              </a:gs>
              <a:gs pos="50000">
                <a:srgbClr val="386E80">
                  <a:alpha val="0"/>
                </a:srgbClr>
              </a:gs>
              <a:gs pos="100000">
                <a:srgbClr val="1F305D">
                  <a:alpha val="0"/>
                </a:srgb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2" name="Picture 1" descr="A circular logo with colorful lines&#10;&#10;Description automatically generated">
            <a:extLst>
              <a:ext uri="{FF2B5EF4-FFF2-40B4-BE49-F238E27FC236}">
                <a16:creationId xmlns:a16="http://schemas.microsoft.com/office/drawing/2014/main" id="{6902489E-2B50-2BBA-492A-AD4502C99131}"/>
              </a:ext>
            </a:extLst>
          </p:cNvPr>
          <p:cNvPicPr>
            <a:picLocks noChangeAspect="1"/>
          </p:cNvPicPr>
          <p:nvPr userDrawn="1"/>
        </p:nvPicPr>
        <p:blipFill>
          <a:blip r:embed="rId2"/>
          <a:stretch>
            <a:fillRect/>
          </a:stretch>
        </p:blipFill>
        <p:spPr>
          <a:xfrm>
            <a:off x="4724399" y="1260722"/>
            <a:ext cx="2743200" cy="2743200"/>
          </a:xfrm>
          <a:prstGeom prst="rect">
            <a:avLst/>
          </a:prstGeom>
        </p:spPr>
      </p:pic>
      <p:sp>
        <p:nvSpPr>
          <p:cNvPr id="3" name="Title 1">
            <a:extLst>
              <a:ext uri="{FF2B5EF4-FFF2-40B4-BE49-F238E27FC236}">
                <a16:creationId xmlns:a16="http://schemas.microsoft.com/office/drawing/2014/main" id="{60196AC3-566B-D42A-C9BB-BA4FDE047208}"/>
              </a:ext>
            </a:extLst>
          </p:cNvPr>
          <p:cNvSpPr>
            <a:spLocks noGrp="1"/>
          </p:cNvSpPr>
          <p:nvPr>
            <p:ph type="title" hasCustomPrompt="1"/>
          </p:nvPr>
        </p:nvSpPr>
        <p:spPr>
          <a:xfrm>
            <a:off x="3959003" y="4003923"/>
            <a:ext cx="4273991" cy="1260722"/>
          </a:xfrm>
        </p:spPr>
        <p:txBody>
          <a:bodyPr anchor="b">
            <a:normAutofit/>
          </a:bodyPr>
          <a:lstStyle>
            <a:lvl1pPr algn="ctr">
              <a:defRPr sz="3600" b="1" i="0">
                <a:latin typeface="Avenir Next Demi Bold" panose="020B0503020202020204" pitchFamily="34" charset="0"/>
              </a:defRPr>
            </a:lvl1pPr>
          </a:lstStyle>
          <a:p>
            <a:r>
              <a:rPr lang="en-US"/>
              <a:t>CLICK TO </a:t>
            </a:r>
            <a:br>
              <a:rPr lang="en-US"/>
            </a:br>
            <a:r>
              <a:rPr lang="en-US"/>
              <a:t>ADD TEXT</a:t>
            </a:r>
          </a:p>
        </p:txBody>
      </p:sp>
    </p:spTree>
    <p:extLst>
      <p:ext uri="{BB962C8B-B14F-4D97-AF65-F5344CB8AC3E}">
        <p14:creationId xmlns:p14="http://schemas.microsoft.com/office/powerpoint/2010/main" val="1199410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icture slide 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4558" y="2257063"/>
            <a:ext cx="4018466" cy="1164252"/>
          </a:xfrm>
        </p:spPr>
        <p:txBody>
          <a:bodyPr anchor="b">
            <a:normAutofit/>
          </a:bodyPr>
          <a:lstStyle>
            <a:lvl1pPr algn="l">
              <a:defRPr sz="3600" b="1" i="0">
                <a:solidFill>
                  <a:srgbClr val="1E2847"/>
                </a:solidFill>
                <a:latin typeface="Avenir Next Medium" panose="020B0503020202020204" pitchFamily="34" charset="0"/>
              </a:defRPr>
            </a:lvl1pPr>
          </a:lstStyle>
          <a:p>
            <a:r>
              <a:rPr lang="en-US"/>
              <a:t>CLICK TO </a:t>
            </a:r>
            <a:br>
              <a:rPr lang="en-US"/>
            </a:br>
            <a:r>
              <a:rPr lang="en-US"/>
              <a:t>ADD TITLE</a:t>
            </a:r>
          </a:p>
        </p:txBody>
      </p:sp>
      <p:sp>
        <p:nvSpPr>
          <p:cNvPr id="3" name="Subtitle 2"/>
          <p:cNvSpPr>
            <a:spLocks noGrp="1"/>
          </p:cNvSpPr>
          <p:nvPr>
            <p:ph type="subTitle" idx="1" hasCustomPrompt="1"/>
          </p:nvPr>
        </p:nvSpPr>
        <p:spPr>
          <a:xfrm>
            <a:off x="629851" y="3967385"/>
            <a:ext cx="4018466" cy="1835151"/>
          </a:xfrm>
        </p:spPr>
        <p:txBody>
          <a:bodyPr>
            <a:normAutofit/>
          </a:bodyPr>
          <a:lstStyle>
            <a:lvl1pPr marL="0" indent="0" algn="l">
              <a:buNone/>
              <a:defRPr sz="1600" b="0" i="0">
                <a:latin typeface="Avenir Next Medium"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pic>
        <p:nvPicPr>
          <p:cNvPr id="12" name="Picture 11" descr="A logo with text on it&#10;&#10;Description automatically generated">
            <a:extLst>
              <a:ext uri="{FF2B5EF4-FFF2-40B4-BE49-F238E27FC236}">
                <a16:creationId xmlns:a16="http://schemas.microsoft.com/office/drawing/2014/main" id="{5F7F3B1A-0B90-624A-2BB1-E215D7BA030D}"/>
              </a:ext>
            </a:extLst>
          </p:cNvPr>
          <p:cNvPicPr>
            <a:picLocks noChangeAspect="1"/>
          </p:cNvPicPr>
          <p:nvPr userDrawn="1"/>
        </p:nvPicPr>
        <p:blipFill>
          <a:blip r:embed="rId2"/>
          <a:stretch>
            <a:fillRect/>
          </a:stretch>
        </p:blipFill>
        <p:spPr>
          <a:xfrm>
            <a:off x="646749" y="5910329"/>
            <a:ext cx="1757768" cy="677197"/>
          </a:xfrm>
          <a:prstGeom prst="rect">
            <a:avLst/>
          </a:prstGeom>
        </p:spPr>
      </p:pic>
      <p:sp>
        <p:nvSpPr>
          <p:cNvPr id="25" name="Text Placeholder 24">
            <a:extLst>
              <a:ext uri="{FF2B5EF4-FFF2-40B4-BE49-F238E27FC236}">
                <a16:creationId xmlns:a16="http://schemas.microsoft.com/office/drawing/2014/main" id="{5F5B141B-42AF-C3E6-081E-7F37ABC98DFF}"/>
              </a:ext>
            </a:extLst>
          </p:cNvPr>
          <p:cNvSpPr>
            <a:spLocks noGrp="1"/>
          </p:cNvSpPr>
          <p:nvPr>
            <p:ph type="body" sz="quarter" idx="10" hasCustomPrompt="1"/>
          </p:nvPr>
        </p:nvSpPr>
        <p:spPr>
          <a:xfrm>
            <a:off x="634558" y="3501339"/>
            <a:ext cx="4018466" cy="358253"/>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30" name="Picture Placeholder 29">
            <a:extLst>
              <a:ext uri="{FF2B5EF4-FFF2-40B4-BE49-F238E27FC236}">
                <a16:creationId xmlns:a16="http://schemas.microsoft.com/office/drawing/2014/main" id="{856736AC-CF42-6B06-1177-F343E0C4932D}"/>
              </a:ext>
            </a:extLst>
          </p:cNvPr>
          <p:cNvSpPr>
            <a:spLocks noGrp="1"/>
          </p:cNvSpPr>
          <p:nvPr>
            <p:ph type="pic" sz="quarter" idx="11" hasCustomPrompt="1"/>
          </p:nvPr>
        </p:nvSpPr>
        <p:spPr>
          <a:xfrm>
            <a:off x="5393793" y="0"/>
            <a:ext cx="6798207" cy="6876288"/>
          </a:xfrm>
          <a:custGeom>
            <a:avLst/>
            <a:gdLst>
              <a:gd name="connsiteX0" fmla="*/ 1385128 w 6798207"/>
              <a:gd name="connsiteY0" fmla="*/ 0 h 6876288"/>
              <a:gd name="connsiteX1" fmla="*/ 6798207 w 6798207"/>
              <a:gd name="connsiteY1" fmla="*/ 0 h 6876288"/>
              <a:gd name="connsiteX2" fmla="*/ 6798207 w 6798207"/>
              <a:gd name="connsiteY2" fmla="*/ 6876288 h 6876288"/>
              <a:gd name="connsiteX3" fmla="*/ 1402770 w 6798207"/>
              <a:gd name="connsiteY3" fmla="*/ 6876288 h 6876288"/>
              <a:gd name="connsiteX4" fmla="*/ 1310154 w 6798207"/>
              <a:gd name="connsiteY4" fmla="*/ 6780284 h 6876288"/>
              <a:gd name="connsiteX5" fmla="*/ 0 w 6798207"/>
              <a:gd name="connsiteY5" fmla="*/ 3429000 h 6876288"/>
              <a:gd name="connsiteX6" fmla="*/ 1310154 w 6798207"/>
              <a:gd name="connsiteY6" fmla="*/ 77717 h 68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8207" h="6876288">
                <a:moveTo>
                  <a:pt x="1385128" y="0"/>
                </a:moveTo>
                <a:lnTo>
                  <a:pt x="6798207" y="0"/>
                </a:lnTo>
                <a:lnTo>
                  <a:pt x="6798207" y="6876288"/>
                </a:lnTo>
                <a:lnTo>
                  <a:pt x="1402770" y="6876288"/>
                </a:lnTo>
                <a:lnTo>
                  <a:pt x="1310154" y="6780284"/>
                </a:lnTo>
                <a:cubicBezTo>
                  <a:pt x="496133" y="5895149"/>
                  <a:pt x="0" y="4719335"/>
                  <a:pt x="0" y="3429000"/>
                </a:cubicBezTo>
                <a:cubicBezTo>
                  <a:pt x="0" y="2138666"/>
                  <a:pt x="496133" y="962852"/>
                  <a:pt x="1310154" y="77717"/>
                </a:cubicBezTo>
                <a:close/>
              </a:path>
            </a:pathLst>
          </a:custGeom>
          <a:ln w="22225">
            <a:noFill/>
          </a:ln>
        </p:spPr>
        <p:txBody>
          <a:bodyPr wrap="square">
            <a:noAutofit/>
          </a:bodyPr>
          <a:lstStyle>
            <a:lvl1pPr marL="0" indent="0" algn="ctr">
              <a:buNone/>
              <a:defRPr b="1" i="0">
                <a:latin typeface="Avenir Next Demi Bold" panose="020B0503020202020204" pitchFamily="34" charset="0"/>
              </a:defRPr>
            </a:lvl1p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Click to insert picture</a:t>
            </a:r>
          </a:p>
        </p:txBody>
      </p:sp>
      <p:pic>
        <p:nvPicPr>
          <p:cNvPr id="4" name="Picture 3" descr="A circular design with a circle in the middle&#10;&#10;Description automatically generated">
            <a:extLst>
              <a:ext uri="{FF2B5EF4-FFF2-40B4-BE49-F238E27FC236}">
                <a16:creationId xmlns:a16="http://schemas.microsoft.com/office/drawing/2014/main" id="{733A135B-9FC9-6DD3-D4F8-3964AAF530B9}"/>
              </a:ext>
            </a:extLst>
          </p:cNvPr>
          <p:cNvPicPr>
            <a:picLocks noChangeAspect="1"/>
          </p:cNvPicPr>
          <p:nvPr userDrawn="1"/>
        </p:nvPicPr>
        <p:blipFill rotWithShape="1">
          <a:blip r:embed="rId3">
            <a:alphaModFix amt="6000"/>
          </a:blip>
          <a:srcRect l="35234" t="29273"/>
          <a:stretch/>
        </p:blipFill>
        <p:spPr>
          <a:xfrm>
            <a:off x="-1" y="-1"/>
            <a:ext cx="5887453" cy="6429401"/>
          </a:xfrm>
          <a:prstGeom prst="rect">
            <a:avLst/>
          </a:prstGeom>
        </p:spPr>
      </p:pic>
    </p:spTree>
    <p:extLst>
      <p:ext uri="{BB962C8B-B14F-4D97-AF65-F5344CB8AC3E}">
        <p14:creationId xmlns:p14="http://schemas.microsoft.com/office/powerpoint/2010/main" val="274462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and picture slide 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4558" y="2257063"/>
            <a:ext cx="4018466" cy="1164252"/>
          </a:xfrm>
        </p:spPr>
        <p:txBody>
          <a:bodyPr anchor="b">
            <a:normAutofit/>
          </a:bodyPr>
          <a:lstStyle>
            <a:lvl1pPr algn="l">
              <a:defRPr sz="3600" b="1" i="0">
                <a:solidFill>
                  <a:srgbClr val="1E2847"/>
                </a:solidFill>
                <a:latin typeface="Avenir Next Medium" panose="020B0503020202020204" pitchFamily="34" charset="0"/>
              </a:defRPr>
            </a:lvl1pPr>
          </a:lstStyle>
          <a:p>
            <a:r>
              <a:rPr lang="en-US"/>
              <a:t>CLICK TO </a:t>
            </a:r>
            <a:br>
              <a:rPr lang="en-US"/>
            </a:br>
            <a:r>
              <a:rPr lang="en-US"/>
              <a:t>ADD TITLE</a:t>
            </a:r>
          </a:p>
        </p:txBody>
      </p:sp>
      <p:sp>
        <p:nvSpPr>
          <p:cNvPr id="3" name="Subtitle 2"/>
          <p:cNvSpPr>
            <a:spLocks noGrp="1"/>
          </p:cNvSpPr>
          <p:nvPr>
            <p:ph type="subTitle" idx="1" hasCustomPrompt="1"/>
          </p:nvPr>
        </p:nvSpPr>
        <p:spPr>
          <a:xfrm>
            <a:off x="629851" y="3967385"/>
            <a:ext cx="4018466" cy="1835151"/>
          </a:xfrm>
        </p:spPr>
        <p:txBody>
          <a:bodyPr>
            <a:normAutofit/>
          </a:bodyPr>
          <a:lstStyle>
            <a:lvl1pPr marL="0" indent="0" algn="l">
              <a:buNone/>
              <a:defRPr sz="1600" b="0" i="0">
                <a:latin typeface="Avenir Next Medium"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pic>
        <p:nvPicPr>
          <p:cNvPr id="12" name="Picture 11" descr="A logo with text on it&#10;&#10;Description automatically generated">
            <a:extLst>
              <a:ext uri="{FF2B5EF4-FFF2-40B4-BE49-F238E27FC236}">
                <a16:creationId xmlns:a16="http://schemas.microsoft.com/office/drawing/2014/main" id="{5F7F3B1A-0B90-624A-2BB1-E215D7BA030D}"/>
              </a:ext>
            </a:extLst>
          </p:cNvPr>
          <p:cNvPicPr>
            <a:picLocks noChangeAspect="1"/>
          </p:cNvPicPr>
          <p:nvPr userDrawn="1"/>
        </p:nvPicPr>
        <p:blipFill>
          <a:blip r:embed="rId2"/>
          <a:stretch>
            <a:fillRect/>
          </a:stretch>
        </p:blipFill>
        <p:spPr>
          <a:xfrm>
            <a:off x="646749" y="5910329"/>
            <a:ext cx="1757768" cy="677197"/>
          </a:xfrm>
          <a:prstGeom prst="rect">
            <a:avLst/>
          </a:prstGeom>
        </p:spPr>
      </p:pic>
      <p:sp>
        <p:nvSpPr>
          <p:cNvPr id="25" name="Text Placeholder 24">
            <a:extLst>
              <a:ext uri="{FF2B5EF4-FFF2-40B4-BE49-F238E27FC236}">
                <a16:creationId xmlns:a16="http://schemas.microsoft.com/office/drawing/2014/main" id="{5F5B141B-42AF-C3E6-081E-7F37ABC98DFF}"/>
              </a:ext>
            </a:extLst>
          </p:cNvPr>
          <p:cNvSpPr>
            <a:spLocks noGrp="1"/>
          </p:cNvSpPr>
          <p:nvPr>
            <p:ph type="body" sz="quarter" idx="10" hasCustomPrompt="1"/>
          </p:nvPr>
        </p:nvSpPr>
        <p:spPr>
          <a:xfrm>
            <a:off x="634558" y="3501339"/>
            <a:ext cx="4018466" cy="358253"/>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30" name="Picture Placeholder 29">
            <a:extLst>
              <a:ext uri="{FF2B5EF4-FFF2-40B4-BE49-F238E27FC236}">
                <a16:creationId xmlns:a16="http://schemas.microsoft.com/office/drawing/2014/main" id="{856736AC-CF42-6B06-1177-F343E0C4932D}"/>
              </a:ext>
            </a:extLst>
          </p:cNvPr>
          <p:cNvSpPr>
            <a:spLocks noGrp="1"/>
          </p:cNvSpPr>
          <p:nvPr>
            <p:ph type="pic" sz="quarter" idx="11" hasCustomPrompt="1"/>
          </p:nvPr>
        </p:nvSpPr>
        <p:spPr>
          <a:xfrm>
            <a:off x="5393793" y="0"/>
            <a:ext cx="6798207" cy="6876288"/>
          </a:xfrm>
          <a:custGeom>
            <a:avLst/>
            <a:gdLst>
              <a:gd name="connsiteX0" fmla="*/ 1385128 w 6798207"/>
              <a:gd name="connsiteY0" fmla="*/ 0 h 6876288"/>
              <a:gd name="connsiteX1" fmla="*/ 6798207 w 6798207"/>
              <a:gd name="connsiteY1" fmla="*/ 0 h 6876288"/>
              <a:gd name="connsiteX2" fmla="*/ 6798207 w 6798207"/>
              <a:gd name="connsiteY2" fmla="*/ 6876288 h 6876288"/>
              <a:gd name="connsiteX3" fmla="*/ 1402770 w 6798207"/>
              <a:gd name="connsiteY3" fmla="*/ 6876288 h 6876288"/>
              <a:gd name="connsiteX4" fmla="*/ 1310154 w 6798207"/>
              <a:gd name="connsiteY4" fmla="*/ 6780284 h 6876288"/>
              <a:gd name="connsiteX5" fmla="*/ 0 w 6798207"/>
              <a:gd name="connsiteY5" fmla="*/ 3429000 h 6876288"/>
              <a:gd name="connsiteX6" fmla="*/ 1310154 w 6798207"/>
              <a:gd name="connsiteY6" fmla="*/ 77717 h 68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8207" h="6876288">
                <a:moveTo>
                  <a:pt x="1385128" y="0"/>
                </a:moveTo>
                <a:lnTo>
                  <a:pt x="6798207" y="0"/>
                </a:lnTo>
                <a:lnTo>
                  <a:pt x="6798207" y="6876288"/>
                </a:lnTo>
                <a:lnTo>
                  <a:pt x="1402770" y="6876288"/>
                </a:lnTo>
                <a:lnTo>
                  <a:pt x="1310154" y="6780284"/>
                </a:lnTo>
                <a:cubicBezTo>
                  <a:pt x="496133" y="5895149"/>
                  <a:pt x="0" y="4719335"/>
                  <a:pt x="0" y="3429000"/>
                </a:cubicBezTo>
                <a:cubicBezTo>
                  <a:pt x="0" y="2138666"/>
                  <a:pt x="496133" y="962852"/>
                  <a:pt x="1310154" y="77717"/>
                </a:cubicBezTo>
                <a:close/>
              </a:path>
            </a:pathLst>
          </a:custGeom>
          <a:ln w="22225">
            <a:noFill/>
          </a:ln>
        </p:spPr>
        <p:txBody>
          <a:bodyPr wrap="square">
            <a:noAutofit/>
          </a:bodyPr>
          <a:lstStyle>
            <a:lvl1pPr marL="0" indent="0" algn="ctr">
              <a:buNone/>
              <a:defRPr b="1" i="0">
                <a:latin typeface="Avenir Next Demi Bold" panose="020B0503020202020204" pitchFamily="34" charset="0"/>
              </a:defRPr>
            </a:lvl1p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Click to insert picture</a:t>
            </a:r>
          </a:p>
        </p:txBody>
      </p:sp>
    </p:spTree>
    <p:extLst>
      <p:ext uri="{BB962C8B-B14F-4D97-AF65-F5344CB8AC3E}">
        <p14:creationId xmlns:p14="http://schemas.microsoft.com/office/powerpoint/2010/main" val="2661497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bg>
      <p:bgPr>
        <a:solidFill>
          <a:schemeClr val="bg1"/>
        </a:solidFill>
        <a:effectLst/>
      </p:bgPr>
    </p:bg>
    <p:spTree>
      <p:nvGrpSpPr>
        <p:cNvPr id="1" name=""/>
        <p:cNvGrpSpPr/>
        <p:nvPr/>
      </p:nvGrpSpPr>
      <p:grpSpPr>
        <a:xfrm>
          <a:off x="0" y="0"/>
          <a:ext cx="0" cy="0"/>
          <a:chOff x="0" y="0"/>
          <a:chExt cx="0" cy="0"/>
        </a:xfrm>
      </p:grpSpPr>
      <p:pic>
        <p:nvPicPr>
          <p:cNvPr id="20" name="Picture 19" descr="A circular design with a circle in the middle&#10;&#10;Description automatically generated">
            <a:extLst>
              <a:ext uri="{FF2B5EF4-FFF2-40B4-BE49-F238E27FC236}">
                <a16:creationId xmlns:a16="http://schemas.microsoft.com/office/drawing/2014/main" id="{C1DFA632-041E-E05E-2463-F3E603083199}"/>
              </a:ext>
            </a:extLst>
          </p:cNvPr>
          <p:cNvPicPr>
            <a:picLocks noChangeAspect="1"/>
          </p:cNvPicPr>
          <p:nvPr userDrawn="1"/>
        </p:nvPicPr>
        <p:blipFill rotWithShape="1">
          <a:blip r:embed="rId2">
            <a:alphaModFix amt="6000"/>
          </a:blip>
          <a:srcRect l="35234" t="29273"/>
          <a:stretch/>
        </p:blipFill>
        <p:spPr>
          <a:xfrm>
            <a:off x="-1" y="-1"/>
            <a:ext cx="5887453" cy="6429401"/>
          </a:xfrm>
          <a:prstGeom prst="rect">
            <a:avLst/>
          </a:prstGeom>
        </p:spPr>
      </p:pic>
      <p:sp>
        <p:nvSpPr>
          <p:cNvPr id="2" name="Title 1"/>
          <p:cNvSpPr>
            <a:spLocks noGrp="1"/>
          </p:cNvSpPr>
          <p:nvPr>
            <p:ph type="title" hasCustomPrompt="1"/>
          </p:nvPr>
        </p:nvSpPr>
        <p:spPr>
          <a:xfrm>
            <a:off x="634556" y="2298700"/>
            <a:ext cx="4273991" cy="1126706"/>
          </a:xfrm>
        </p:spPr>
        <p:txBody>
          <a:bodyPr anchor="b">
            <a:normAutofit/>
          </a:bodyPr>
          <a:lstStyle>
            <a:lvl1pPr>
              <a:defRPr sz="3600" b="1" i="0">
                <a:latin typeface="Avenir Next Demi Bold" panose="020B0503020202020204" pitchFamily="34" charset="0"/>
              </a:defRPr>
            </a:lvl1pPr>
          </a:lstStyle>
          <a:p>
            <a:r>
              <a:rPr lang="en-US"/>
              <a:t>CLICK TO </a:t>
            </a:r>
            <a:br>
              <a:rPr lang="en-US"/>
            </a:br>
            <a:r>
              <a:rPr lang="en-US"/>
              <a:t>ADD TITLE</a:t>
            </a:r>
          </a:p>
        </p:txBody>
      </p:sp>
      <p:pic>
        <p:nvPicPr>
          <p:cNvPr id="11" name="Picture 10" descr="A logo with text on it&#10;&#10;Description automatically generated">
            <a:extLst>
              <a:ext uri="{FF2B5EF4-FFF2-40B4-BE49-F238E27FC236}">
                <a16:creationId xmlns:a16="http://schemas.microsoft.com/office/drawing/2014/main" id="{6AD7618B-D03E-1A01-BDBA-3BF504D8B8DF}"/>
              </a:ext>
            </a:extLst>
          </p:cNvPr>
          <p:cNvPicPr>
            <a:picLocks noChangeAspect="1"/>
          </p:cNvPicPr>
          <p:nvPr userDrawn="1"/>
        </p:nvPicPr>
        <p:blipFill>
          <a:blip r:embed="rId3"/>
          <a:stretch>
            <a:fillRect/>
          </a:stretch>
        </p:blipFill>
        <p:spPr>
          <a:xfrm>
            <a:off x="646749" y="5910329"/>
            <a:ext cx="1757768" cy="677197"/>
          </a:xfrm>
          <a:prstGeom prst="rect">
            <a:avLst/>
          </a:prstGeom>
        </p:spPr>
      </p:pic>
      <p:sp>
        <p:nvSpPr>
          <p:cNvPr id="15" name="Text Placeholder 13">
            <a:extLst>
              <a:ext uri="{FF2B5EF4-FFF2-40B4-BE49-F238E27FC236}">
                <a16:creationId xmlns:a16="http://schemas.microsoft.com/office/drawing/2014/main" id="{44C398F0-B1ED-922B-5D5E-E5F7282CE418}"/>
              </a:ext>
            </a:extLst>
          </p:cNvPr>
          <p:cNvSpPr>
            <a:spLocks noGrp="1"/>
          </p:cNvSpPr>
          <p:nvPr>
            <p:ph type="body" sz="quarter" idx="10" hasCustomPrompt="1"/>
          </p:nvPr>
        </p:nvSpPr>
        <p:spPr>
          <a:xfrm>
            <a:off x="5288170" y="1133815"/>
            <a:ext cx="6034088"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16" name="Text Placeholder 24">
            <a:extLst>
              <a:ext uri="{FF2B5EF4-FFF2-40B4-BE49-F238E27FC236}">
                <a16:creationId xmlns:a16="http://schemas.microsoft.com/office/drawing/2014/main" id="{5B6DA407-D615-853F-5A81-34C31B79D018}"/>
              </a:ext>
            </a:extLst>
          </p:cNvPr>
          <p:cNvSpPr>
            <a:spLocks noGrp="1"/>
          </p:cNvSpPr>
          <p:nvPr>
            <p:ph type="body" sz="quarter" idx="11" hasCustomPrompt="1"/>
          </p:nvPr>
        </p:nvSpPr>
        <p:spPr>
          <a:xfrm>
            <a:off x="634557" y="3501339"/>
            <a:ext cx="4273989" cy="546226"/>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18" name="Text Placeholder 17">
            <a:extLst>
              <a:ext uri="{FF2B5EF4-FFF2-40B4-BE49-F238E27FC236}">
                <a16:creationId xmlns:a16="http://schemas.microsoft.com/office/drawing/2014/main" id="{A11DA06E-8CAF-A3BD-42EC-622DE6443B7D}"/>
              </a:ext>
            </a:extLst>
          </p:cNvPr>
          <p:cNvSpPr>
            <a:spLocks noGrp="1"/>
          </p:cNvSpPr>
          <p:nvPr>
            <p:ph type="body" sz="quarter" idx="12" hasCustomPrompt="1"/>
          </p:nvPr>
        </p:nvSpPr>
        <p:spPr>
          <a:xfrm>
            <a:off x="5288171" y="1686265"/>
            <a:ext cx="6034088" cy="4425950"/>
          </a:xfrm>
        </p:spPr>
        <p:txBody>
          <a:bodyPr/>
          <a:lstStyle>
            <a:lvl1pPr marL="0" indent="0">
              <a:buNone/>
              <a:defRPr sz="1600" b="0" i="0">
                <a:latin typeface="Avenir Next Medium" panose="020B0503020202020204" pitchFamily="34" charset="0"/>
              </a:defRPr>
            </a:lvl1pPr>
          </a:lstStyle>
          <a:p>
            <a:pPr lvl="0"/>
            <a:r>
              <a:rPr lang="en-US"/>
              <a:t>Click to add text.</a:t>
            </a:r>
          </a:p>
        </p:txBody>
      </p:sp>
    </p:spTree>
    <p:extLst>
      <p:ext uri="{BB962C8B-B14F-4D97-AF65-F5344CB8AC3E}">
        <p14:creationId xmlns:p14="http://schemas.microsoft.com/office/powerpoint/2010/main" val="121172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ONLY Text only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4556" y="2298700"/>
            <a:ext cx="4273991" cy="1126706"/>
          </a:xfrm>
        </p:spPr>
        <p:txBody>
          <a:bodyPr anchor="b">
            <a:normAutofit/>
          </a:bodyPr>
          <a:lstStyle>
            <a:lvl1pPr>
              <a:defRPr sz="3600" b="1" i="0">
                <a:latin typeface="Avenir Next Demi Bold" panose="020B0503020202020204" pitchFamily="34" charset="0"/>
              </a:defRPr>
            </a:lvl1pPr>
          </a:lstStyle>
          <a:p>
            <a:r>
              <a:rPr lang="en-US"/>
              <a:t>CLICK TO </a:t>
            </a:r>
            <a:br>
              <a:rPr lang="en-US"/>
            </a:br>
            <a:r>
              <a:rPr lang="en-US"/>
              <a:t>ADD TITLE</a:t>
            </a:r>
          </a:p>
        </p:txBody>
      </p:sp>
      <p:pic>
        <p:nvPicPr>
          <p:cNvPr id="11" name="Picture 10" descr="A logo with text on it&#10;&#10;Description automatically generated">
            <a:extLst>
              <a:ext uri="{FF2B5EF4-FFF2-40B4-BE49-F238E27FC236}">
                <a16:creationId xmlns:a16="http://schemas.microsoft.com/office/drawing/2014/main" id="{6AD7618B-D03E-1A01-BDBA-3BF504D8B8DF}"/>
              </a:ext>
            </a:extLst>
          </p:cNvPr>
          <p:cNvPicPr>
            <a:picLocks noChangeAspect="1"/>
          </p:cNvPicPr>
          <p:nvPr userDrawn="1"/>
        </p:nvPicPr>
        <p:blipFill>
          <a:blip r:embed="rId2"/>
          <a:stretch>
            <a:fillRect/>
          </a:stretch>
        </p:blipFill>
        <p:spPr>
          <a:xfrm>
            <a:off x="646749" y="5910329"/>
            <a:ext cx="1757768" cy="677197"/>
          </a:xfrm>
          <a:prstGeom prst="rect">
            <a:avLst/>
          </a:prstGeom>
        </p:spPr>
      </p:pic>
      <p:sp>
        <p:nvSpPr>
          <p:cNvPr id="15" name="Text Placeholder 13">
            <a:extLst>
              <a:ext uri="{FF2B5EF4-FFF2-40B4-BE49-F238E27FC236}">
                <a16:creationId xmlns:a16="http://schemas.microsoft.com/office/drawing/2014/main" id="{44C398F0-B1ED-922B-5D5E-E5F7282CE418}"/>
              </a:ext>
            </a:extLst>
          </p:cNvPr>
          <p:cNvSpPr>
            <a:spLocks noGrp="1"/>
          </p:cNvSpPr>
          <p:nvPr>
            <p:ph type="body" sz="quarter" idx="10" hasCustomPrompt="1"/>
          </p:nvPr>
        </p:nvSpPr>
        <p:spPr>
          <a:xfrm>
            <a:off x="5288170" y="1133815"/>
            <a:ext cx="6034088"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16" name="Text Placeholder 24">
            <a:extLst>
              <a:ext uri="{FF2B5EF4-FFF2-40B4-BE49-F238E27FC236}">
                <a16:creationId xmlns:a16="http://schemas.microsoft.com/office/drawing/2014/main" id="{5B6DA407-D615-853F-5A81-34C31B79D018}"/>
              </a:ext>
            </a:extLst>
          </p:cNvPr>
          <p:cNvSpPr>
            <a:spLocks noGrp="1"/>
          </p:cNvSpPr>
          <p:nvPr>
            <p:ph type="body" sz="quarter" idx="11" hasCustomPrompt="1"/>
          </p:nvPr>
        </p:nvSpPr>
        <p:spPr>
          <a:xfrm>
            <a:off x="634557" y="3501339"/>
            <a:ext cx="4273989" cy="546226"/>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18" name="Text Placeholder 17">
            <a:extLst>
              <a:ext uri="{FF2B5EF4-FFF2-40B4-BE49-F238E27FC236}">
                <a16:creationId xmlns:a16="http://schemas.microsoft.com/office/drawing/2014/main" id="{A11DA06E-8CAF-A3BD-42EC-622DE6443B7D}"/>
              </a:ext>
            </a:extLst>
          </p:cNvPr>
          <p:cNvSpPr>
            <a:spLocks noGrp="1"/>
          </p:cNvSpPr>
          <p:nvPr>
            <p:ph type="body" sz="quarter" idx="12" hasCustomPrompt="1"/>
          </p:nvPr>
        </p:nvSpPr>
        <p:spPr>
          <a:xfrm>
            <a:off x="5288171" y="1686265"/>
            <a:ext cx="6034088" cy="4425950"/>
          </a:xfrm>
        </p:spPr>
        <p:txBody>
          <a:bodyPr/>
          <a:lstStyle>
            <a:lvl1pPr marL="0" indent="0">
              <a:buNone/>
              <a:defRPr sz="1600" b="0" i="0">
                <a:latin typeface="Avenir Next Medium" panose="020B0503020202020204" pitchFamily="34" charset="0"/>
              </a:defRPr>
            </a:lvl1pPr>
          </a:lstStyle>
          <a:p>
            <a:pPr lvl="0"/>
            <a:r>
              <a:rPr lang="en-US"/>
              <a:t>Click to add text.</a:t>
            </a:r>
          </a:p>
        </p:txBody>
      </p:sp>
    </p:spTree>
    <p:extLst>
      <p:ext uri="{BB962C8B-B14F-4D97-AF65-F5344CB8AC3E}">
        <p14:creationId xmlns:p14="http://schemas.microsoft.com/office/powerpoint/2010/main" val="395983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text columns">
    <p:bg>
      <p:bgPr>
        <a:solidFill>
          <a:schemeClr val="bg1"/>
        </a:solidFill>
        <a:effectLst/>
      </p:bgPr>
    </p:bg>
    <p:spTree>
      <p:nvGrpSpPr>
        <p:cNvPr id="1" name=""/>
        <p:cNvGrpSpPr/>
        <p:nvPr/>
      </p:nvGrpSpPr>
      <p:grpSpPr>
        <a:xfrm>
          <a:off x="0" y="0"/>
          <a:ext cx="0" cy="0"/>
          <a:chOff x="0" y="0"/>
          <a:chExt cx="0" cy="0"/>
        </a:xfrm>
      </p:grpSpPr>
      <p:pic>
        <p:nvPicPr>
          <p:cNvPr id="20" name="Picture 19" descr="A circular design with a circle in the middle&#10;&#10;Description automatically generated">
            <a:extLst>
              <a:ext uri="{FF2B5EF4-FFF2-40B4-BE49-F238E27FC236}">
                <a16:creationId xmlns:a16="http://schemas.microsoft.com/office/drawing/2014/main" id="{C1DFA632-041E-E05E-2463-F3E603083199}"/>
              </a:ext>
            </a:extLst>
          </p:cNvPr>
          <p:cNvPicPr>
            <a:picLocks noChangeAspect="1"/>
          </p:cNvPicPr>
          <p:nvPr userDrawn="1"/>
        </p:nvPicPr>
        <p:blipFill rotWithShape="1">
          <a:blip r:embed="rId2">
            <a:alphaModFix amt="6000"/>
          </a:blip>
          <a:srcRect l="35234" t="29273"/>
          <a:stretch/>
        </p:blipFill>
        <p:spPr>
          <a:xfrm>
            <a:off x="2937" y="0"/>
            <a:ext cx="5887453" cy="6429401"/>
          </a:xfrm>
          <a:prstGeom prst="rect">
            <a:avLst/>
          </a:prstGeom>
        </p:spPr>
      </p:pic>
      <p:sp>
        <p:nvSpPr>
          <p:cNvPr id="2" name="Title 1"/>
          <p:cNvSpPr>
            <a:spLocks noGrp="1"/>
          </p:cNvSpPr>
          <p:nvPr>
            <p:ph type="title" hasCustomPrompt="1"/>
          </p:nvPr>
        </p:nvSpPr>
        <p:spPr>
          <a:xfrm>
            <a:off x="634556" y="2298700"/>
            <a:ext cx="4273991" cy="1126706"/>
          </a:xfrm>
        </p:spPr>
        <p:txBody>
          <a:bodyPr anchor="b">
            <a:normAutofit/>
          </a:bodyPr>
          <a:lstStyle>
            <a:lvl1pPr>
              <a:defRPr sz="3600" b="1" i="0">
                <a:latin typeface="Avenir Next Demi Bold" panose="020B0503020202020204" pitchFamily="34" charset="0"/>
              </a:defRPr>
            </a:lvl1pPr>
          </a:lstStyle>
          <a:p>
            <a:r>
              <a:rPr lang="en-US"/>
              <a:t>CLICK TO </a:t>
            </a:r>
            <a:br>
              <a:rPr lang="en-US"/>
            </a:br>
            <a:r>
              <a:rPr lang="en-US"/>
              <a:t>ADD TITLE</a:t>
            </a:r>
          </a:p>
        </p:txBody>
      </p:sp>
      <p:pic>
        <p:nvPicPr>
          <p:cNvPr id="11" name="Picture 10" descr="A logo with text on it&#10;&#10;Description automatically generated">
            <a:extLst>
              <a:ext uri="{FF2B5EF4-FFF2-40B4-BE49-F238E27FC236}">
                <a16:creationId xmlns:a16="http://schemas.microsoft.com/office/drawing/2014/main" id="{6AD7618B-D03E-1A01-BDBA-3BF504D8B8DF}"/>
              </a:ext>
            </a:extLst>
          </p:cNvPr>
          <p:cNvPicPr>
            <a:picLocks noChangeAspect="1"/>
          </p:cNvPicPr>
          <p:nvPr userDrawn="1"/>
        </p:nvPicPr>
        <p:blipFill>
          <a:blip r:embed="rId3"/>
          <a:stretch>
            <a:fillRect/>
          </a:stretch>
        </p:blipFill>
        <p:spPr>
          <a:xfrm>
            <a:off x="646749" y="5910329"/>
            <a:ext cx="1757768" cy="677197"/>
          </a:xfrm>
          <a:prstGeom prst="rect">
            <a:avLst/>
          </a:prstGeom>
        </p:spPr>
      </p:pic>
      <p:sp>
        <p:nvSpPr>
          <p:cNvPr id="15" name="Text Placeholder 13">
            <a:extLst>
              <a:ext uri="{FF2B5EF4-FFF2-40B4-BE49-F238E27FC236}">
                <a16:creationId xmlns:a16="http://schemas.microsoft.com/office/drawing/2014/main" id="{44C398F0-B1ED-922B-5D5E-E5F7282CE418}"/>
              </a:ext>
            </a:extLst>
          </p:cNvPr>
          <p:cNvSpPr>
            <a:spLocks noGrp="1"/>
          </p:cNvSpPr>
          <p:nvPr>
            <p:ph type="body" sz="quarter" idx="10" hasCustomPrompt="1"/>
          </p:nvPr>
        </p:nvSpPr>
        <p:spPr>
          <a:xfrm>
            <a:off x="4244351" y="1730094"/>
            <a:ext cx="3286202"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16" name="Text Placeholder 24">
            <a:extLst>
              <a:ext uri="{FF2B5EF4-FFF2-40B4-BE49-F238E27FC236}">
                <a16:creationId xmlns:a16="http://schemas.microsoft.com/office/drawing/2014/main" id="{5B6DA407-D615-853F-5A81-34C31B79D018}"/>
              </a:ext>
            </a:extLst>
          </p:cNvPr>
          <p:cNvSpPr>
            <a:spLocks noGrp="1"/>
          </p:cNvSpPr>
          <p:nvPr>
            <p:ph type="body" sz="quarter" idx="11" hasCustomPrompt="1"/>
          </p:nvPr>
        </p:nvSpPr>
        <p:spPr>
          <a:xfrm>
            <a:off x="634557" y="3501339"/>
            <a:ext cx="4273989" cy="546226"/>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18" name="Text Placeholder 17">
            <a:extLst>
              <a:ext uri="{FF2B5EF4-FFF2-40B4-BE49-F238E27FC236}">
                <a16:creationId xmlns:a16="http://schemas.microsoft.com/office/drawing/2014/main" id="{A11DA06E-8CAF-A3BD-42EC-622DE6443B7D}"/>
              </a:ext>
            </a:extLst>
          </p:cNvPr>
          <p:cNvSpPr>
            <a:spLocks noGrp="1"/>
          </p:cNvSpPr>
          <p:nvPr>
            <p:ph type="body" sz="quarter" idx="12" hasCustomPrompt="1"/>
          </p:nvPr>
        </p:nvSpPr>
        <p:spPr>
          <a:xfrm>
            <a:off x="4244351" y="2412090"/>
            <a:ext cx="3286202" cy="2780417"/>
          </a:xfrm>
        </p:spPr>
        <p:txBody>
          <a:bodyPr/>
          <a:lstStyle>
            <a:lvl1pPr marL="0" indent="0">
              <a:buNone/>
              <a:defRPr sz="1600" b="0" i="0">
                <a:latin typeface="Avenir Next Medium" panose="020B0503020202020204" pitchFamily="34" charset="0"/>
              </a:defRPr>
            </a:lvl1pPr>
          </a:lstStyle>
          <a:p>
            <a:pPr lvl="0"/>
            <a:r>
              <a:rPr lang="en-US"/>
              <a:t>Click to add text.</a:t>
            </a:r>
          </a:p>
        </p:txBody>
      </p:sp>
      <p:sp>
        <p:nvSpPr>
          <p:cNvPr id="3" name="Text Placeholder 13">
            <a:extLst>
              <a:ext uri="{FF2B5EF4-FFF2-40B4-BE49-F238E27FC236}">
                <a16:creationId xmlns:a16="http://schemas.microsoft.com/office/drawing/2014/main" id="{FAE51BE7-ED4D-01AC-F51B-5B02389DA650}"/>
              </a:ext>
            </a:extLst>
          </p:cNvPr>
          <p:cNvSpPr>
            <a:spLocks noGrp="1"/>
          </p:cNvSpPr>
          <p:nvPr>
            <p:ph type="body" sz="quarter" idx="13" hasCustomPrompt="1"/>
          </p:nvPr>
        </p:nvSpPr>
        <p:spPr>
          <a:xfrm>
            <a:off x="7994507" y="1730094"/>
            <a:ext cx="3286202"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4" name="Text Placeholder 17">
            <a:extLst>
              <a:ext uri="{FF2B5EF4-FFF2-40B4-BE49-F238E27FC236}">
                <a16:creationId xmlns:a16="http://schemas.microsoft.com/office/drawing/2014/main" id="{7C7BC7F5-C79D-0AF4-FBAE-79998BAE9607}"/>
              </a:ext>
            </a:extLst>
          </p:cNvPr>
          <p:cNvSpPr>
            <a:spLocks noGrp="1"/>
          </p:cNvSpPr>
          <p:nvPr>
            <p:ph type="body" sz="quarter" idx="14" hasCustomPrompt="1"/>
          </p:nvPr>
        </p:nvSpPr>
        <p:spPr>
          <a:xfrm>
            <a:off x="7994507" y="2412090"/>
            <a:ext cx="3286202" cy="2780417"/>
          </a:xfrm>
        </p:spPr>
        <p:txBody>
          <a:bodyPr/>
          <a:lstStyle>
            <a:lvl1pPr marL="0" indent="0">
              <a:buNone/>
              <a:defRPr sz="1600" b="0" i="0">
                <a:latin typeface="Avenir Next Medium" panose="020B0503020202020204" pitchFamily="34" charset="0"/>
              </a:defRPr>
            </a:lvl1pPr>
          </a:lstStyle>
          <a:p>
            <a:pPr lvl="0"/>
            <a:r>
              <a:rPr lang="en-US"/>
              <a:t>Click to add text.</a:t>
            </a:r>
          </a:p>
        </p:txBody>
      </p:sp>
    </p:spTree>
    <p:extLst>
      <p:ext uri="{BB962C8B-B14F-4D97-AF65-F5344CB8AC3E}">
        <p14:creationId xmlns:p14="http://schemas.microsoft.com/office/powerpoint/2010/main" val="38993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ONLY Two text column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4556" y="2298700"/>
            <a:ext cx="4273991" cy="1126706"/>
          </a:xfrm>
        </p:spPr>
        <p:txBody>
          <a:bodyPr anchor="b">
            <a:normAutofit/>
          </a:bodyPr>
          <a:lstStyle>
            <a:lvl1pPr>
              <a:defRPr sz="3600" b="1" i="0">
                <a:latin typeface="Avenir Next Demi Bold" panose="020B0503020202020204" pitchFamily="34" charset="0"/>
              </a:defRPr>
            </a:lvl1pPr>
          </a:lstStyle>
          <a:p>
            <a:r>
              <a:rPr lang="en-US"/>
              <a:t>CLICK TO </a:t>
            </a:r>
            <a:br>
              <a:rPr lang="en-US"/>
            </a:br>
            <a:r>
              <a:rPr lang="en-US"/>
              <a:t>ADD TITLE</a:t>
            </a:r>
          </a:p>
        </p:txBody>
      </p:sp>
      <p:pic>
        <p:nvPicPr>
          <p:cNvPr id="11" name="Picture 10" descr="A logo with text on it&#10;&#10;Description automatically generated">
            <a:extLst>
              <a:ext uri="{FF2B5EF4-FFF2-40B4-BE49-F238E27FC236}">
                <a16:creationId xmlns:a16="http://schemas.microsoft.com/office/drawing/2014/main" id="{6AD7618B-D03E-1A01-BDBA-3BF504D8B8DF}"/>
              </a:ext>
            </a:extLst>
          </p:cNvPr>
          <p:cNvPicPr>
            <a:picLocks noChangeAspect="1"/>
          </p:cNvPicPr>
          <p:nvPr userDrawn="1"/>
        </p:nvPicPr>
        <p:blipFill>
          <a:blip r:embed="rId2"/>
          <a:stretch>
            <a:fillRect/>
          </a:stretch>
        </p:blipFill>
        <p:spPr>
          <a:xfrm>
            <a:off x="646749" y="5910329"/>
            <a:ext cx="1757768" cy="677197"/>
          </a:xfrm>
          <a:prstGeom prst="rect">
            <a:avLst/>
          </a:prstGeom>
        </p:spPr>
      </p:pic>
      <p:sp>
        <p:nvSpPr>
          <p:cNvPr id="15" name="Text Placeholder 13">
            <a:extLst>
              <a:ext uri="{FF2B5EF4-FFF2-40B4-BE49-F238E27FC236}">
                <a16:creationId xmlns:a16="http://schemas.microsoft.com/office/drawing/2014/main" id="{44C398F0-B1ED-922B-5D5E-E5F7282CE418}"/>
              </a:ext>
            </a:extLst>
          </p:cNvPr>
          <p:cNvSpPr>
            <a:spLocks noGrp="1"/>
          </p:cNvSpPr>
          <p:nvPr>
            <p:ph type="body" sz="quarter" idx="10" hasCustomPrompt="1"/>
          </p:nvPr>
        </p:nvSpPr>
        <p:spPr>
          <a:xfrm>
            <a:off x="4244351" y="1730094"/>
            <a:ext cx="3286202"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16" name="Text Placeholder 24">
            <a:extLst>
              <a:ext uri="{FF2B5EF4-FFF2-40B4-BE49-F238E27FC236}">
                <a16:creationId xmlns:a16="http://schemas.microsoft.com/office/drawing/2014/main" id="{5B6DA407-D615-853F-5A81-34C31B79D018}"/>
              </a:ext>
            </a:extLst>
          </p:cNvPr>
          <p:cNvSpPr>
            <a:spLocks noGrp="1"/>
          </p:cNvSpPr>
          <p:nvPr>
            <p:ph type="body" sz="quarter" idx="11" hasCustomPrompt="1"/>
          </p:nvPr>
        </p:nvSpPr>
        <p:spPr>
          <a:xfrm>
            <a:off x="634557" y="3501339"/>
            <a:ext cx="4273989" cy="546226"/>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18" name="Text Placeholder 17">
            <a:extLst>
              <a:ext uri="{FF2B5EF4-FFF2-40B4-BE49-F238E27FC236}">
                <a16:creationId xmlns:a16="http://schemas.microsoft.com/office/drawing/2014/main" id="{A11DA06E-8CAF-A3BD-42EC-622DE6443B7D}"/>
              </a:ext>
            </a:extLst>
          </p:cNvPr>
          <p:cNvSpPr>
            <a:spLocks noGrp="1"/>
          </p:cNvSpPr>
          <p:nvPr>
            <p:ph type="body" sz="quarter" idx="12" hasCustomPrompt="1"/>
          </p:nvPr>
        </p:nvSpPr>
        <p:spPr>
          <a:xfrm>
            <a:off x="4244351" y="2412090"/>
            <a:ext cx="3286202" cy="2780417"/>
          </a:xfrm>
        </p:spPr>
        <p:txBody>
          <a:bodyPr/>
          <a:lstStyle>
            <a:lvl1pPr marL="0" indent="0">
              <a:buNone/>
              <a:defRPr sz="1600" b="0" i="0">
                <a:latin typeface="Avenir Next Medium" panose="020B0503020202020204" pitchFamily="34" charset="0"/>
              </a:defRPr>
            </a:lvl1pPr>
          </a:lstStyle>
          <a:p>
            <a:pPr lvl="0"/>
            <a:r>
              <a:rPr lang="en-US"/>
              <a:t>Click to add text.</a:t>
            </a:r>
          </a:p>
        </p:txBody>
      </p:sp>
      <p:sp>
        <p:nvSpPr>
          <p:cNvPr id="3" name="Text Placeholder 13">
            <a:extLst>
              <a:ext uri="{FF2B5EF4-FFF2-40B4-BE49-F238E27FC236}">
                <a16:creationId xmlns:a16="http://schemas.microsoft.com/office/drawing/2014/main" id="{FAE51BE7-ED4D-01AC-F51B-5B02389DA650}"/>
              </a:ext>
            </a:extLst>
          </p:cNvPr>
          <p:cNvSpPr>
            <a:spLocks noGrp="1"/>
          </p:cNvSpPr>
          <p:nvPr>
            <p:ph type="body" sz="quarter" idx="13" hasCustomPrompt="1"/>
          </p:nvPr>
        </p:nvSpPr>
        <p:spPr>
          <a:xfrm>
            <a:off x="7994507" y="1730094"/>
            <a:ext cx="3286202"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4" name="Text Placeholder 17">
            <a:extLst>
              <a:ext uri="{FF2B5EF4-FFF2-40B4-BE49-F238E27FC236}">
                <a16:creationId xmlns:a16="http://schemas.microsoft.com/office/drawing/2014/main" id="{7C7BC7F5-C79D-0AF4-FBAE-79998BAE9607}"/>
              </a:ext>
            </a:extLst>
          </p:cNvPr>
          <p:cNvSpPr>
            <a:spLocks noGrp="1"/>
          </p:cNvSpPr>
          <p:nvPr>
            <p:ph type="body" sz="quarter" idx="14" hasCustomPrompt="1"/>
          </p:nvPr>
        </p:nvSpPr>
        <p:spPr>
          <a:xfrm>
            <a:off x="7994507" y="2412090"/>
            <a:ext cx="3286202" cy="2780417"/>
          </a:xfrm>
        </p:spPr>
        <p:txBody>
          <a:bodyPr/>
          <a:lstStyle>
            <a:lvl1pPr marL="0" indent="0">
              <a:buNone/>
              <a:defRPr sz="1600" b="0" i="0">
                <a:latin typeface="Avenir Next Medium" panose="020B0503020202020204" pitchFamily="34" charset="0"/>
              </a:defRPr>
            </a:lvl1pPr>
          </a:lstStyle>
          <a:p>
            <a:pPr lvl="0"/>
            <a:r>
              <a:rPr lang="en-US"/>
              <a:t>Click to add text.</a:t>
            </a:r>
          </a:p>
        </p:txBody>
      </p:sp>
    </p:spTree>
    <p:extLst>
      <p:ext uri="{BB962C8B-B14F-4D97-AF65-F5344CB8AC3E}">
        <p14:creationId xmlns:p14="http://schemas.microsoft.com/office/powerpoint/2010/main" val="269452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picture column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4558" y="2257063"/>
            <a:ext cx="4018466" cy="1164252"/>
          </a:xfrm>
        </p:spPr>
        <p:txBody>
          <a:bodyPr anchor="b">
            <a:normAutofit/>
          </a:bodyPr>
          <a:lstStyle>
            <a:lvl1pPr algn="l">
              <a:defRPr sz="3600" b="1" i="0">
                <a:solidFill>
                  <a:srgbClr val="1E2847"/>
                </a:solidFill>
                <a:latin typeface="Avenir Next Medium" panose="020B0503020202020204" pitchFamily="34" charset="0"/>
              </a:defRPr>
            </a:lvl1pPr>
          </a:lstStyle>
          <a:p>
            <a:r>
              <a:rPr lang="en-US"/>
              <a:t>CLICK TO </a:t>
            </a:r>
            <a:br>
              <a:rPr lang="en-US"/>
            </a:br>
            <a:r>
              <a:rPr lang="en-US"/>
              <a:t>ADD TITLE</a:t>
            </a:r>
          </a:p>
        </p:txBody>
      </p:sp>
      <p:sp>
        <p:nvSpPr>
          <p:cNvPr id="3" name="Subtitle 2"/>
          <p:cNvSpPr>
            <a:spLocks noGrp="1"/>
          </p:cNvSpPr>
          <p:nvPr>
            <p:ph type="subTitle" idx="1" hasCustomPrompt="1"/>
          </p:nvPr>
        </p:nvSpPr>
        <p:spPr>
          <a:xfrm>
            <a:off x="629851" y="3967385"/>
            <a:ext cx="4018466" cy="1835151"/>
          </a:xfrm>
        </p:spPr>
        <p:txBody>
          <a:bodyPr>
            <a:normAutofit/>
          </a:bodyPr>
          <a:lstStyle>
            <a:lvl1pPr marL="0" indent="0" algn="l">
              <a:buNone/>
              <a:defRPr sz="1600" b="0" i="0">
                <a:latin typeface="Avenir Next Medium"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pic>
        <p:nvPicPr>
          <p:cNvPr id="12" name="Picture 11" descr="A logo with text on it&#10;&#10;Description automatically generated">
            <a:extLst>
              <a:ext uri="{FF2B5EF4-FFF2-40B4-BE49-F238E27FC236}">
                <a16:creationId xmlns:a16="http://schemas.microsoft.com/office/drawing/2014/main" id="{5F7F3B1A-0B90-624A-2BB1-E215D7BA030D}"/>
              </a:ext>
            </a:extLst>
          </p:cNvPr>
          <p:cNvPicPr>
            <a:picLocks noChangeAspect="1"/>
          </p:cNvPicPr>
          <p:nvPr userDrawn="1"/>
        </p:nvPicPr>
        <p:blipFill>
          <a:blip r:embed="rId2"/>
          <a:stretch>
            <a:fillRect/>
          </a:stretch>
        </p:blipFill>
        <p:spPr>
          <a:xfrm>
            <a:off x="646749" y="5910329"/>
            <a:ext cx="1757768" cy="677197"/>
          </a:xfrm>
          <a:prstGeom prst="rect">
            <a:avLst/>
          </a:prstGeom>
        </p:spPr>
      </p:pic>
      <p:sp>
        <p:nvSpPr>
          <p:cNvPr id="25" name="Text Placeholder 24">
            <a:extLst>
              <a:ext uri="{FF2B5EF4-FFF2-40B4-BE49-F238E27FC236}">
                <a16:creationId xmlns:a16="http://schemas.microsoft.com/office/drawing/2014/main" id="{5F5B141B-42AF-C3E6-081E-7F37ABC98DFF}"/>
              </a:ext>
            </a:extLst>
          </p:cNvPr>
          <p:cNvSpPr>
            <a:spLocks noGrp="1"/>
          </p:cNvSpPr>
          <p:nvPr>
            <p:ph type="body" sz="quarter" idx="10" hasCustomPrompt="1"/>
          </p:nvPr>
        </p:nvSpPr>
        <p:spPr>
          <a:xfrm>
            <a:off x="634558" y="3501339"/>
            <a:ext cx="4018466" cy="358253"/>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6" name="Picture Placeholder 29">
            <a:extLst>
              <a:ext uri="{FF2B5EF4-FFF2-40B4-BE49-F238E27FC236}">
                <a16:creationId xmlns:a16="http://schemas.microsoft.com/office/drawing/2014/main" id="{6D68D537-FB8A-751F-FC0F-55FB059C1AC2}"/>
              </a:ext>
            </a:extLst>
          </p:cNvPr>
          <p:cNvSpPr>
            <a:spLocks noGrp="1"/>
          </p:cNvSpPr>
          <p:nvPr>
            <p:ph type="pic" sz="quarter" idx="13" hasCustomPrompt="1"/>
          </p:nvPr>
        </p:nvSpPr>
        <p:spPr>
          <a:xfrm>
            <a:off x="6922354" y="2006205"/>
            <a:ext cx="1841473" cy="1649265"/>
          </a:xfrm>
          <a:prstGeom prst="ellipse">
            <a:avLst/>
          </a:prstGeom>
          <a:ln w="22225">
            <a:noFill/>
          </a:ln>
        </p:spPr>
        <p:txBody>
          <a:bodyPr wrap="square">
            <a:noAutofit/>
          </a:bodyPr>
          <a:lstStyle>
            <a:lvl1pPr marL="0" indent="0" algn="ctr">
              <a:buNone/>
              <a:defRPr sz="1200" b="1" i="0">
                <a:latin typeface="Avenir Next Demi Bold" panose="020B0503020202020204" pitchFamily="34" charset="0"/>
              </a:defRPr>
            </a:lvl1pPr>
          </a:lstStyle>
          <a:p>
            <a:br>
              <a:rPr lang="en-US" dirty="0"/>
            </a:br>
            <a:r>
              <a:rPr lang="en-US" dirty="0"/>
              <a:t>Click to insert picture</a:t>
            </a:r>
          </a:p>
        </p:txBody>
      </p:sp>
      <p:sp>
        <p:nvSpPr>
          <p:cNvPr id="8" name="Text Placeholder 13">
            <a:extLst>
              <a:ext uri="{FF2B5EF4-FFF2-40B4-BE49-F238E27FC236}">
                <a16:creationId xmlns:a16="http://schemas.microsoft.com/office/drawing/2014/main" id="{0A0A090A-C9D2-C42B-2060-EF54365EF25D}"/>
              </a:ext>
            </a:extLst>
          </p:cNvPr>
          <p:cNvSpPr>
            <a:spLocks noGrp="1"/>
          </p:cNvSpPr>
          <p:nvPr>
            <p:ph type="body" sz="quarter" idx="15" hasCustomPrompt="1"/>
          </p:nvPr>
        </p:nvSpPr>
        <p:spPr>
          <a:xfrm>
            <a:off x="4316217" y="4027163"/>
            <a:ext cx="2100503"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9" name="Text Placeholder 17">
            <a:extLst>
              <a:ext uri="{FF2B5EF4-FFF2-40B4-BE49-F238E27FC236}">
                <a16:creationId xmlns:a16="http://schemas.microsoft.com/office/drawing/2014/main" id="{5BAE40BC-1CCA-0AC1-2CA3-57DF7BDB73B3}"/>
              </a:ext>
            </a:extLst>
          </p:cNvPr>
          <p:cNvSpPr>
            <a:spLocks noGrp="1"/>
          </p:cNvSpPr>
          <p:nvPr>
            <p:ph type="body" sz="quarter" idx="16" hasCustomPrompt="1"/>
          </p:nvPr>
        </p:nvSpPr>
        <p:spPr>
          <a:xfrm>
            <a:off x="4316217" y="4647673"/>
            <a:ext cx="2100503" cy="1781728"/>
          </a:xfrm>
        </p:spPr>
        <p:txBody>
          <a:bodyPr/>
          <a:lstStyle>
            <a:lvl1pPr marL="0" indent="0">
              <a:buNone/>
              <a:defRPr sz="1600" b="0" i="0">
                <a:latin typeface="Avenir Next Medium" panose="020B0503020202020204" pitchFamily="34" charset="0"/>
              </a:defRPr>
            </a:lvl1pPr>
          </a:lstStyle>
          <a:p>
            <a:pPr lvl="0"/>
            <a:r>
              <a:rPr lang="en-US"/>
              <a:t>Click to add text.</a:t>
            </a:r>
          </a:p>
        </p:txBody>
      </p:sp>
      <p:sp>
        <p:nvSpPr>
          <p:cNvPr id="11" name="Text Placeholder 13">
            <a:extLst>
              <a:ext uri="{FF2B5EF4-FFF2-40B4-BE49-F238E27FC236}">
                <a16:creationId xmlns:a16="http://schemas.microsoft.com/office/drawing/2014/main" id="{CF6FEA04-E36C-C59E-E5C2-7A7314D0E697}"/>
              </a:ext>
            </a:extLst>
          </p:cNvPr>
          <p:cNvSpPr>
            <a:spLocks noGrp="1"/>
          </p:cNvSpPr>
          <p:nvPr>
            <p:ph type="body" sz="quarter" idx="17" hasCustomPrompt="1"/>
          </p:nvPr>
        </p:nvSpPr>
        <p:spPr>
          <a:xfrm>
            <a:off x="6928040" y="4027162"/>
            <a:ext cx="2100503"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13" name="Text Placeholder 17">
            <a:extLst>
              <a:ext uri="{FF2B5EF4-FFF2-40B4-BE49-F238E27FC236}">
                <a16:creationId xmlns:a16="http://schemas.microsoft.com/office/drawing/2014/main" id="{DF5921B1-C3A0-2871-8C4B-A8E88B5DBAF1}"/>
              </a:ext>
            </a:extLst>
          </p:cNvPr>
          <p:cNvSpPr>
            <a:spLocks noGrp="1"/>
          </p:cNvSpPr>
          <p:nvPr>
            <p:ph type="body" sz="quarter" idx="18" hasCustomPrompt="1"/>
          </p:nvPr>
        </p:nvSpPr>
        <p:spPr>
          <a:xfrm>
            <a:off x="6928040" y="4647672"/>
            <a:ext cx="2100503" cy="1781728"/>
          </a:xfrm>
        </p:spPr>
        <p:txBody>
          <a:bodyPr/>
          <a:lstStyle>
            <a:lvl1pPr marL="0" indent="0">
              <a:buNone/>
              <a:defRPr sz="1600" b="0" i="0">
                <a:latin typeface="Avenir Next Medium" panose="020B0503020202020204" pitchFamily="34" charset="0"/>
              </a:defRPr>
            </a:lvl1pPr>
          </a:lstStyle>
          <a:p>
            <a:pPr lvl="0"/>
            <a:r>
              <a:rPr lang="en-US"/>
              <a:t>Click to add text.</a:t>
            </a:r>
          </a:p>
        </p:txBody>
      </p:sp>
      <p:sp>
        <p:nvSpPr>
          <p:cNvPr id="14" name="Text Placeholder 13">
            <a:extLst>
              <a:ext uri="{FF2B5EF4-FFF2-40B4-BE49-F238E27FC236}">
                <a16:creationId xmlns:a16="http://schemas.microsoft.com/office/drawing/2014/main" id="{4982BEFD-CA72-CD4A-B6C9-9571E5E7BD3D}"/>
              </a:ext>
            </a:extLst>
          </p:cNvPr>
          <p:cNvSpPr>
            <a:spLocks noGrp="1"/>
          </p:cNvSpPr>
          <p:nvPr>
            <p:ph type="body" sz="quarter" idx="19" hasCustomPrompt="1"/>
          </p:nvPr>
        </p:nvSpPr>
        <p:spPr>
          <a:xfrm>
            <a:off x="9524362" y="4027162"/>
            <a:ext cx="2100503"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15" name="Text Placeholder 17">
            <a:extLst>
              <a:ext uri="{FF2B5EF4-FFF2-40B4-BE49-F238E27FC236}">
                <a16:creationId xmlns:a16="http://schemas.microsoft.com/office/drawing/2014/main" id="{2E97678D-4C30-08F0-1DE3-864602A1E951}"/>
              </a:ext>
            </a:extLst>
          </p:cNvPr>
          <p:cNvSpPr>
            <a:spLocks noGrp="1"/>
          </p:cNvSpPr>
          <p:nvPr>
            <p:ph type="body" sz="quarter" idx="20" hasCustomPrompt="1"/>
          </p:nvPr>
        </p:nvSpPr>
        <p:spPr>
          <a:xfrm>
            <a:off x="9524362" y="4647672"/>
            <a:ext cx="2100503" cy="1781728"/>
          </a:xfrm>
        </p:spPr>
        <p:txBody>
          <a:bodyPr/>
          <a:lstStyle>
            <a:lvl1pPr marL="0" indent="0">
              <a:buNone/>
              <a:defRPr sz="1600" b="0" i="0">
                <a:latin typeface="Avenir Next Medium" panose="020B0503020202020204" pitchFamily="34" charset="0"/>
              </a:defRPr>
            </a:lvl1pPr>
          </a:lstStyle>
          <a:p>
            <a:pPr lvl="0"/>
            <a:r>
              <a:rPr lang="en-US"/>
              <a:t>Click to add text.</a:t>
            </a:r>
          </a:p>
        </p:txBody>
      </p:sp>
      <p:sp>
        <p:nvSpPr>
          <p:cNvPr id="16" name="Picture Placeholder 29">
            <a:extLst>
              <a:ext uri="{FF2B5EF4-FFF2-40B4-BE49-F238E27FC236}">
                <a16:creationId xmlns:a16="http://schemas.microsoft.com/office/drawing/2014/main" id="{0CE065FA-5712-A459-159B-D40064997110}"/>
              </a:ext>
            </a:extLst>
          </p:cNvPr>
          <p:cNvSpPr>
            <a:spLocks noGrp="1"/>
          </p:cNvSpPr>
          <p:nvPr>
            <p:ph type="pic" sz="quarter" idx="21" hasCustomPrompt="1"/>
          </p:nvPr>
        </p:nvSpPr>
        <p:spPr>
          <a:xfrm>
            <a:off x="4366846" y="2022935"/>
            <a:ext cx="1841473" cy="1649265"/>
          </a:xfrm>
          <a:prstGeom prst="ellipse">
            <a:avLst/>
          </a:prstGeom>
          <a:ln w="22225">
            <a:noFill/>
          </a:ln>
        </p:spPr>
        <p:txBody>
          <a:bodyPr wrap="square">
            <a:noAutofit/>
          </a:bodyPr>
          <a:lstStyle>
            <a:lvl1pPr marL="0" indent="0" algn="ctr">
              <a:buNone/>
              <a:defRPr sz="1200" b="1" i="0">
                <a:latin typeface="Avenir Next Demi Bold" panose="020B0503020202020204" pitchFamily="34" charset="0"/>
              </a:defRPr>
            </a:lvl1pPr>
          </a:lstStyle>
          <a:p>
            <a:br>
              <a:rPr lang="en-US" dirty="0"/>
            </a:br>
            <a:r>
              <a:rPr lang="en-US" dirty="0"/>
              <a:t>Click to insert picture</a:t>
            </a:r>
          </a:p>
        </p:txBody>
      </p:sp>
      <p:sp>
        <p:nvSpPr>
          <p:cNvPr id="17" name="Picture Placeholder 29">
            <a:extLst>
              <a:ext uri="{FF2B5EF4-FFF2-40B4-BE49-F238E27FC236}">
                <a16:creationId xmlns:a16="http://schemas.microsoft.com/office/drawing/2014/main" id="{9F2882CE-9E09-E4D3-F258-8FEB1D37B083}"/>
              </a:ext>
            </a:extLst>
          </p:cNvPr>
          <p:cNvSpPr>
            <a:spLocks noGrp="1"/>
          </p:cNvSpPr>
          <p:nvPr>
            <p:ph type="pic" sz="quarter" idx="22" hasCustomPrompt="1"/>
          </p:nvPr>
        </p:nvSpPr>
        <p:spPr>
          <a:xfrm>
            <a:off x="9570346" y="2022934"/>
            <a:ext cx="1841473" cy="1649265"/>
          </a:xfrm>
          <a:prstGeom prst="ellipse">
            <a:avLst/>
          </a:prstGeom>
          <a:ln w="22225">
            <a:noFill/>
          </a:ln>
        </p:spPr>
        <p:txBody>
          <a:bodyPr wrap="square">
            <a:noAutofit/>
          </a:bodyPr>
          <a:lstStyle>
            <a:lvl1pPr marL="0" indent="0" algn="ctr">
              <a:buNone/>
              <a:defRPr sz="1200" b="1" i="0">
                <a:latin typeface="Avenir Next Demi Bold" panose="020B0503020202020204" pitchFamily="34" charset="0"/>
              </a:defRPr>
            </a:lvl1pPr>
          </a:lstStyle>
          <a:p>
            <a:br>
              <a:rPr lang="en-US" dirty="0"/>
            </a:br>
            <a:r>
              <a:rPr lang="en-US" dirty="0"/>
              <a:t>Click to insert picture</a:t>
            </a:r>
          </a:p>
        </p:txBody>
      </p:sp>
      <p:pic>
        <p:nvPicPr>
          <p:cNvPr id="4" name="Picture 3" descr="A circular design with a circle in the middle&#10;&#10;Description automatically generated">
            <a:extLst>
              <a:ext uri="{FF2B5EF4-FFF2-40B4-BE49-F238E27FC236}">
                <a16:creationId xmlns:a16="http://schemas.microsoft.com/office/drawing/2014/main" id="{64C9526D-9D6C-E8FA-2A37-8814A46F9C8F}"/>
              </a:ext>
            </a:extLst>
          </p:cNvPr>
          <p:cNvPicPr>
            <a:picLocks noChangeAspect="1"/>
          </p:cNvPicPr>
          <p:nvPr userDrawn="1"/>
        </p:nvPicPr>
        <p:blipFill rotWithShape="1">
          <a:blip r:embed="rId3">
            <a:alphaModFix amt="6000"/>
          </a:blip>
          <a:srcRect l="35234" t="29273"/>
          <a:stretch/>
        </p:blipFill>
        <p:spPr>
          <a:xfrm>
            <a:off x="0" y="-1"/>
            <a:ext cx="5887453" cy="6429401"/>
          </a:xfrm>
          <a:prstGeom prst="rect">
            <a:avLst/>
          </a:prstGeom>
        </p:spPr>
      </p:pic>
    </p:spTree>
    <p:extLst>
      <p:ext uri="{BB962C8B-B14F-4D97-AF65-F5344CB8AC3E}">
        <p14:creationId xmlns:p14="http://schemas.microsoft.com/office/powerpoint/2010/main" val="2796603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ONLY Three picture column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4558" y="2257063"/>
            <a:ext cx="4018466" cy="1164252"/>
          </a:xfrm>
        </p:spPr>
        <p:txBody>
          <a:bodyPr anchor="b">
            <a:normAutofit/>
          </a:bodyPr>
          <a:lstStyle>
            <a:lvl1pPr algn="l">
              <a:defRPr sz="3600" b="1" i="0">
                <a:solidFill>
                  <a:srgbClr val="1E2847"/>
                </a:solidFill>
                <a:latin typeface="Avenir Next Medium" panose="020B0503020202020204" pitchFamily="34" charset="0"/>
              </a:defRPr>
            </a:lvl1pPr>
          </a:lstStyle>
          <a:p>
            <a:r>
              <a:rPr lang="en-US"/>
              <a:t>CLICK TO </a:t>
            </a:r>
            <a:br>
              <a:rPr lang="en-US"/>
            </a:br>
            <a:r>
              <a:rPr lang="en-US"/>
              <a:t>ADD TITLE</a:t>
            </a:r>
          </a:p>
        </p:txBody>
      </p:sp>
      <p:sp>
        <p:nvSpPr>
          <p:cNvPr id="3" name="Subtitle 2"/>
          <p:cNvSpPr>
            <a:spLocks noGrp="1"/>
          </p:cNvSpPr>
          <p:nvPr>
            <p:ph type="subTitle" idx="1" hasCustomPrompt="1"/>
          </p:nvPr>
        </p:nvSpPr>
        <p:spPr>
          <a:xfrm>
            <a:off x="629851" y="3967385"/>
            <a:ext cx="4018466" cy="1835151"/>
          </a:xfrm>
        </p:spPr>
        <p:txBody>
          <a:bodyPr>
            <a:normAutofit/>
          </a:bodyPr>
          <a:lstStyle>
            <a:lvl1pPr marL="0" indent="0" algn="l">
              <a:buNone/>
              <a:defRPr sz="1600" b="0" i="0">
                <a:latin typeface="Avenir Next Medium"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pic>
        <p:nvPicPr>
          <p:cNvPr id="12" name="Picture 11" descr="A logo with text on it&#10;&#10;Description automatically generated">
            <a:extLst>
              <a:ext uri="{FF2B5EF4-FFF2-40B4-BE49-F238E27FC236}">
                <a16:creationId xmlns:a16="http://schemas.microsoft.com/office/drawing/2014/main" id="{5F7F3B1A-0B90-624A-2BB1-E215D7BA030D}"/>
              </a:ext>
            </a:extLst>
          </p:cNvPr>
          <p:cNvPicPr>
            <a:picLocks noChangeAspect="1"/>
          </p:cNvPicPr>
          <p:nvPr userDrawn="1"/>
        </p:nvPicPr>
        <p:blipFill>
          <a:blip r:embed="rId2"/>
          <a:stretch>
            <a:fillRect/>
          </a:stretch>
        </p:blipFill>
        <p:spPr>
          <a:xfrm>
            <a:off x="646749" y="5910329"/>
            <a:ext cx="1757768" cy="677197"/>
          </a:xfrm>
          <a:prstGeom prst="rect">
            <a:avLst/>
          </a:prstGeom>
        </p:spPr>
      </p:pic>
      <p:sp>
        <p:nvSpPr>
          <p:cNvPr id="25" name="Text Placeholder 24">
            <a:extLst>
              <a:ext uri="{FF2B5EF4-FFF2-40B4-BE49-F238E27FC236}">
                <a16:creationId xmlns:a16="http://schemas.microsoft.com/office/drawing/2014/main" id="{5F5B141B-42AF-C3E6-081E-7F37ABC98DFF}"/>
              </a:ext>
            </a:extLst>
          </p:cNvPr>
          <p:cNvSpPr>
            <a:spLocks noGrp="1"/>
          </p:cNvSpPr>
          <p:nvPr>
            <p:ph type="body" sz="quarter" idx="10" hasCustomPrompt="1"/>
          </p:nvPr>
        </p:nvSpPr>
        <p:spPr>
          <a:xfrm>
            <a:off x="634558" y="3501339"/>
            <a:ext cx="4018466" cy="358253"/>
          </a:xfrm>
        </p:spPr>
        <p:txBody>
          <a:bodyPr>
            <a:normAutofit/>
          </a:bodyPr>
          <a:lstStyle>
            <a:lvl1pPr marL="0" indent="0">
              <a:buNone/>
              <a:defRPr sz="1800" b="1" i="0">
                <a:solidFill>
                  <a:srgbClr val="0D6A63"/>
                </a:solidFill>
                <a:latin typeface="Avenir Next Demi Bold" panose="020B0503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6A63"/>
                </a:solidFill>
                <a:effectLst/>
                <a:uLnTx/>
                <a:uFillTx/>
                <a:latin typeface="Avenir Next Demi Bold" panose="020B0503020202020204" pitchFamily="34" charset="0"/>
                <a:ea typeface="+mn-ea"/>
                <a:cs typeface="+mn-cs"/>
              </a:rPr>
              <a:t>CLICK TO ADD SUBTITLE</a:t>
            </a:r>
            <a:endParaRPr lang="en-US"/>
          </a:p>
        </p:txBody>
      </p:sp>
      <p:sp>
        <p:nvSpPr>
          <p:cNvPr id="6" name="Picture Placeholder 29">
            <a:extLst>
              <a:ext uri="{FF2B5EF4-FFF2-40B4-BE49-F238E27FC236}">
                <a16:creationId xmlns:a16="http://schemas.microsoft.com/office/drawing/2014/main" id="{6D68D537-FB8A-751F-FC0F-55FB059C1AC2}"/>
              </a:ext>
            </a:extLst>
          </p:cNvPr>
          <p:cNvSpPr>
            <a:spLocks noGrp="1"/>
          </p:cNvSpPr>
          <p:nvPr>
            <p:ph type="pic" sz="quarter" idx="13" hasCustomPrompt="1"/>
          </p:nvPr>
        </p:nvSpPr>
        <p:spPr>
          <a:xfrm>
            <a:off x="6922354" y="2006205"/>
            <a:ext cx="1841473" cy="1649265"/>
          </a:xfrm>
          <a:prstGeom prst="ellipse">
            <a:avLst/>
          </a:prstGeom>
          <a:ln w="22225">
            <a:noFill/>
          </a:ln>
        </p:spPr>
        <p:txBody>
          <a:bodyPr wrap="square">
            <a:noAutofit/>
          </a:bodyPr>
          <a:lstStyle>
            <a:lvl1pPr marL="0" indent="0" algn="ctr">
              <a:buNone/>
              <a:defRPr sz="1200" b="1" i="0">
                <a:latin typeface="Avenir Next Demi Bold" panose="020B0503020202020204" pitchFamily="34" charset="0"/>
              </a:defRPr>
            </a:lvl1pPr>
          </a:lstStyle>
          <a:p>
            <a:br>
              <a:rPr lang="en-US" dirty="0"/>
            </a:br>
            <a:r>
              <a:rPr lang="en-US" dirty="0"/>
              <a:t>Click to insert picture</a:t>
            </a:r>
          </a:p>
        </p:txBody>
      </p:sp>
      <p:sp>
        <p:nvSpPr>
          <p:cNvPr id="8" name="Text Placeholder 13">
            <a:extLst>
              <a:ext uri="{FF2B5EF4-FFF2-40B4-BE49-F238E27FC236}">
                <a16:creationId xmlns:a16="http://schemas.microsoft.com/office/drawing/2014/main" id="{0A0A090A-C9D2-C42B-2060-EF54365EF25D}"/>
              </a:ext>
            </a:extLst>
          </p:cNvPr>
          <p:cNvSpPr>
            <a:spLocks noGrp="1"/>
          </p:cNvSpPr>
          <p:nvPr>
            <p:ph type="body" sz="quarter" idx="15" hasCustomPrompt="1"/>
          </p:nvPr>
        </p:nvSpPr>
        <p:spPr>
          <a:xfrm>
            <a:off x="4316217" y="4027163"/>
            <a:ext cx="2100503"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9" name="Text Placeholder 17">
            <a:extLst>
              <a:ext uri="{FF2B5EF4-FFF2-40B4-BE49-F238E27FC236}">
                <a16:creationId xmlns:a16="http://schemas.microsoft.com/office/drawing/2014/main" id="{5BAE40BC-1CCA-0AC1-2CA3-57DF7BDB73B3}"/>
              </a:ext>
            </a:extLst>
          </p:cNvPr>
          <p:cNvSpPr>
            <a:spLocks noGrp="1"/>
          </p:cNvSpPr>
          <p:nvPr>
            <p:ph type="body" sz="quarter" idx="16" hasCustomPrompt="1"/>
          </p:nvPr>
        </p:nvSpPr>
        <p:spPr>
          <a:xfrm>
            <a:off x="4316217" y="4647673"/>
            <a:ext cx="2100503" cy="1781728"/>
          </a:xfrm>
        </p:spPr>
        <p:txBody>
          <a:bodyPr/>
          <a:lstStyle>
            <a:lvl1pPr marL="0" indent="0">
              <a:buNone/>
              <a:defRPr sz="1600" b="0" i="0">
                <a:latin typeface="Avenir Next Medium" panose="020B0503020202020204" pitchFamily="34" charset="0"/>
              </a:defRPr>
            </a:lvl1pPr>
          </a:lstStyle>
          <a:p>
            <a:pPr lvl="0"/>
            <a:r>
              <a:rPr lang="en-US"/>
              <a:t>Click to add text.</a:t>
            </a:r>
          </a:p>
        </p:txBody>
      </p:sp>
      <p:sp>
        <p:nvSpPr>
          <p:cNvPr id="11" name="Text Placeholder 13">
            <a:extLst>
              <a:ext uri="{FF2B5EF4-FFF2-40B4-BE49-F238E27FC236}">
                <a16:creationId xmlns:a16="http://schemas.microsoft.com/office/drawing/2014/main" id="{CF6FEA04-E36C-C59E-E5C2-7A7314D0E697}"/>
              </a:ext>
            </a:extLst>
          </p:cNvPr>
          <p:cNvSpPr>
            <a:spLocks noGrp="1"/>
          </p:cNvSpPr>
          <p:nvPr>
            <p:ph type="body" sz="quarter" idx="17" hasCustomPrompt="1"/>
          </p:nvPr>
        </p:nvSpPr>
        <p:spPr>
          <a:xfrm>
            <a:off x="6928040" y="4027162"/>
            <a:ext cx="2100503"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13" name="Text Placeholder 17">
            <a:extLst>
              <a:ext uri="{FF2B5EF4-FFF2-40B4-BE49-F238E27FC236}">
                <a16:creationId xmlns:a16="http://schemas.microsoft.com/office/drawing/2014/main" id="{DF5921B1-C3A0-2871-8C4B-A8E88B5DBAF1}"/>
              </a:ext>
            </a:extLst>
          </p:cNvPr>
          <p:cNvSpPr>
            <a:spLocks noGrp="1"/>
          </p:cNvSpPr>
          <p:nvPr>
            <p:ph type="body" sz="quarter" idx="18" hasCustomPrompt="1"/>
          </p:nvPr>
        </p:nvSpPr>
        <p:spPr>
          <a:xfrm>
            <a:off x="6928040" y="4647672"/>
            <a:ext cx="2100503" cy="1781728"/>
          </a:xfrm>
        </p:spPr>
        <p:txBody>
          <a:bodyPr/>
          <a:lstStyle>
            <a:lvl1pPr marL="0" indent="0">
              <a:buNone/>
              <a:defRPr sz="1600" b="0" i="0">
                <a:latin typeface="Avenir Next Medium" panose="020B0503020202020204" pitchFamily="34" charset="0"/>
              </a:defRPr>
            </a:lvl1pPr>
          </a:lstStyle>
          <a:p>
            <a:pPr lvl="0"/>
            <a:r>
              <a:rPr lang="en-US"/>
              <a:t>Click to add text.</a:t>
            </a:r>
          </a:p>
        </p:txBody>
      </p:sp>
      <p:sp>
        <p:nvSpPr>
          <p:cNvPr id="14" name="Text Placeholder 13">
            <a:extLst>
              <a:ext uri="{FF2B5EF4-FFF2-40B4-BE49-F238E27FC236}">
                <a16:creationId xmlns:a16="http://schemas.microsoft.com/office/drawing/2014/main" id="{4982BEFD-CA72-CD4A-B6C9-9571E5E7BD3D}"/>
              </a:ext>
            </a:extLst>
          </p:cNvPr>
          <p:cNvSpPr>
            <a:spLocks noGrp="1"/>
          </p:cNvSpPr>
          <p:nvPr>
            <p:ph type="body" sz="quarter" idx="19" hasCustomPrompt="1"/>
          </p:nvPr>
        </p:nvSpPr>
        <p:spPr>
          <a:xfrm>
            <a:off x="9524362" y="4027162"/>
            <a:ext cx="2100503" cy="452938"/>
          </a:xfrm>
        </p:spPr>
        <p:txBody>
          <a:bodyPr/>
          <a:lstStyle>
            <a:lvl1pPr marL="0" indent="0">
              <a:buNone/>
              <a:defRPr sz="2000" b="1" i="0">
                <a:latin typeface="Avenir Next Demi Bold" panose="020B0503020202020204" pitchFamily="34" charset="0"/>
              </a:defRPr>
            </a:lvl1pPr>
          </a:lstStyle>
          <a:p>
            <a:pPr lvl="0"/>
            <a:r>
              <a:rPr lang="en-US"/>
              <a:t>Click to add title</a:t>
            </a:r>
          </a:p>
        </p:txBody>
      </p:sp>
      <p:sp>
        <p:nvSpPr>
          <p:cNvPr id="15" name="Text Placeholder 17">
            <a:extLst>
              <a:ext uri="{FF2B5EF4-FFF2-40B4-BE49-F238E27FC236}">
                <a16:creationId xmlns:a16="http://schemas.microsoft.com/office/drawing/2014/main" id="{2E97678D-4C30-08F0-1DE3-864602A1E951}"/>
              </a:ext>
            </a:extLst>
          </p:cNvPr>
          <p:cNvSpPr>
            <a:spLocks noGrp="1"/>
          </p:cNvSpPr>
          <p:nvPr>
            <p:ph type="body" sz="quarter" idx="20" hasCustomPrompt="1"/>
          </p:nvPr>
        </p:nvSpPr>
        <p:spPr>
          <a:xfrm>
            <a:off x="9524362" y="4647672"/>
            <a:ext cx="2100503" cy="1781728"/>
          </a:xfrm>
        </p:spPr>
        <p:txBody>
          <a:bodyPr/>
          <a:lstStyle>
            <a:lvl1pPr marL="0" indent="0">
              <a:buNone/>
              <a:defRPr sz="1600" b="0" i="0">
                <a:latin typeface="Avenir Next Medium" panose="020B0503020202020204" pitchFamily="34" charset="0"/>
              </a:defRPr>
            </a:lvl1pPr>
          </a:lstStyle>
          <a:p>
            <a:pPr lvl="0"/>
            <a:r>
              <a:rPr lang="en-US"/>
              <a:t>Click to add text.</a:t>
            </a:r>
          </a:p>
        </p:txBody>
      </p:sp>
      <p:sp>
        <p:nvSpPr>
          <p:cNvPr id="16" name="Picture Placeholder 29">
            <a:extLst>
              <a:ext uri="{FF2B5EF4-FFF2-40B4-BE49-F238E27FC236}">
                <a16:creationId xmlns:a16="http://schemas.microsoft.com/office/drawing/2014/main" id="{0CE065FA-5712-A459-159B-D40064997110}"/>
              </a:ext>
            </a:extLst>
          </p:cNvPr>
          <p:cNvSpPr>
            <a:spLocks noGrp="1"/>
          </p:cNvSpPr>
          <p:nvPr>
            <p:ph type="pic" sz="quarter" idx="21" hasCustomPrompt="1"/>
          </p:nvPr>
        </p:nvSpPr>
        <p:spPr>
          <a:xfrm>
            <a:off x="4366846" y="2022935"/>
            <a:ext cx="1841473" cy="1649265"/>
          </a:xfrm>
          <a:prstGeom prst="ellipse">
            <a:avLst/>
          </a:prstGeom>
          <a:ln w="22225">
            <a:noFill/>
          </a:ln>
        </p:spPr>
        <p:txBody>
          <a:bodyPr wrap="square">
            <a:noAutofit/>
          </a:bodyPr>
          <a:lstStyle>
            <a:lvl1pPr marL="0" indent="0" algn="ctr">
              <a:buNone/>
              <a:defRPr sz="1200" b="1" i="0">
                <a:latin typeface="Avenir Next Demi Bold" panose="020B0503020202020204" pitchFamily="34" charset="0"/>
              </a:defRPr>
            </a:lvl1pPr>
          </a:lstStyle>
          <a:p>
            <a:br>
              <a:rPr lang="en-US" dirty="0"/>
            </a:br>
            <a:r>
              <a:rPr lang="en-US" dirty="0"/>
              <a:t>Click to insert picture</a:t>
            </a:r>
          </a:p>
        </p:txBody>
      </p:sp>
      <p:sp>
        <p:nvSpPr>
          <p:cNvPr id="17" name="Picture Placeholder 29">
            <a:extLst>
              <a:ext uri="{FF2B5EF4-FFF2-40B4-BE49-F238E27FC236}">
                <a16:creationId xmlns:a16="http://schemas.microsoft.com/office/drawing/2014/main" id="{9F2882CE-9E09-E4D3-F258-8FEB1D37B083}"/>
              </a:ext>
            </a:extLst>
          </p:cNvPr>
          <p:cNvSpPr>
            <a:spLocks noGrp="1"/>
          </p:cNvSpPr>
          <p:nvPr>
            <p:ph type="pic" sz="quarter" idx="22" hasCustomPrompt="1"/>
          </p:nvPr>
        </p:nvSpPr>
        <p:spPr>
          <a:xfrm>
            <a:off x="9570346" y="2022934"/>
            <a:ext cx="1841473" cy="1649265"/>
          </a:xfrm>
          <a:prstGeom prst="ellipse">
            <a:avLst/>
          </a:prstGeom>
          <a:ln w="22225">
            <a:noFill/>
          </a:ln>
        </p:spPr>
        <p:txBody>
          <a:bodyPr wrap="square">
            <a:noAutofit/>
          </a:bodyPr>
          <a:lstStyle>
            <a:lvl1pPr marL="0" indent="0" algn="ctr">
              <a:buNone/>
              <a:defRPr sz="1200" b="1" i="0">
                <a:latin typeface="Avenir Next Demi Bold" panose="020B0503020202020204" pitchFamily="34" charset="0"/>
              </a:defRPr>
            </a:lvl1pPr>
          </a:lstStyle>
          <a:p>
            <a:br>
              <a:rPr lang="en-US" dirty="0"/>
            </a:br>
            <a:r>
              <a:rPr lang="en-US" dirty="0"/>
              <a:t>Click to insert picture</a:t>
            </a:r>
          </a:p>
        </p:txBody>
      </p:sp>
    </p:spTree>
    <p:extLst>
      <p:ext uri="{BB962C8B-B14F-4D97-AF65-F5344CB8AC3E}">
        <p14:creationId xmlns:p14="http://schemas.microsoft.com/office/powerpoint/2010/main" val="275278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8D38F5-28BD-244C-B5DF-A432424A2003}" type="datetimeFigureOut">
              <a:rPr lang="en-US" smtClean="0"/>
              <a:t>4/15/2025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55AD8E-4245-C141-9CE2-50174E37B8D8}" type="slidenum">
              <a:rPr lang="en-US" smtClean="0"/>
              <a:t>‹#›</a:t>
            </a:fld>
            <a:endParaRPr lang="en-US" dirty="0"/>
          </a:p>
        </p:txBody>
      </p:sp>
    </p:spTree>
    <p:extLst>
      <p:ext uri="{BB962C8B-B14F-4D97-AF65-F5344CB8AC3E}">
        <p14:creationId xmlns:p14="http://schemas.microsoft.com/office/powerpoint/2010/main" val="201677356"/>
      </p:ext>
    </p:extLst>
  </p:cSld>
  <p:clrMap bg1="lt1" tx1="dk1" bg2="lt2" tx2="dk2" accent1="accent1" accent2="accent2" accent3="accent3" accent4="accent4" accent5="accent5" accent6="accent6" hlink="hlink" folHlink="folHlink"/>
  <p:sldLayoutIdLst>
    <p:sldLayoutId id="2147483732" r:id="rId1"/>
    <p:sldLayoutId id="2147483721" r:id="rId2"/>
    <p:sldLayoutId id="2147483738" r:id="rId3"/>
    <p:sldLayoutId id="2147483723" r:id="rId4"/>
    <p:sldLayoutId id="2147483739" r:id="rId5"/>
    <p:sldLayoutId id="2147483737" r:id="rId6"/>
    <p:sldLayoutId id="2147483740" r:id="rId7"/>
    <p:sldLayoutId id="2147483736" r:id="rId8"/>
    <p:sldLayoutId id="2147483741" r:id="rId9"/>
    <p:sldLayoutId id="2147483722" r:id="rId10"/>
    <p:sldLayoutId id="2147483742" r:id="rId11"/>
    <p:sldLayoutId id="2147483743" r:id="rId12"/>
    <p:sldLayoutId id="214748373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hyperlink" Target="mailto:agrynol@ombudsman.mb.ca"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mailto:mprydun@ombudsman.mb.ca"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DE2DF8-96C4-A71F-839A-90C6E19C3AE6}"/>
              </a:ext>
            </a:extLst>
          </p:cNvPr>
          <p:cNvSpPr>
            <a:spLocks noGrp="1"/>
          </p:cNvSpPr>
          <p:nvPr>
            <p:ph type="body" sz="quarter" idx="11"/>
          </p:nvPr>
        </p:nvSpPr>
        <p:spPr>
          <a:xfrm>
            <a:off x="634558" y="3501339"/>
            <a:ext cx="4018466" cy="1735361"/>
          </a:xfrm>
        </p:spPr>
        <p:txBody>
          <a:bodyPr vert="horz" lIns="91440" tIns="45720" rIns="91440" bIns="45720" rtlCol="0" anchor="t">
            <a:noAutofit/>
          </a:bodyPr>
          <a:lstStyle/>
          <a:p>
            <a:r>
              <a:rPr lang="en-US" sz="3200" dirty="0">
                <a:latin typeface="Avenir Next Demi Bold"/>
              </a:rPr>
              <a:t>Join with the QR code or at menti.com using code 3205 8110</a:t>
            </a:r>
            <a:endParaRPr lang="en-US" sz="3200" dirty="0"/>
          </a:p>
        </p:txBody>
      </p:sp>
      <p:sp>
        <p:nvSpPr>
          <p:cNvPr id="4" name="Title 3">
            <a:extLst>
              <a:ext uri="{FF2B5EF4-FFF2-40B4-BE49-F238E27FC236}">
                <a16:creationId xmlns:a16="http://schemas.microsoft.com/office/drawing/2014/main" id="{35DD1E50-9456-E89B-7C76-C086E8C1EAAF}"/>
              </a:ext>
            </a:extLst>
          </p:cNvPr>
          <p:cNvSpPr>
            <a:spLocks noGrp="1"/>
          </p:cNvSpPr>
          <p:nvPr>
            <p:ph type="ctrTitle"/>
          </p:nvPr>
        </p:nvSpPr>
        <p:spPr/>
        <p:txBody>
          <a:bodyPr/>
          <a:lstStyle/>
          <a:p>
            <a:r>
              <a:rPr lang="en-US" dirty="0">
                <a:latin typeface="Avenir Next Medium"/>
              </a:rPr>
              <a:t>MENTIMETER EXERCISE</a:t>
            </a:r>
            <a:endParaRPr lang="en-US" dirty="0"/>
          </a:p>
        </p:txBody>
      </p:sp>
      <p:pic>
        <p:nvPicPr>
          <p:cNvPr id="6" name="Picture Placeholder 5" descr="A qr code on a white background&#10;&#10;AI-generated content may be incorrect.">
            <a:extLst>
              <a:ext uri="{FF2B5EF4-FFF2-40B4-BE49-F238E27FC236}">
                <a16:creationId xmlns:a16="http://schemas.microsoft.com/office/drawing/2014/main" id="{95B68C17-C409-637E-2F1B-D068BA7D35F7}"/>
              </a:ext>
            </a:extLst>
          </p:cNvPr>
          <p:cNvPicPr>
            <a:picLocks noGrp="1" noChangeAspect="1"/>
          </p:cNvPicPr>
          <p:nvPr>
            <p:ph type="pic" sz="quarter" idx="13"/>
          </p:nvPr>
        </p:nvPicPr>
        <p:blipFill>
          <a:blip r:embed="rId3"/>
          <a:srcRect t="9370" b="9370"/>
          <a:stretch/>
        </p:blipFill>
        <p:spPr>
          <a:xfrm>
            <a:off x="6149709" y="865503"/>
            <a:ext cx="4514850" cy="4467225"/>
          </a:xfrm>
        </p:spPr>
      </p:pic>
    </p:spTree>
    <p:extLst>
      <p:ext uri="{BB962C8B-B14F-4D97-AF65-F5344CB8AC3E}">
        <p14:creationId xmlns:p14="http://schemas.microsoft.com/office/powerpoint/2010/main" val="4274361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AA524-2319-AAAE-8716-BA36C6544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18A09-306C-6BA8-E779-9475CAE5FBAE}"/>
              </a:ext>
            </a:extLst>
          </p:cNvPr>
          <p:cNvSpPr>
            <a:spLocks noGrp="1"/>
          </p:cNvSpPr>
          <p:nvPr>
            <p:ph type="title"/>
          </p:nvPr>
        </p:nvSpPr>
        <p:spPr>
          <a:xfrm>
            <a:off x="634556" y="2064238"/>
            <a:ext cx="3438133" cy="1126706"/>
          </a:xfrm>
        </p:spPr>
        <p:txBody>
          <a:bodyPr>
            <a:normAutofit/>
          </a:bodyPr>
          <a:lstStyle/>
          <a:p>
            <a:r>
              <a:rPr lang="en-US" dirty="0">
                <a:latin typeface="Avenir Next Demi Bold"/>
              </a:rPr>
              <a:t>MANAGING COMPLAINTS </a:t>
            </a:r>
            <a:endParaRPr lang="en-US" dirty="0"/>
          </a:p>
        </p:txBody>
      </p:sp>
      <p:sp>
        <p:nvSpPr>
          <p:cNvPr id="5" name="Text Placeholder 4">
            <a:extLst>
              <a:ext uri="{FF2B5EF4-FFF2-40B4-BE49-F238E27FC236}">
                <a16:creationId xmlns:a16="http://schemas.microsoft.com/office/drawing/2014/main" id="{41DBD842-8123-F396-8472-62FC5F3A4942}"/>
              </a:ext>
            </a:extLst>
          </p:cNvPr>
          <p:cNvSpPr>
            <a:spLocks noGrp="1"/>
          </p:cNvSpPr>
          <p:nvPr>
            <p:ph type="body" sz="quarter" idx="12"/>
          </p:nvPr>
        </p:nvSpPr>
        <p:spPr>
          <a:xfrm>
            <a:off x="4517750" y="1328082"/>
            <a:ext cx="6831403" cy="4481048"/>
          </a:xfrm>
        </p:spPr>
        <p:txBody>
          <a:bodyPr vert="horz" lIns="91440" tIns="45720" rIns="91440" bIns="45720" rtlCol="0" anchor="t">
            <a:normAutofit/>
          </a:bodyPr>
          <a:lstStyle/>
          <a:p>
            <a:pPr marL="342900" indent="-342900">
              <a:spcBef>
                <a:spcPts val="1200"/>
              </a:spcBef>
              <a:buFont typeface="Arial" panose="020B0604020202020204" pitchFamily="34" charset="0"/>
              <a:buChar char="•"/>
            </a:pPr>
            <a:r>
              <a:rPr lang="en-US" sz="2000" dirty="0">
                <a:latin typeface="Avenir Next Medium"/>
              </a:rPr>
              <a:t>Require efforts to resolve complaints at the lowest level, with clear information about how to elevate unresolved concerns</a:t>
            </a:r>
            <a:endParaRPr lang="en-US" sz="2000" dirty="0"/>
          </a:p>
          <a:p>
            <a:pPr marL="342900" indent="-342900">
              <a:spcBef>
                <a:spcPts val="1200"/>
              </a:spcBef>
              <a:buFont typeface="Arial" panose="020B0604020202020204" pitchFamily="34" charset="0"/>
              <a:buChar char="•"/>
            </a:pPr>
            <a:r>
              <a:rPr lang="en-US" sz="2000" dirty="0">
                <a:latin typeface="Avenir Next Medium"/>
              </a:rPr>
              <a:t>Identify who has the final say</a:t>
            </a:r>
            <a:endParaRPr lang="en-US" sz="2000" dirty="0"/>
          </a:p>
          <a:p>
            <a:pPr marL="342900" indent="-342900">
              <a:spcBef>
                <a:spcPts val="1200"/>
              </a:spcBef>
              <a:buFont typeface="Arial" panose="020B0604020202020204" pitchFamily="34" charset="0"/>
              <a:buChar char="•"/>
            </a:pPr>
            <a:r>
              <a:rPr lang="en-US" sz="2000" dirty="0">
                <a:latin typeface="Avenir Next Medium"/>
              </a:rPr>
              <a:t>Include communication expectations. Clarify staff's role in attempting to resolve concerns respectfully and professionally </a:t>
            </a:r>
            <a:endParaRPr lang="en-US" sz="2000" dirty="0"/>
          </a:p>
          <a:p>
            <a:pPr marL="342900" indent="-342900">
              <a:spcBef>
                <a:spcPts val="1200"/>
              </a:spcBef>
              <a:buFont typeface="Arial" panose="020B0604020202020204" pitchFamily="34" charset="0"/>
              <a:buChar char="•"/>
            </a:pPr>
            <a:r>
              <a:rPr lang="en-US" sz="2000" dirty="0">
                <a:latin typeface="Avenir Next Medium"/>
              </a:rPr>
              <a:t>Include a timeline for acknowledging and responding to complaints. Empower staff to change timelines, within reason, and communicate changes to the affected person </a:t>
            </a:r>
            <a:endParaRPr lang="en-US" sz="2000" dirty="0"/>
          </a:p>
          <a:p>
            <a:pPr marL="342900" indent="-342900">
              <a:spcBef>
                <a:spcPts val="1200"/>
              </a:spcBef>
              <a:buFont typeface="Arial" panose="020B0604020202020204" pitchFamily="34" charset="0"/>
              <a:buChar char="•"/>
            </a:pPr>
            <a:r>
              <a:rPr lang="en-US" sz="2000" dirty="0">
                <a:latin typeface="Avenir Next Medium"/>
              </a:rPr>
              <a:t>Ensure individuals affected by decisions have an opportunity to be heard by an unbiased decision-maker </a:t>
            </a:r>
          </a:p>
        </p:txBody>
      </p:sp>
      <p:pic>
        <p:nvPicPr>
          <p:cNvPr id="3" name="Graphic 2" descr="Clipboard Checked with solid fill">
            <a:extLst>
              <a:ext uri="{FF2B5EF4-FFF2-40B4-BE49-F238E27FC236}">
                <a16:creationId xmlns:a16="http://schemas.microsoft.com/office/drawing/2014/main" id="{3CA2B149-B28B-15DA-F667-DF4244D4C66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4556" y="3429000"/>
            <a:ext cx="914400" cy="914400"/>
          </a:xfrm>
          <a:prstGeom prst="rect">
            <a:avLst/>
          </a:prstGeom>
        </p:spPr>
      </p:pic>
    </p:spTree>
    <p:extLst>
      <p:ext uri="{BB962C8B-B14F-4D97-AF65-F5344CB8AC3E}">
        <p14:creationId xmlns:p14="http://schemas.microsoft.com/office/powerpoint/2010/main" val="90185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AC5FB-99B7-3198-9321-BDB67D7A6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12D5C-AD05-DB58-EC18-54EC4F14E678}"/>
              </a:ext>
            </a:extLst>
          </p:cNvPr>
          <p:cNvSpPr>
            <a:spLocks noGrp="1"/>
          </p:cNvSpPr>
          <p:nvPr>
            <p:ph type="title"/>
          </p:nvPr>
        </p:nvSpPr>
        <p:spPr>
          <a:xfrm>
            <a:off x="716618" y="2286001"/>
            <a:ext cx="4273991" cy="1721224"/>
          </a:xfrm>
        </p:spPr>
        <p:txBody>
          <a:bodyPr>
            <a:noAutofit/>
          </a:bodyPr>
          <a:lstStyle/>
          <a:p>
            <a:r>
              <a:rPr lang="en-US" dirty="0">
                <a:latin typeface="Avenir Next Demi Bold"/>
              </a:rPr>
              <a:t>ASSESSING </a:t>
            </a:r>
            <a:br>
              <a:rPr lang="en-US" dirty="0">
                <a:latin typeface="Avenir Next Demi Bold"/>
              </a:rPr>
            </a:br>
            <a:r>
              <a:rPr lang="en-US" dirty="0">
                <a:latin typeface="Avenir Next Demi Bold"/>
              </a:rPr>
              <a:t>COMPLAINTS &amp; </a:t>
            </a:r>
            <a:br>
              <a:rPr lang="en-US" dirty="0">
                <a:latin typeface="Avenir Next Demi Bold"/>
              </a:rPr>
            </a:br>
            <a:r>
              <a:rPr lang="en-US" dirty="0">
                <a:latin typeface="Avenir Next Demi Bold"/>
              </a:rPr>
              <a:t>MANAGING </a:t>
            </a:r>
            <a:br>
              <a:rPr lang="en-US" dirty="0">
                <a:latin typeface="Avenir Next Demi Bold"/>
              </a:rPr>
            </a:br>
            <a:r>
              <a:rPr lang="en-US" dirty="0">
                <a:latin typeface="Avenir Next Demi Bold"/>
              </a:rPr>
              <a:t>EXPECTATIONS </a:t>
            </a:r>
            <a:endParaRPr lang="en-US" dirty="0"/>
          </a:p>
        </p:txBody>
      </p:sp>
      <p:sp>
        <p:nvSpPr>
          <p:cNvPr id="5" name="Text Placeholder 4">
            <a:extLst>
              <a:ext uri="{FF2B5EF4-FFF2-40B4-BE49-F238E27FC236}">
                <a16:creationId xmlns:a16="http://schemas.microsoft.com/office/drawing/2014/main" id="{2FA9318F-173E-5AEB-0391-87AB658D7DB1}"/>
              </a:ext>
            </a:extLst>
          </p:cNvPr>
          <p:cNvSpPr>
            <a:spLocks noGrp="1"/>
          </p:cNvSpPr>
          <p:nvPr>
            <p:ph type="body" sz="quarter" idx="12"/>
          </p:nvPr>
        </p:nvSpPr>
        <p:spPr>
          <a:xfrm>
            <a:off x="4519474" y="1938371"/>
            <a:ext cx="6831403" cy="5093416"/>
          </a:xfrm>
        </p:spPr>
        <p:txBody>
          <a:bodyPr vert="horz" lIns="91440" tIns="45720" rIns="91440" bIns="45720" rtlCol="0" anchor="t">
            <a:normAutofit/>
          </a:bodyPr>
          <a:lstStyle/>
          <a:p>
            <a:pPr marL="342900" indent="-342900">
              <a:spcBef>
                <a:spcPts val="1200"/>
              </a:spcBef>
              <a:buFont typeface="Arial" panose="020B0604020202020204" pitchFamily="34" charset="0"/>
              <a:buChar char="•"/>
            </a:pPr>
            <a:r>
              <a:rPr lang="en-US" sz="2000" dirty="0">
                <a:latin typeface="Avenir Next Medium"/>
              </a:rPr>
              <a:t>Ensure staff seek to understand the outcome being sought by the affected person </a:t>
            </a:r>
            <a:endParaRPr lang="en-US" sz="2000" dirty="0"/>
          </a:p>
          <a:p>
            <a:pPr marL="342900" indent="-342900">
              <a:spcBef>
                <a:spcPts val="1200"/>
              </a:spcBef>
              <a:buFont typeface="Arial" panose="020B0604020202020204" pitchFamily="34" charset="0"/>
              <a:buChar char="•"/>
            </a:pPr>
            <a:r>
              <a:rPr lang="en-US" sz="2000" dirty="0">
                <a:latin typeface="Avenir Next Medium"/>
              </a:rPr>
              <a:t>Explain the municipality's role and function, and the complaint process </a:t>
            </a:r>
            <a:endParaRPr lang="en-US" sz="2000" dirty="0"/>
          </a:p>
          <a:p>
            <a:pPr marL="342900" indent="-342900">
              <a:spcBef>
                <a:spcPts val="1200"/>
              </a:spcBef>
              <a:buFont typeface="Arial" panose="020B0604020202020204" pitchFamily="34" charset="0"/>
              <a:buChar char="•"/>
            </a:pPr>
            <a:r>
              <a:rPr lang="en-US" sz="2000" dirty="0">
                <a:latin typeface="Avenir Next Medium"/>
              </a:rPr>
              <a:t>Clarify the issues the municipality is considering looking into (and what you are not), how long the process might take, what happens next, and the possible outcomes</a:t>
            </a:r>
            <a:endParaRPr lang="en-US" sz="2000" dirty="0"/>
          </a:p>
        </p:txBody>
      </p:sp>
      <p:pic>
        <p:nvPicPr>
          <p:cNvPr id="3" name="Graphic 2" descr="Chat with solid fill">
            <a:extLst>
              <a:ext uri="{FF2B5EF4-FFF2-40B4-BE49-F238E27FC236}">
                <a16:creationId xmlns:a16="http://schemas.microsoft.com/office/drawing/2014/main" id="{D3F2943B-8B5C-8238-1115-72CC54749ED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41123" y="4147906"/>
            <a:ext cx="914400" cy="914400"/>
          </a:xfrm>
          <a:prstGeom prst="rect">
            <a:avLst/>
          </a:prstGeom>
        </p:spPr>
      </p:pic>
    </p:spTree>
    <p:extLst>
      <p:ext uri="{BB962C8B-B14F-4D97-AF65-F5344CB8AC3E}">
        <p14:creationId xmlns:p14="http://schemas.microsoft.com/office/powerpoint/2010/main" val="1291321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313F7-DE06-3414-C9BB-B25B6F0FB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B76F1-9C89-BF36-B901-F8B5D55E2B6C}"/>
              </a:ext>
            </a:extLst>
          </p:cNvPr>
          <p:cNvSpPr>
            <a:spLocks noGrp="1"/>
          </p:cNvSpPr>
          <p:nvPr>
            <p:ph type="title"/>
          </p:nvPr>
        </p:nvSpPr>
        <p:spPr>
          <a:xfrm>
            <a:off x="634556" y="2064238"/>
            <a:ext cx="3416741" cy="1126706"/>
          </a:xfrm>
        </p:spPr>
        <p:txBody>
          <a:bodyPr>
            <a:normAutofit/>
          </a:bodyPr>
          <a:lstStyle/>
          <a:p>
            <a:r>
              <a:rPr lang="en-US" dirty="0">
                <a:latin typeface="Avenir Next Demi Bold"/>
              </a:rPr>
              <a:t>COMPLAINT OUTCOMES </a:t>
            </a:r>
            <a:endParaRPr lang="en-US" dirty="0"/>
          </a:p>
        </p:txBody>
      </p:sp>
      <p:sp>
        <p:nvSpPr>
          <p:cNvPr id="5" name="Text Placeholder 4">
            <a:extLst>
              <a:ext uri="{FF2B5EF4-FFF2-40B4-BE49-F238E27FC236}">
                <a16:creationId xmlns:a16="http://schemas.microsoft.com/office/drawing/2014/main" id="{9DE5DC9C-FF42-5D5C-9A9A-C1BEE226BD68}"/>
              </a:ext>
            </a:extLst>
          </p:cNvPr>
          <p:cNvSpPr>
            <a:spLocks noGrp="1"/>
          </p:cNvSpPr>
          <p:nvPr>
            <p:ph type="body" sz="quarter" idx="12"/>
          </p:nvPr>
        </p:nvSpPr>
        <p:spPr>
          <a:xfrm>
            <a:off x="4505090" y="1502893"/>
            <a:ext cx="6831403" cy="5093416"/>
          </a:xfrm>
        </p:spPr>
        <p:txBody>
          <a:bodyPr vert="horz" lIns="91440" tIns="45720" rIns="91440" bIns="45720" rtlCol="0" anchor="t">
            <a:normAutofit/>
          </a:bodyPr>
          <a:lstStyle/>
          <a:p>
            <a:pPr>
              <a:spcBef>
                <a:spcPts val="1200"/>
              </a:spcBef>
            </a:pPr>
            <a:r>
              <a:rPr lang="en-US" sz="2000" b="1" dirty="0">
                <a:latin typeface="Avenir Next Medium"/>
              </a:rPr>
              <a:t>Your policy should: </a:t>
            </a:r>
          </a:p>
          <a:p>
            <a:pPr marL="342900" indent="-342900">
              <a:spcBef>
                <a:spcPts val="1200"/>
              </a:spcBef>
              <a:buChar char="•"/>
            </a:pPr>
            <a:r>
              <a:rPr lang="en-US" sz="2000" dirty="0">
                <a:latin typeface="Avenir Next Medium"/>
              </a:rPr>
              <a:t>Require written decisions with reasons provided to the complainant </a:t>
            </a:r>
          </a:p>
          <a:p>
            <a:pPr marL="342900" indent="-342900">
              <a:spcBef>
                <a:spcPts val="1200"/>
              </a:spcBef>
              <a:buChar char="•"/>
            </a:pPr>
            <a:r>
              <a:rPr lang="en-US" sz="2000" dirty="0">
                <a:latin typeface="Avenir Next Medium"/>
              </a:rPr>
              <a:t>Ensure staff advise the complainant of any available appeal or review mechanisms, including to our office!</a:t>
            </a:r>
          </a:p>
          <a:p>
            <a:pPr marL="342900" indent="-342900">
              <a:spcBef>
                <a:spcPts val="1200"/>
              </a:spcBef>
              <a:buFont typeface="Arial" panose="020B0604020202020204" pitchFamily="34" charset="0"/>
              <a:buChar char="•"/>
            </a:pPr>
            <a:r>
              <a:rPr lang="en-US" sz="2000" dirty="0">
                <a:latin typeface="Avenir Next Medium"/>
              </a:rPr>
              <a:t>Provide complainants an opportunity to give feedback about the complaints process </a:t>
            </a:r>
          </a:p>
          <a:p>
            <a:pPr marL="342900" indent="-342900">
              <a:spcBef>
                <a:spcPts val="1200"/>
              </a:spcBef>
              <a:buChar char="•"/>
            </a:pPr>
            <a:r>
              <a:rPr lang="en-US" sz="2000" dirty="0">
                <a:latin typeface="Avenir Next Medium"/>
              </a:rPr>
              <a:t>Commit the municipality to being open to receiving feedback about the process, and incorporating feedback for improvements, when appropriate </a:t>
            </a:r>
            <a:endParaRPr lang="en-US" sz="2000" dirty="0"/>
          </a:p>
          <a:p>
            <a:pPr marL="342900" indent="-342900">
              <a:buChar char="•"/>
            </a:pPr>
            <a:endParaRPr lang="en-US" sz="2000" dirty="0">
              <a:latin typeface="Avenir Next Medium"/>
            </a:endParaRPr>
          </a:p>
          <a:p>
            <a:endParaRPr lang="en-US" sz="2000" dirty="0"/>
          </a:p>
          <a:p>
            <a:endParaRPr lang="en-US" sz="2000" dirty="0"/>
          </a:p>
        </p:txBody>
      </p:sp>
      <p:sp>
        <p:nvSpPr>
          <p:cNvPr id="3" name="TextBox 2">
            <a:extLst>
              <a:ext uri="{FF2B5EF4-FFF2-40B4-BE49-F238E27FC236}">
                <a16:creationId xmlns:a16="http://schemas.microsoft.com/office/drawing/2014/main" id="{9FC8DA84-44CB-83A5-92BB-327228610D29}"/>
              </a:ext>
            </a:extLst>
          </p:cNvPr>
          <p:cNvSpPr txBox="1"/>
          <p:nvPr/>
        </p:nvSpPr>
        <p:spPr>
          <a:xfrm>
            <a:off x="643496" y="3318710"/>
            <a:ext cx="289308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90000"/>
              </a:lnSpc>
              <a:spcBef>
                <a:spcPts val="1000"/>
              </a:spcBef>
              <a:defRPr/>
            </a:pPr>
            <a:r>
              <a:rPr lang="en-US" sz="2000" b="1" dirty="0">
                <a:solidFill>
                  <a:srgbClr val="0D6A63"/>
                </a:solidFill>
                <a:latin typeface="Avenir Next Demi Bold" panose="020B0503020202020204" pitchFamily="34" charset="0"/>
              </a:rPr>
              <a:t>Meaningful reasons increase municipal transparency and the public’s confidence in the decision-making processes. </a:t>
            </a:r>
          </a:p>
        </p:txBody>
      </p:sp>
    </p:spTree>
    <p:extLst>
      <p:ext uri="{BB962C8B-B14F-4D97-AF65-F5344CB8AC3E}">
        <p14:creationId xmlns:p14="http://schemas.microsoft.com/office/powerpoint/2010/main" val="26102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9F518-C4BA-9D6A-8044-0DC78A3774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0666F9-71F7-BA9B-9E6A-32FFB16904AB}"/>
              </a:ext>
            </a:extLst>
          </p:cNvPr>
          <p:cNvSpPr>
            <a:spLocks noGrp="1"/>
          </p:cNvSpPr>
          <p:nvPr>
            <p:ph type="title"/>
          </p:nvPr>
        </p:nvSpPr>
        <p:spPr>
          <a:xfrm>
            <a:off x="634556" y="2064238"/>
            <a:ext cx="3009597" cy="1126706"/>
          </a:xfrm>
        </p:spPr>
        <p:txBody>
          <a:bodyPr>
            <a:normAutofit/>
          </a:bodyPr>
          <a:lstStyle/>
          <a:p>
            <a:r>
              <a:rPr lang="en-US" dirty="0">
                <a:latin typeface="Avenir Next Demi Bold"/>
              </a:rPr>
              <a:t>YOUR POLICY IN ACTION </a:t>
            </a:r>
            <a:endParaRPr lang="en-US" dirty="0"/>
          </a:p>
        </p:txBody>
      </p:sp>
      <p:sp>
        <p:nvSpPr>
          <p:cNvPr id="5" name="Text Placeholder 4">
            <a:extLst>
              <a:ext uri="{FF2B5EF4-FFF2-40B4-BE49-F238E27FC236}">
                <a16:creationId xmlns:a16="http://schemas.microsoft.com/office/drawing/2014/main" id="{28628A7D-A69F-F2C1-FB4C-FE6827DCF485}"/>
              </a:ext>
            </a:extLst>
          </p:cNvPr>
          <p:cNvSpPr>
            <a:spLocks noGrp="1"/>
          </p:cNvSpPr>
          <p:nvPr>
            <p:ph type="body" sz="quarter" idx="12"/>
          </p:nvPr>
        </p:nvSpPr>
        <p:spPr>
          <a:xfrm>
            <a:off x="4598432" y="1764584"/>
            <a:ext cx="6831403" cy="5093416"/>
          </a:xfrm>
        </p:spPr>
        <p:txBody>
          <a:bodyPr vert="horz" lIns="91440" tIns="45720" rIns="91440" bIns="45720" rtlCol="0" anchor="t">
            <a:normAutofit/>
          </a:bodyPr>
          <a:lstStyle/>
          <a:p>
            <a:pPr marL="342900" indent="-342900">
              <a:spcBef>
                <a:spcPts val="1200"/>
              </a:spcBef>
              <a:buFont typeface="Arial" panose="020B0604020202020204" pitchFamily="34" charset="0"/>
              <a:buChar char="•"/>
            </a:pPr>
            <a:r>
              <a:rPr lang="en-US" sz="2000" dirty="0">
                <a:latin typeface="Avenir Next Medium"/>
              </a:rPr>
              <a:t>Have an approved policy in place.</a:t>
            </a:r>
            <a:endParaRPr lang="en-US" sz="2000" dirty="0"/>
          </a:p>
          <a:p>
            <a:pPr marL="342900" indent="-342900">
              <a:spcBef>
                <a:spcPts val="1200"/>
              </a:spcBef>
              <a:buFont typeface="Arial" panose="020B0604020202020204" pitchFamily="34" charset="0"/>
              <a:buChar char="•"/>
            </a:pPr>
            <a:r>
              <a:rPr lang="en-US" sz="2000" dirty="0">
                <a:latin typeface="Avenir Next Medium"/>
              </a:rPr>
              <a:t>Specify who can do what. Have clear authority delegations.</a:t>
            </a:r>
            <a:endParaRPr lang="en-US" sz="2000" dirty="0"/>
          </a:p>
          <a:p>
            <a:pPr marL="342900" indent="-342900">
              <a:spcBef>
                <a:spcPts val="1200"/>
              </a:spcBef>
              <a:buFont typeface="Arial" panose="020B0604020202020204" pitchFamily="34" charset="0"/>
              <a:buChar char="•"/>
            </a:pPr>
            <a:r>
              <a:rPr lang="en-US" sz="2000" dirty="0">
                <a:latin typeface="Avenir Next Medium"/>
              </a:rPr>
              <a:t>Post the complaint process online.</a:t>
            </a:r>
            <a:endParaRPr lang="en-US" sz="2000" dirty="0"/>
          </a:p>
          <a:p>
            <a:pPr marL="342900" indent="-342900">
              <a:spcBef>
                <a:spcPts val="1200"/>
              </a:spcBef>
              <a:buFont typeface="Arial" panose="020B0604020202020204" pitchFamily="34" charset="0"/>
              <a:buChar char="•"/>
            </a:pPr>
            <a:r>
              <a:rPr lang="en-US" sz="2000" dirty="0">
                <a:latin typeface="Avenir Next Medium"/>
              </a:rPr>
              <a:t>Train staff on the policy and on active listening, assertive communication, and trauma-informed approaches.</a:t>
            </a:r>
            <a:endParaRPr lang="en-US" sz="2000" dirty="0"/>
          </a:p>
          <a:p>
            <a:pPr marL="342900" indent="-342900">
              <a:spcBef>
                <a:spcPts val="1200"/>
              </a:spcBef>
              <a:buFont typeface="Arial" panose="020B0604020202020204" pitchFamily="34" charset="0"/>
              <a:buChar char="•"/>
            </a:pPr>
            <a:r>
              <a:rPr lang="en-US" sz="2000" dirty="0">
                <a:latin typeface="Avenir Next Medium"/>
              </a:rPr>
              <a:t>Document complaints, interactions with the complainant and staff, and the outcome.</a:t>
            </a:r>
            <a:endParaRPr lang="en-US" sz="2000" dirty="0"/>
          </a:p>
          <a:p>
            <a:pPr marL="342900" indent="-342900">
              <a:spcBef>
                <a:spcPts val="1200"/>
              </a:spcBef>
              <a:buFont typeface="Arial" panose="020B0604020202020204" pitchFamily="34" charset="0"/>
              <a:buChar char="•"/>
            </a:pPr>
            <a:endParaRPr lang="en-US" sz="2000" dirty="0"/>
          </a:p>
          <a:p>
            <a:endParaRPr lang="en-US" sz="2000" dirty="0"/>
          </a:p>
        </p:txBody>
      </p:sp>
      <p:pic>
        <p:nvPicPr>
          <p:cNvPr id="3" name="Graphic 2" descr="Folder Search with solid fill">
            <a:extLst>
              <a:ext uri="{FF2B5EF4-FFF2-40B4-BE49-F238E27FC236}">
                <a16:creationId xmlns:a16="http://schemas.microsoft.com/office/drawing/2014/main" id="{02792609-65A0-977B-F133-6A98B02D263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2165" y="3667057"/>
            <a:ext cx="914400" cy="914400"/>
          </a:xfrm>
          <a:prstGeom prst="rect">
            <a:avLst/>
          </a:prstGeom>
        </p:spPr>
      </p:pic>
    </p:spTree>
    <p:extLst>
      <p:ext uri="{BB962C8B-B14F-4D97-AF65-F5344CB8AC3E}">
        <p14:creationId xmlns:p14="http://schemas.microsoft.com/office/powerpoint/2010/main" val="1880920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20D6F-5E31-8093-54D6-99264DF9B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D04E6-D10F-EF32-FE04-56838D399D65}"/>
              </a:ext>
            </a:extLst>
          </p:cNvPr>
          <p:cNvSpPr>
            <a:spLocks noGrp="1"/>
          </p:cNvSpPr>
          <p:nvPr>
            <p:ph type="title"/>
          </p:nvPr>
        </p:nvSpPr>
        <p:spPr>
          <a:xfrm>
            <a:off x="561651" y="2432893"/>
            <a:ext cx="3203525" cy="1493647"/>
          </a:xfrm>
        </p:spPr>
        <p:txBody>
          <a:bodyPr>
            <a:noAutofit/>
          </a:bodyPr>
          <a:lstStyle/>
          <a:p>
            <a:r>
              <a:rPr lang="en-CA" noProof="0" dirty="0">
                <a:latin typeface="Avenir Next Demi Bold"/>
              </a:rPr>
              <a:t>BENEFITS OF STRONG LOCAL COMPLAINTS PROCESS </a:t>
            </a:r>
            <a:endParaRPr lang="en-CA" noProof="0" dirty="0"/>
          </a:p>
        </p:txBody>
      </p:sp>
      <p:sp>
        <p:nvSpPr>
          <p:cNvPr id="5" name="Text Placeholder 4">
            <a:extLst>
              <a:ext uri="{FF2B5EF4-FFF2-40B4-BE49-F238E27FC236}">
                <a16:creationId xmlns:a16="http://schemas.microsoft.com/office/drawing/2014/main" id="{50F5EE21-A6C7-52F2-F449-16537AA599B9}"/>
              </a:ext>
            </a:extLst>
          </p:cNvPr>
          <p:cNvSpPr>
            <a:spLocks noGrp="1"/>
          </p:cNvSpPr>
          <p:nvPr>
            <p:ph type="body" sz="quarter" idx="12"/>
          </p:nvPr>
        </p:nvSpPr>
        <p:spPr>
          <a:xfrm>
            <a:off x="4138079" y="1233952"/>
            <a:ext cx="7184180" cy="5093416"/>
          </a:xfrm>
        </p:spPr>
        <p:txBody>
          <a:bodyPr vert="horz" lIns="91440" tIns="45720" rIns="91440" bIns="45720" rtlCol="0" anchor="t">
            <a:normAutofit/>
          </a:bodyPr>
          <a:lstStyle/>
          <a:p>
            <a:pPr marL="342900" indent="-342900">
              <a:spcBef>
                <a:spcPts val="1200"/>
              </a:spcBef>
              <a:buFont typeface="Arial" panose="020B0604020202020204" pitchFamily="34" charset="0"/>
              <a:buChar char="•"/>
            </a:pPr>
            <a:r>
              <a:rPr lang="en-CA" sz="2000" noProof="0" dirty="0">
                <a:latin typeface="Avenir Next Medium" panose="020B0503020202020204"/>
                <a:cs typeface="Arial"/>
              </a:rPr>
              <a:t>Strengthen relationships and restore trust after something went wrong</a:t>
            </a:r>
          </a:p>
          <a:p>
            <a:pPr marL="342900" indent="-342900">
              <a:spcBef>
                <a:spcPts val="1200"/>
              </a:spcBef>
              <a:buFont typeface="Arial" panose="020B0604020202020204" pitchFamily="34" charset="0"/>
              <a:buChar char="•"/>
            </a:pPr>
            <a:r>
              <a:rPr lang="en-CA" sz="2000" noProof="0" dirty="0">
                <a:latin typeface="Avenir Next Medium" panose="020B0503020202020204"/>
                <a:cs typeface="Arial"/>
              </a:rPr>
              <a:t>Continuous improvement and service excellence: problems can inform improvements &amp; raise the standard of services provided </a:t>
            </a:r>
          </a:p>
          <a:p>
            <a:pPr marL="342900" indent="-342900">
              <a:spcBef>
                <a:spcPts val="1200"/>
              </a:spcBef>
              <a:buFont typeface="Arial" panose="020B0604020202020204" pitchFamily="34" charset="0"/>
              <a:buChar char="•"/>
            </a:pPr>
            <a:r>
              <a:rPr lang="en-CA" sz="2000" noProof="0" dirty="0">
                <a:latin typeface="Avenir Next Medium" panose="020B0503020202020204"/>
              </a:rPr>
              <a:t>People who make complaints are more likely to accept outcomes they disagree with if they:</a:t>
            </a:r>
          </a:p>
          <a:p>
            <a:pPr marL="971550" lvl="1" indent="-285750">
              <a:spcBef>
                <a:spcPts val="1200"/>
              </a:spcBef>
              <a:buFont typeface="Arial"/>
              <a:buChar char="•"/>
            </a:pPr>
            <a:r>
              <a:rPr lang="en-CA" sz="2000" noProof="0" dirty="0">
                <a:latin typeface="Avenir Next Medium" panose="020B0503020202020204"/>
              </a:rPr>
              <a:t>see the complaint process as fair and reasonable, </a:t>
            </a:r>
          </a:p>
          <a:p>
            <a:pPr marL="971550" lvl="1" indent="-285750">
              <a:spcBef>
                <a:spcPts val="1200"/>
              </a:spcBef>
              <a:buFont typeface="Arial"/>
              <a:buChar char="•"/>
            </a:pPr>
            <a:r>
              <a:rPr lang="en-CA" sz="2000" noProof="0" dirty="0">
                <a:latin typeface="Avenir Next Medium" panose="020B0503020202020204"/>
              </a:rPr>
              <a:t>believe they were treated with respect, and </a:t>
            </a:r>
          </a:p>
          <a:p>
            <a:pPr marL="971550" lvl="1" indent="-285750">
              <a:spcBef>
                <a:spcPts val="1200"/>
              </a:spcBef>
              <a:buFont typeface="Arial"/>
              <a:buChar char="•"/>
            </a:pPr>
            <a:r>
              <a:rPr lang="en-CA" sz="2000" noProof="0" dirty="0">
                <a:latin typeface="Avenir Next Medium" panose="020B0503020202020204"/>
              </a:rPr>
              <a:t>are given enough information.</a:t>
            </a:r>
          </a:p>
          <a:p>
            <a:pPr marL="342900" indent="-342900">
              <a:spcBef>
                <a:spcPts val="1200"/>
              </a:spcBef>
              <a:buFont typeface="Arial" panose="020B0604020202020204" pitchFamily="34" charset="0"/>
              <a:buChar char="•"/>
            </a:pPr>
            <a:r>
              <a:rPr lang="en-CA" sz="2000" noProof="0" dirty="0">
                <a:latin typeface="Avenir Next Medium" panose="020B0503020202020204"/>
              </a:rPr>
              <a:t>Unresolved complaints create risk, can take up inordinate resources, result in external complaints, and sometimes legal disputes</a:t>
            </a:r>
          </a:p>
          <a:p>
            <a:endParaRPr lang="en-CA" sz="2000" noProof="0" dirty="0"/>
          </a:p>
          <a:p>
            <a:endParaRPr lang="en-CA" sz="2000" noProof="0" dirty="0"/>
          </a:p>
          <a:p>
            <a:endParaRPr lang="en-CA" sz="2000" noProof="0" dirty="0"/>
          </a:p>
          <a:p>
            <a:endParaRPr lang="en-CA" sz="2000" noProof="0" dirty="0"/>
          </a:p>
        </p:txBody>
      </p:sp>
    </p:spTree>
    <p:extLst>
      <p:ext uri="{BB962C8B-B14F-4D97-AF65-F5344CB8AC3E}">
        <p14:creationId xmlns:p14="http://schemas.microsoft.com/office/powerpoint/2010/main" val="3439709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3C8B0-5E02-BA5C-50DA-61ABE723F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E7C6E-C8C0-E9BF-01C0-1743AF51C32F}"/>
              </a:ext>
            </a:extLst>
          </p:cNvPr>
          <p:cNvSpPr>
            <a:spLocks noGrp="1"/>
          </p:cNvSpPr>
          <p:nvPr>
            <p:ph type="title"/>
          </p:nvPr>
        </p:nvSpPr>
        <p:spPr>
          <a:xfrm>
            <a:off x="675404" y="3550023"/>
            <a:ext cx="3130114" cy="1126706"/>
          </a:xfrm>
        </p:spPr>
        <p:txBody>
          <a:bodyPr>
            <a:normAutofit fontScale="90000"/>
          </a:bodyPr>
          <a:lstStyle/>
          <a:p>
            <a:br>
              <a:rPr lang="en-US" sz="2200" dirty="0"/>
            </a:br>
            <a:r>
              <a:rPr lang="en-US" sz="2200" dirty="0">
                <a:solidFill>
                  <a:srgbClr val="0D6A63"/>
                </a:solidFill>
                <a:ea typeface="+mn-ea"/>
                <a:cs typeface="+mn-cs"/>
              </a:rPr>
              <a:t>Sometimes, despite our best efforts to resolve a complaint, the situation can escalate.</a:t>
            </a:r>
          </a:p>
        </p:txBody>
      </p:sp>
      <p:sp>
        <p:nvSpPr>
          <p:cNvPr id="5" name="Text Placeholder 4">
            <a:extLst>
              <a:ext uri="{FF2B5EF4-FFF2-40B4-BE49-F238E27FC236}">
                <a16:creationId xmlns:a16="http://schemas.microsoft.com/office/drawing/2014/main" id="{D7290B2B-FA58-9932-2875-93F3D078BB5B}"/>
              </a:ext>
            </a:extLst>
          </p:cNvPr>
          <p:cNvSpPr>
            <a:spLocks noGrp="1"/>
          </p:cNvSpPr>
          <p:nvPr>
            <p:ph type="body" sz="quarter" idx="12"/>
          </p:nvPr>
        </p:nvSpPr>
        <p:spPr>
          <a:xfrm>
            <a:off x="4446118" y="1348989"/>
            <a:ext cx="7288625" cy="5286727"/>
          </a:xfrm>
        </p:spPr>
        <p:txBody>
          <a:bodyPr vert="horz" lIns="91440" tIns="45720" rIns="91440" bIns="45720" rtlCol="0" anchor="t">
            <a:noAutofit/>
          </a:bodyPr>
          <a:lstStyle/>
          <a:p>
            <a:pPr marL="342900" indent="-342900">
              <a:spcBef>
                <a:spcPts val="1200"/>
              </a:spcBef>
              <a:buFont typeface="Arial" panose="020B0604020202020204" pitchFamily="34" charset="0"/>
              <a:buChar char="•"/>
            </a:pPr>
            <a:r>
              <a:rPr lang="en-US" sz="2000" dirty="0">
                <a:latin typeface="Avenir Next Medium"/>
              </a:rPr>
              <a:t>Members of the public generally have a right to access assistance and services </a:t>
            </a:r>
          </a:p>
          <a:p>
            <a:pPr marL="342900" indent="-342900">
              <a:spcBef>
                <a:spcPts val="1200"/>
              </a:spcBef>
              <a:buFont typeface="Arial" panose="020B0604020202020204" pitchFamily="34" charset="0"/>
              <a:buChar char="•"/>
            </a:pPr>
            <a:r>
              <a:rPr lang="en-US" sz="2000" dirty="0">
                <a:latin typeface="Avenir Next Medium"/>
              </a:rPr>
              <a:t>You do not need to tolerate violent, abusive, or threatening </a:t>
            </a:r>
            <a:r>
              <a:rPr lang="en-CA" sz="2000" noProof="0" dirty="0">
                <a:latin typeface="Avenir Next Medium"/>
              </a:rPr>
              <a:t>behaviour</a:t>
            </a:r>
            <a:r>
              <a:rPr lang="en-US" sz="2000" dirty="0">
                <a:latin typeface="Avenir Next Medium"/>
              </a:rPr>
              <a:t>, or </a:t>
            </a:r>
            <a:r>
              <a:rPr lang="en-CA" sz="2000" noProof="0" dirty="0">
                <a:latin typeface="Avenir Next Medium"/>
              </a:rPr>
              <a:t>behaviour</a:t>
            </a:r>
            <a:r>
              <a:rPr lang="en-US" sz="2000" dirty="0">
                <a:latin typeface="Avenir Next Medium"/>
              </a:rPr>
              <a:t> that takes up an unreasonably disproportionate amount of resources</a:t>
            </a:r>
          </a:p>
          <a:p>
            <a:pPr marL="342900" indent="-342900">
              <a:spcBef>
                <a:spcPts val="1200"/>
              </a:spcBef>
              <a:buFont typeface="Arial" panose="020B0604020202020204" pitchFamily="34" charset="0"/>
              <a:buChar char="•"/>
            </a:pPr>
            <a:r>
              <a:rPr lang="en-US" sz="2000" dirty="0">
                <a:latin typeface="Avenir Next Medium"/>
              </a:rPr>
              <a:t>You must establish a safe workplace while at the same time providing accessible and respectful services to the public </a:t>
            </a:r>
          </a:p>
          <a:p>
            <a:pPr marL="342900" indent="-342900">
              <a:spcBef>
                <a:spcPts val="1200"/>
              </a:spcBef>
              <a:buFont typeface="Arial" panose="020B0604020202020204" pitchFamily="34" charset="0"/>
              <a:buChar char="•"/>
            </a:pPr>
            <a:r>
              <a:rPr lang="en-US" sz="2000" dirty="0">
                <a:latin typeface="Avenir Next Medium"/>
              </a:rPr>
              <a:t>Sometimes it may be necessary to change how some people access your programs and services</a:t>
            </a:r>
          </a:p>
          <a:p>
            <a:pPr marL="342900" indent="-342900">
              <a:spcBef>
                <a:spcPts val="1200"/>
              </a:spcBef>
              <a:buFont typeface="Arial" panose="020B0604020202020204" pitchFamily="34" charset="0"/>
              <a:buChar char="•"/>
            </a:pPr>
            <a:r>
              <a:rPr lang="en-US" sz="2000" dirty="0">
                <a:latin typeface="Avenir Next Medium"/>
              </a:rPr>
              <a:t>Decisions to restrict access should be a last resort and not taken lightly</a:t>
            </a:r>
            <a:endParaRPr lang="en-US" sz="2000" dirty="0"/>
          </a:p>
        </p:txBody>
      </p:sp>
      <p:sp>
        <p:nvSpPr>
          <p:cNvPr id="4" name="TextBox 3">
            <a:extLst>
              <a:ext uri="{FF2B5EF4-FFF2-40B4-BE49-F238E27FC236}">
                <a16:creationId xmlns:a16="http://schemas.microsoft.com/office/drawing/2014/main" id="{53738EF5-DED5-6D26-3040-B181A4FCFE80}"/>
              </a:ext>
            </a:extLst>
          </p:cNvPr>
          <p:cNvSpPr txBox="1"/>
          <p:nvPr/>
        </p:nvSpPr>
        <p:spPr>
          <a:xfrm>
            <a:off x="675404" y="1839013"/>
            <a:ext cx="3770714" cy="1091389"/>
          </a:xfrm>
          <a:prstGeom prst="rect">
            <a:avLst/>
          </a:prstGeom>
          <a:noFill/>
        </p:spPr>
        <p:txBody>
          <a:bodyPr wrap="square">
            <a:spAutoFit/>
          </a:bodyPr>
          <a:lstStyle/>
          <a:p>
            <a:pPr>
              <a:lnSpc>
                <a:spcPct val="90000"/>
              </a:lnSpc>
            </a:pPr>
            <a:r>
              <a:rPr lang="en-US" sz="3600" b="1" dirty="0">
                <a:latin typeface="Avenir Next Demi Bold"/>
              </a:rPr>
              <a:t>MANAGING</a:t>
            </a:r>
            <a:br>
              <a:rPr lang="en-US" sz="3600" b="1" dirty="0">
                <a:latin typeface="Avenir Next Demi Bold"/>
              </a:rPr>
            </a:br>
            <a:r>
              <a:rPr lang="en-US" sz="3600" b="1" dirty="0">
                <a:latin typeface="Avenir Next Demi Bold"/>
              </a:rPr>
              <a:t>CONDUCT </a:t>
            </a:r>
            <a:endParaRPr lang="en-CA" sz="3600" b="1" dirty="0"/>
          </a:p>
        </p:txBody>
      </p:sp>
    </p:spTree>
    <p:extLst>
      <p:ext uri="{BB962C8B-B14F-4D97-AF65-F5344CB8AC3E}">
        <p14:creationId xmlns:p14="http://schemas.microsoft.com/office/powerpoint/2010/main" val="4008447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45886-30FD-6C6B-BAB5-3A62C18A1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14BE6-3D1F-8478-3B46-830EB7E898ED}"/>
              </a:ext>
            </a:extLst>
          </p:cNvPr>
          <p:cNvSpPr>
            <a:spLocks noGrp="1"/>
          </p:cNvSpPr>
          <p:nvPr>
            <p:ph type="title"/>
          </p:nvPr>
        </p:nvSpPr>
        <p:spPr>
          <a:xfrm>
            <a:off x="701312" y="2909002"/>
            <a:ext cx="3615194" cy="1501634"/>
          </a:xfrm>
        </p:spPr>
        <p:txBody>
          <a:bodyPr>
            <a:noAutofit/>
          </a:bodyPr>
          <a:lstStyle/>
          <a:p>
            <a:r>
              <a:rPr lang="en-US" dirty="0">
                <a:latin typeface="Avenir Next Demi Bold"/>
              </a:rPr>
              <a:t>BE CLEAR ABOUT WHAT YOUR COMPLAINTS PROCESS DOES </a:t>
            </a:r>
            <a:r>
              <a:rPr lang="en-US" i="1" dirty="0">
                <a:latin typeface="Avenir Next Demi Bold"/>
              </a:rPr>
              <a:t>NOT </a:t>
            </a:r>
            <a:r>
              <a:rPr lang="en-US" dirty="0">
                <a:latin typeface="Avenir Next Demi Bold"/>
              </a:rPr>
              <a:t>COVER</a:t>
            </a:r>
            <a:endParaRPr lang="en-US" dirty="0"/>
          </a:p>
        </p:txBody>
      </p:sp>
      <p:sp>
        <p:nvSpPr>
          <p:cNvPr id="5" name="Text Placeholder 4">
            <a:extLst>
              <a:ext uri="{FF2B5EF4-FFF2-40B4-BE49-F238E27FC236}">
                <a16:creationId xmlns:a16="http://schemas.microsoft.com/office/drawing/2014/main" id="{601D413A-D6CE-D379-B96C-A8C300DB90B0}"/>
              </a:ext>
            </a:extLst>
          </p:cNvPr>
          <p:cNvSpPr>
            <a:spLocks noGrp="1"/>
          </p:cNvSpPr>
          <p:nvPr>
            <p:ph type="body" sz="quarter" idx="12"/>
          </p:nvPr>
        </p:nvSpPr>
        <p:spPr>
          <a:xfrm>
            <a:off x="4625788" y="1869141"/>
            <a:ext cx="6669577" cy="4807404"/>
          </a:xfrm>
        </p:spPr>
        <p:txBody>
          <a:bodyPr vert="horz" lIns="91440" tIns="45720" rIns="91440" bIns="45720" rtlCol="0" anchor="t">
            <a:normAutofit/>
          </a:bodyPr>
          <a:lstStyle/>
          <a:p>
            <a:pPr marL="342900" indent="-342900">
              <a:spcBef>
                <a:spcPts val="1200"/>
              </a:spcBef>
              <a:buFont typeface="Arial" panose="020B0604020202020204" pitchFamily="34" charset="0"/>
              <a:buChar char="•"/>
            </a:pPr>
            <a:r>
              <a:rPr lang="en-US" sz="2000" dirty="0">
                <a:latin typeface="Avenir Next Medium" panose="020B0503020202020204"/>
              </a:rPr>
              <a:t>Service requests (missed garbage pickup, roads, etc.)</a:t>
            </a:r>
          </a:p>
          <a:p>
            <a:pPr marL="342900" indent="-342900">
              <a:spcBef>
                <a:spcPts val="1200"/>
              </a:spcBef>
              <a:buFont typeface="Arial" panose="020B0604020202020204" pitchFamily="34" charset="0"/>
              <a:buChar char="•"/>
            </a:pPr>
            <a:r>
              <a:rPr lang="en-US" sz="2000" dirty="0">
                <a:latin typeface="Avenir Next Medium" panose="020B0503020202020204"/>
              </a:rPr>
              <a:t>Public interest disclosures (whistleblower process)</a:t>
            </a:r>
          </a:p>
          <a:p>
            <a:pPr marL="342900" indent="-342900">
              <a:spcBef>
                <a:spcPts val="1200"/>
              </a:spcBef>
              <a:buFont typeface="Arial" panose="020B0604020202020204" pitchFamily="34" charset="0"/>
              <a:buChar char="•"/>
            </a:pPr>
            <a:r>
              <a:rPr lang="en-US" sz="2000" dirty="0">
                <a:latin typeface="Avenir Next Medium" panose="020B0503020202020204"/>
              </a:rPr>
              <a:t>Council code of conduct allegations, or other more serious allegations</a:t>
            </a:r>
          </a:p>
          <a:p>
            <a:pPr marL="342900" indent="-342900">
              <a:spcBef>
                <a:spcPts val="1200"/>
              </a:spcBef>
              <a:buFont typeface="Arial" panose="020B0604020202020204" pitchFamily="34" charset="0"/>
              <a:buChar char="•"/>
            </a:pPr>
            <a:r>
              <a:rPr lang="en-US" sz="2000" dirty="0">
                <a:latin typeface="Avenir Next Medium" panose="020B0503020202020204"/>
              </a:rPr>
              <a:t>Rights of appeal set out in by-law or statute </a:t>
            </a:r>
          </a:p>
          <a:p>
            <a:pPr marL="342900" indent="-342900">
              <a:spcBef>
                <a:spcPts val="1200"/>
              </a:spcBef>
              <a:buFont typeface="Arial" panose="020B0604020202020204" pitchFamily="34" charset="0"/>
              <a:buChar char="•"/>
            </a:pPr>
            <a:r>
              <a:rPr lang="en-US" sz="2000" dirty="0">
                <a:latin typeface="Avenir Next Medium" panose="020B0503020202020204"/>
              </a:rPr>
              <a:t>Human rights code complaints </a:t>
            </a:r>
          </a:p>
          <a:p>
            <a:pPr marL="342900" indent="-342900">
              <a:spcBef>
                <a:spcPts val="1200"/>
              </a:spcBef>
              <a:buFont typeface="Arial" panose="020B0604020202020204" pitchFamily="34" charset="0"/>
              <a:buChar char="•"/>
            </a:pPr>
            <a:r>
              <a:rPr lang="en-US" sz="2000" dirty="0">
                <a:latin typeface="Avenir Next Medium" panose="020B0503020202020204"/>
              </a:rPr>
              <a:t>Your policy can cross-reference these other processes, but the municipality’s complaints handling process should be distinct. </a:t>
            </a:r>
          </a:p>
          <a:p>
            <a:endParaRPr lang="en-US" sz="2000" dirty="0"/>
          </a:p>
          <a:p>
            <a:endParaRPr lang="en-US" sz="2000" dirty="0"/>
          </a:p>
          <a:p>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148503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1691-2871-06D1-75F4-E0241070B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C65CF0-42F8-D87E-62CD-C9A2174D3D05}"/>
              </a:ext>
            </a:extLst>
          </p:cNvPr>
          <p:cNvSpPr>
            <a:spLocks noGrp="1"/>
          </p:cNvSpPr>
          <p:nvPr>
            <p:ph type="title"/>
          </p:nvPr>
        </p:nvSpPr>
        <p:spPr>
          <a:xfrm>
            <a:off x="656566" y="3949700"/>
            <a:ext cx="3662341" cy="1866900"/>
          </a:xfrm>
        </p:spPr>
        <p:txBody>
          <a:bodyPr>
            <a:normAutofit fontScale="90000"/>
          </a:bodyPr>
          <a:lstStyle/>
          <a:p>
            <a:r>
              <a:rPr lang="en-US" sz="4000" dirty="0">
                <a:latin typeface="Avenir Next Demi Bold"/>
              </a:rPr>
              <a:t>ASSESSING WHEN CONDUCT MAY BE UNREASONABLE </a:t>
            </a:r>
            <a:br>
              <a:rPr lang="en-US" sz="4000" b="0" dirty="0">
                <a:solidFill>
                  <a:srgbClr val="000000"/>
                </a:solidFill>
                <a:latin typeface="Avenir Next Demi Bold"/>
              </a:rPr>
            </a:br>
            <a:br>
              <a:rPr lang="en-US" sz="2200" b="0" dirty="0">
                <a:solidFill>
                  <a:srgbClr val="0D6A63"/>
                </a:solidFill>
                <a:latin typeface="Segoe UI"/>
                <a:cs typeface="Segoe UI"/>
              </a:rPr>
            </a:br>
            <a:r>
              <a:rPr lang="en-US" sz="2200" dirty="0">
                <a:solidFill>
                  <a:srgbClr val="0D6A63"/>
                </a:solidFill>
                <a:latin typeface="Avenir Next Medium" panose="020B0503020202020204"/>
                <a:cs typeface="Segoe UI"/>
              </a:rPr>
              <a:t>Behaviour which, because of its nature or frequency, raises substantial health, safety, resource, or equity issues </a:t>
            </a:r>
            <a:r>
              <a:rPr lang="en-US" sz="2200" dirty="0">
                <a:latin typeface="Avenir Next Medium" panose="020B0503020202020204"/>
              </a:rPr>
              <a:t> </a:t>
            </a:r>
            <a:br>
              <a:rPr lang="en-US" sz="2200" dirty="0">
                <a:latin typeface="Avenir Next Medium" panose="020B0503020202020204"/>
              </a:rPr>
            </a:br>
            <a:br>
              <a:rPr lang="en-US" dirty="0"/>
            </a:br>
            <a:endParaRPr lang="en-US" dirty="0"/>
          </a:p>
        </p:txBody>
      </p:sp>
      <p:sp>
        <p:nvSpPr>
          <p:cNvPr id="5" name="Text Placeholder 4">
            <a:extLst>
              <a:ext uri="{FF2B5EF4-FFF2-40B4-BE49-F238E27FC236}">
                <a16:creationId xmlns:a16="http://schemas.microsoft.com/office/drawing/2014/main" id="{B2E5B734-9740-3E44-436C-FFE297AB5205}"/>
              </a:ext>
            </a:extLst>
          </p:cNvPr>
          <p:cNvSpPr>
            <a:spLocks noGrp="1"/>
          </p:cNvSpPr>
          <p:nvPr>
            <p:ph type="body" sz="quarter" idx="12"/>
          </p:nvPr>
        </p:nvSpPr>
        <p:spPr>
          <a:xfrm>
            <a:off x="4637789" y="1269773"/>
            <a:ext cx="6963510" cy="6399655"/>
          </a:xfrm>
        </p:spPr>
        <p:txBody>
          <a:bodyPr vert="horz" lIns="91440" tIns="45720" rIns="91440" bIns="45720" rtlCol="0" anchor="t">
            <a:noAutofit/>
          </a:bodyPr>
          <a:lstStyle/>
          <a:p>
            <a:pPr marL="342900" indent="-342900">
              <a:spcBef>
                <a:spcPts val="1200"/>
              </a:spcBef>
              <a:buFont typeface="Arial" panose="020B0604020202020204" pitchFamily="34" charset="0"/>
              <a:buChar char="•"/>
            </a:pPr>
            <a:endParaRPr lang="en-US" sz="2000" dirty="0">
              <a:solidFill>
                <a:srgbClr val="0D6A63"/>
              </a:solidFill>
              <a:latin typeface="Segoe UI"/>
              <a:cs typeface="Segoe UI"/>
            </a:endParaRPr>
          </a:p>
          <a:p>
            <a:pPr marL="342900" indent="-342900">
              <a:spcBef>
                <a:spcPts val="1200"/>
              </a:spcBef>
              <a:buFont typeface="Arial" panose="020B0604020202020204" pitchFamily="34" charset="0"/>
              <a:buChar char="•"/>
            </a:pPr>
            <a:r>
              <a:rPr lang="en-US" sz="2000" b="1" dirty="0">
                <a:latin typeface="Avenir Next Medium"/>
              </a:rPr>
              <a:t>Persistence</a:t>
            </a:r>
            <a:r>
              <a:rPr lang="en-US" sz="2000" dirty="0">
                <a:latin typeface="Avenir Next Medium"/>
              </a:rPr>
              <a:t>- excessive emails, refusing to accept final decision</a:t>
            </a:r>
          </a:p>
          <a:p>
            <a:pPr marL="342900" indent="-342900">
              <a:spcBef>
                <a:spcPts val="1200"/>
              </a:spcBef>
              <a:buFont typeface="Arial" panose="020B0604020202020204" pitchFamily="34" charset="0"/>
              <a:buChar char="•"/>
            </a:pPr>
            <a:r>
              <a:rPr lang="en-US" sz="2000" b="1" dirty="0">
                <a:latin typeface="Avenir Next Medium"/>
              </a:rPr>
              <a:t>Demands</a:t>
            </a:r>
            <a:r>
              <a:rPr lang="en-US" sz="2000" dirty="0">
                <a:latin typeface="Avenir Next Medium"/>
              </a:rPr>
              <a:t>- insisting on unattainable outcomes, moving the goal posts</a:t>
            </a:r>
          </a:p>
          <a:p>
            <a:pPr marL="342900" indent="-342900">
              <a:spcBef>
                <a:spcPts val="1200"/>
              </a:spcBef>
              <a:buFont typeface="Arial" panose="020B0604020202020204" pitchFamily="34" charset="0"/>
              <a:buChar char="•"/>
            </a:pPr>
            <a:r>
              <a:rPr lang="en-US" sz="2000" b="1" dirty="0">
                <a:latin typeface="Avenir Next Medium"/>
              </a:rPr>
              <a:t>Lack of cooperation</a:t>
            </a:r>
            <a:r>
              <a:rPr lang="en-US" sz="2000" dirty="0">
                <a:latin typeface="Avenir Next Medium"/>
              </a:rPr>
              <a:t>- providing disorganized, excessive or irrelevant information, being unwilling to consider other valid viewpoints</a:t>
            </a:r>
          </a:p>
          <a:p>
            <a:pPr marL="342900" indent="-342900">
              <a:spcBef>
                <a:spcPts val="1200"/>
              </a:spcBef>
              <a:buFont typeface="Arial" panose="020B0604020202020204" pitchFamily="34" charset="0"/>
              <a:buChar char="•"/>
            </a:pPr>
            <a:r>
              <a:rPr lang="en-US" sz="2000" b="1" dirty="0">
                <a:latin typeface="Avenir Next Medium"/>
              </a:rPr>
              <a:t>Arguments</a:t>
            </a:r>
            <a:r>
              <a:rPr lang="en-US" sz="2000" dirty="0">
                <a:latin typeface="Avenir Next Medium"/>
              </a:rPr>
              <a:t>- seeing cause and effect arguments where there is none, opinions unsupported by evidence</a:t>
            </a:r>
          </a:p>
          <a:p>
            <a:pPr marL="342900" indent="-342900">
              <a:spcBef>
                <a:spcPts val="1200"/>
              </a:spcBef>
              <a:buFont typeface="Arial" panose="020B0604020202020204" pitchFamily="34" charset="0"/>
              <a:buChar char="•"/>
            </a:pPr>
            <a:r>
              <a:rPr lang="en-US" sz="2000" b="1" dirty="0" err="1">
                <a:latin typeface="Avenir Next Medium"/>
              </a:rPr>
              <a:t>Behaviours</a:t>
            </a:r>
            <a:r>
              <a:rPr lang="en-US" sz="2000" dirty="0">
                <a:latin typeface="Avenir Next Medium"/>
              </a:rPr>
              <a:t>- extreme anger, aggression, threats</a:t>
            </a:r>
            <a:endParaRPr lang="en-US" dirty="0"/>
          </a:p>
          <a:p>
            <a:pPr marL="285750" indent="-285750">
              <a:buChar char="•"/>
            </a:pPr>
            <a:endParaRPr lang="en-US" dirty="0"/>
          </a:p>
        </p:txBody>
      </p:sp>
    </p:spTree>
    <p:extLst>
      <p:ext uri="{BB962C8B-B14F-4D97-AF65-F5344CB8AC3E}">
        <p14:creationId xmlns:p14="http://schemas.microsoft.com/office/powerpoint/2010/main" val="2456343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30735-8D1E-EF9C-92F4-CE936EE206C9}"/>
              </a:ext>
            </a:extLst>
          </p:cNvPr>
          <p:cNvSpPr>
            <a:spLocks noGrp="1"/>
          </p:cNvSpPr>
          <p:nvPr>
            <p:ph type="title"/>
          </p:nvPr>
        </p:nvSpPr>
        <p:spPr>
          <a:xfrm>
            <a:off x="634556" y="2298700"/>
            <a:ext cx="3552097" cy="1140074"/>
          </a:xfrm>
        </p:spPr>
        <p:txBody>
          <a:bodyPr>
            <a:noAutofit/>
          </a:bodyPr>
          <a:lstStyle/>
          <a:p>
            <a:r>
              <a:rPr lang="en-US" dirty="0">
                <a:latin typeface="Avenir Next Demi Bold"/>
              </a:rPr>
              <a:t>IMPACT OF CONDUCT</a:t>
            </a:r>
            <a:endParaRPr lang="en-US" dirty="0"/>
          </a:p>
        </p:txBody>
      </p:sp>
      <p:sp>
        <p:nvSpPr>
          <p:cNvPr id="4" name="Text Placeholder 3">
            <a:extLst>
              <a:ext uri="{FF2B5EF4-FFF2-40B4-BE49-F238E27FC236}">
                <a16:creationId xmlns:a16="http://schemas.microsoft.com/office/drawing/2014/main" id="{B9EEFEFC-977B-E5BF-D88C-F6797368FC75}"/>
              </a:ext>
            </a:extLst>
          </p:cNvPr>
          <p:cNvSpPr>
            <a:spLocks noGrp="1"/>
          </p:cNvSpPr>
          <p:nvPr>
            <p:ph type="body" sz="quarter" idx="11"/>
          </p:nvPr>
        </p:nvSpPr>
        <p:spPr>
          <a:xfrm>
            <a:off x="634557" y="3441575"/>
            <a:ext cx="3445148" cy="2006725"/>
          </a:xfrm>
        </p:spPr>
        <p:txBody>
          <a:bodyPr vert="horz" lIns="91440" tIns="45720" rIns="91440" bIns="45720" rtlCol="0" anchor="t">
            <a:normAutofit/>
          </a:bodyPr>
          <a:lstStyle/>
          <a:p>
            <a:pPr>
              <a:lnSpc>
                <a:spcPct val="100000"/>
              </a:lnSpc>
              <a:spcBef>
                <a:spcPts val="0"/>
              </a:spcBef>
            </a:pPr>
            <a:r>
              <a:rPr lang="en-US" sz="2000" dirty="0">
                <a:latin typeface="Avenir Next Medium" panose="020B0503020202020204"/>
              </a:rPr>
              <a:t>Unreasonable conduct by complainants is only an issue in about 3–5% of cases and can involve just one or two complainants at any one time</a:t>
            </a:r>
            <a:r>
              <a:rPr lang="en-US" b="0" dirty="0">
                <a:latin typeface="Aptos"/>
              </a:rPr>
              <a:t>.</a:t>
            </a:r>
            <a:endParaRPr lang="en-US" dirty="0"/>
          </a:p>
        </p:txBody>
      </p:sp>
      <p:sp>
        <p:nvSpPr>
          <p:cNvPr id="5" name="Text Placeholder 4">
            <a:extLst>
              <a:ext uri="{FF2B5EF4-FFF2-40B4-BE49-F238E27FC236}">
                <a16:creationId xmlns:a16="http://schemas.microsoft.com/office/drawing/2014/main" id="{AFA0A34C-4784-FC97-A26E-27E3AC0E6846}"/>
              </a:ext>
            </a:extLst>
          </p:cNvPr>
          <p:cNvSpPr>
            <a:spLocks noGrp="1"/>
          </p:cNvSpPr>
          <p:nvPr>
            <p:ph type="body" sz="quarter" idx="12"/>
          </p:nvPr>
        </p:nvSpPr>
        <p:spPr>
          <a:xfrm>
            <a:off x="4833645" y="1990165"/>
            <a:ext cx="6488614" cy="4122050"/>
          </a:xfrm>
        </p:spPr>
        <p:txBody>
          <a:bodyPr vert="horz" lIns="91440" tIns="45720" rIns="91440" bIns="45720" rtlCol="0" anchor="t">
            <a:normAutofit/>
          </a:bodyPr>
          <a:lstStyle/>
          <a:p>
            <a:pPr marL="342900" indent="-342900">
              <a:spcBef>
                <a:spcPts val="1200"/>
              </a:spcBef>
              <a:buFont typeface="Arial" panose="020B0604020202020204" pitchFamily="34" charset="0"/>
              <a:buChar char="•"/>
            </a:pPr>
            <a:r>
              <a:rPr lang="en-US" sz="2000" dirty="0">
                <a:latin typeface="Avenir Next Medium"/>
              </a:rPr>
              <a:t>Takes up 25-30% of an organization's resources</a:t>
            </a:r>
          </a:p>
          <a:p>
            <a:pPr marL="342900" indent="-342900">
              <a:spcBef>
                <a:spcPts val="1200"/>
              </a:spcBef>
              <a:buFont typeface="Arial" panose="020B0604020202020204" pitchFamily="34" charset="0"/>
              <a:buChar char="•"/>
            </a:pPr>
            <a:r>
              <a:rPr lang="en-US" sz="2000" dirty="0">
                <a:latin typeface="Avenir Next Medium"/>
              </a:rPr>
              <a:t>Causes equity problems because resources have to be diverted away from other important work, priorities and responsibilities</a:t>
            </a:r>
          </a:p>
          <a:p>
            <a:pPr marL="342900" indent="-342900">
              <a:spcBef>
                <a:spcPts val="1200"/>
              </a:spcBef>
              <a:buFont typeface="Arial" panose="020B0604020202020204" pitchFamily="34" charset="0"/>
              <a:buChar char="•"/>
            </a:pPr>
            <a:r>
              <a:rPr lang="en-US" sz="2000" dirty="0">
                <a:latin typeface="Avenir Next Medium"/>
              </a:rPr>
              <a:t>Can be a major source of stress for staff, resulting in turnover</a:t>
            </a:r>
          </a:p>
          <a:p>
            <a:pPr marL="342900" indent="-342900">
              <a:spcBef>
                <a:spcPts val="1200"/>
              </a:spcBef>
              <a:buFont typeface="Arial" panose="020B0604020202020204" pitchFamily="34" charset="0"/>
              <a:buChar char="•"/>
            </a:pPr>
            <a:r>
              <a:rPr lang="en-US" sz="2000" dirty="0">
                <a:latin typeface="Avenir Next Medium"/>
              </a:rPr>
              <a:t>For the people who engage unreasonably, it almost always hinders their ability to get positive outcomes for themselves</a:t>
            </a:r>
            <a:endParaRPr lang="en-US" dirty="0"/>
          </a:p>
        </p:txBody>
      </p:sp>
    </p:spTree>
    <p:extLst>
      <p:ext uri="{BB962C8B-B14F-4D97-AF65-F5344CB8AC3E}">
        <p14:creationId xmlns:p14="http://schemas.microsoft.com/office/powerpoint/2010/main" val="63572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0BF3-3ABB-4935-2E03-ECD469E2A9F1}"/>
              </a:ext>
            </a:extLst>
          </p:cNvPr>
          <p:cNvSpPr>
            <a:spLocks noGrp="1"/>
          </p:cNvSpPr>
          <p:nvPr>
            <p:ph type="title"/>
          </p:nvPr>
        </p:nvSpPr>
        <p:spPr>
          <a:xfrm>
            <a:off x="626853" y="2114535"/>
            <a:ext cx="3097188" cy="1723846"/>
          </a:xfrm>
        </p:spPr>
        <p:txBody>
          <a:bodyPr>
            <a:normAutofit/>
          </a:bodyPr>
          <a:lstStyle/>
          <a:p>
            <a:r>
              <a:rPr lang="en-US" dirty="0">
                <a:latin typeface="Avenir Next Medium" panose="020B0503020202020204"/>
              </a:rPr>
              <a:t>FAIR SERVICE LIMITS</a:t>
            </a:r>
            <a:br>
              <a:rPr lang="en-US" dirty="0">
                <a:latin typeface="Avenir Next Demi Bold"/>
              </a:rPr>
            </a:br>
            <a:r>
              <a:rPr lang="en-US" dirty="0">
                <a:solidFill>
                  <a:schemeClr val="accent5"/>
                </a:solidFill>
                <a:latin typeface="Avenir Next Demi Bold"/>
              </a:rPr>
              <a:t>   </a:t>
            </a:r>
            <a:endParaRPr lang="en-US" dirty="0">
              <a:solidFill>
                <a:schemeClr val="accent5"/>
              </a:solidFill>
            </a:endParaRPr>
          </a:p>
        </p:txBody>
      </p:sp>
      <p:sp>
        <p:nvSpPr>
          <p:cNvPr id="3" name="Text Placeholder 2">
            <a:extLst>
              <a:ext uri="{FF2B5EF4-FFF2-40B4-BE49-F238E27FC236}">
                <a16:creationId xmlns:a16="http://schemas.microsoft.com/office/drawing/2014/main" id="{B7C89FB7-B1F2-33A1-C3C8-281EF468BE2D}"/>
              </a:ext>
            </a:extLst>
          </p:cNvPr>
          <p:cNvSpPr>
            <a:spLocks noGrp="1"/>
          </p:cNvSpPr>
          <p:nvPr>
            <p:ph type="body" sz="quarter" idx="10"/>
          </p:nvPr>
        </p:nvSpPr>
        <p:spPr>
          <a:xfrm>
            <a:off x="4246948" y="1940228"/>
            <a:ext cx="7318199" cy="3796305"/>
          </a:xfrm>
        </p:spPr>
        <p:txBody>
          <a:bodyPr vert="horz" lIns="91440" tIns="45720" rIns="91440" bIns="45720" rtlCol="0" anchor="t">
            <a:noAutofit/>
          </a:bodyPr>
          <a:lstStyle/>
          <a:p>
            <a:pPr marL="342900" indent="-342900">
              <a:spcBef>
                <a:spcPts val="1200"/>
              </a:spcBef>
              <a:buFont typeface="Arial" panose="020B0604020202020204" pitchFamily="34" charset="0"/>
              <a:buChar char="•"/>
            </a:pPr>
            <a:r>
              <a:rPr lang="en-US" b="0" dirty="0">
                <a:latin typeface="Avenir Next Medium" panose="020B0503020202020204"/>
                <a:cs typeface="Arial"/>
              </a:rPr>
              <a:t>Have a policy and procedure to guide the process and decisions </a:t>
            </a:r>
          </a:p>
          <a:p>
            <a:pPr marL="342900" indent="-342900">
              <a:spcBef>
                <a:spcPts val="1200"/>
              </a:spcBef>
              <a:buFont typeface="Arial" panose="020B0604020202020204" pitchFamily="34" charset="0"/>
              <a:buChar char="•"/>
            </a:pPr>
            <a:r>
              <a:rPr lang="en-US" b="0" dirty="0">
                <a:latin typeface="Avenir Next Medium" panose="020B0503020202020204"/>
                <a:cs typeface="Arial"/>
              </a:rPr>
              <a:t>Communicate the unreasonable behaviour and its impact </a:t>
            </a:r>
          </a:p>
          <a:p>
            <a:pPr marL="342900" indent="-342900">
              <a:spcBef>
                <a:spcPts val="1200"/>
              </a:spcBef>
              <a:buFont typeface="Arial" panose="020B0604020202020204" pitchFamily="34" charset="0"/>
              <a:buChar char="•"/>
            </a:pPr>
            <a:r>
              <a:rPr lang="en-US" b="0" dirty="0">
                <a:latin typeface="Avenir Next Medium" panose="020B0503020202020204"/>
                <a:cs typeface="Arial"/>
              </a:rPr>
              <a:t>Provide an opportunity for the person to change their behaviour and communicate what will happen, and when, if there is no change</a:t>
            </a:r>
          </a:p>
          <a:p>
            <a:pPr marL="342900" indent="-342900">
              <a:spcBef>
                <a:spcPts val="1200"/>
              </a:spcBef>
              <a:buFont typeface="Arial" panose="020B0604020202020204" pitchFamily="34" charset="0"/>
              <a:buChar char="•"/>
            </a:pPr>
            <a:r>
              <a:rPr lang="en-US" b="0" dirty="0">
                <a:latin typeface="Avenir Next Medium" panose="020B0503020202020204"/>
                <a:cs typeface="Arial"/>
              </a:rPr>
              <a:t>Communicate limitations in writing, with reasons</a:t>
            </a:r>
            <a:endParaRPr lang="en-US" dirty="0">
              <a:latin typeface="Avenir Next Medium" panose="020B0503020202020204"/>
              <a:cs typeface="Arial"/>
            </a:endParaRPr>
          </a:p>
          <a:p>
            <a:pPr marL="342900" indent="-342900">
              <a:spcBef>
                <a:spcPts val="1200"/>
              </a:spcBef>
              <a:buFont typeface="Arial" panose="020B0604020202020204" pitchFamily="34" charset="0"/>
              <a:buChar char="•"/>
            </a:pPr>
            <a:endParaRPr lang="en-US" b="0" dirty="0">
              <a:latin typeface="Avenir Next Medium" panose="020B0503020202020204"/>
              <a:cs typeface="Arial"/>
            </a:endParaRPr>
          </a:p>
          <a:p>
            <a:pPr marL="971550" lvl="1">
              <a:buFont typeface="Courier New"/>
              <a:buChar char="o"/>
            </a:pPr>
            <a:endParaRPr lang="en-US" sz="2800" b="0" dirty="0">
              <a:latin typeface="Arial"/>
              <a:cs typeface="Arial"/>
            </a:endParaRPr>
          </a:p>
          <a:p>
            <a:pPr marL="285750" indent="-285750">
              <a:buFont typeface="Calibri,Sans-Serif"/>
              <a:buChar char="-"/>
            </a:pPr>
            <a:endParaRPr lang="en-US" sz="2400" b="0" dirty="0">
              <a:latin typeface="Arial"/>
              <a:cs typeface="Arial"/>
            </a:endParaRPr>
          </a:p>
        </p:txBody>
      </p:sp>
      <p:sp>
        <p:nvSpPr>
          <p:cNvPr id="4" name="TextBox 3">
            <a:extLst>
              <a:ext uri="{FF2B5EF4-FFF2-40B4-BE49-F238E27FC236}">
                <a16:creationId xmlns:a16="http://schemas.microsoft.com/office/drawing/2014/main" id="{AC52674B-D47B-48C7-5FE0-4F5850DBA957}"/>
              </a:ext>
            </a:extLst>
          </p:cNvPr>
          <p:cNvSpPr txBox="1"/>
          <p:nvPr/>
        </p:nvSpPr>
        <p:spPr>
          <a:xfrm>
            <a:off x="626853" y="3429000"/>
            <a:ext cx="31020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D6963"/>
                </a:solidFill>
                <a:latin typeface="AvenirNext Medium"/>
              </a:rPr>
              <a:t>Best Practices   </a:t>
            </a:r>
            <a:endParaRPr lang="en-US" sz="2000" b="1" dirty="0">
              <a:solidFill>
                <a:srgbClr val="0D6963"/>
              </a:solidFill>
              <a:latin typeface="AvenirNext Medium"/>
              <a:cs typeface="Segoe UI"/>
            </a:endParaRPr>
          </a:p>
        </p:txBody>
      </p:sp>
      <p:pic>
        <p:nvPicPr>
          <p:cNvPr id="5" name="Graphic 4" descr="Stop with solid fill">
            <a:extLst>
              <a:ext uri="{FF2B5EF4-FFF2-40B4-BE49-F238E27FC236}">
                <a16:creationId xmlns:a16="http://schemas.microsoft.com/office/drawing/2014/main" id="{42C17623-83C1-532A-C014-3FBDC3B9675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6853" y="4072618"/>
            <a:ext cx="914400" cy="914400"/>
          </a:xfrm>
          <a:prstGeom prst="rect">
            <a:avLst/>
          </a:prstGeom>
        </p:spPr>
      </p:pic>
    </p:spTree>
    <p:extLst>
      <p:ext uri="{BB962C8B-B14F-4D97-AF65-F5344CB8AC3E}">
        <p14:creationId xmlns:p14="http://schemas.microsoft.com/office/powerpoint/2010/main" val="2806292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4956F-67DE-D760-5960-549D7AADDC09}"/>
              </a:ext>
            </a:extLst>
          </p:cNvPr>
          <p:cNvSpPr>
            <a:spLocks noGrp="1"/>
          </p:cNvSpPr>
          <p:nvPr>
            <p:ph type="title"/>
          </p:nvPr>
        </p:nvSpPr>
        <p:spPr>
          <a:xfrm>
            <a:off x="4913083" y="2512194"/>
            <a:ext cx="6444728" cy="3837189"/>
          </a:xfrm>
        </p:spPr>
        <p:txBody>
          <a:bodyPr/>
          <a:lstStyle/>
          <a:p>
            <a:r>
              <a:rPr lang="en-US" sz="3600" b="0" dirty="0">
                <a:latin typeface="Avenir Next Demi Bold"/>
              </a:rPr>
              <a:t>Effective Complaint Handling Process &amp; Managing Unreasonable Conduct</a:t>
            </a:r>
            <a:br>
              <a:rPr lang="en-US" sz="2800" b="0" dirty="0">
                <a:latin typeface="Avenir Next Demi Bold"/>
              </a:rPr>
            </a:br>
            <a:br>
              <a:rPr lang="en-US" sz="2800" b="0" dirty="0">
                <a:latin typeface="Avenir Next Demi Bold"/>
              </a:rPr>
            </a:br>
            <a:br>
              <a:rPr lang="en-US" sz="2800" b="0" dirty="0">
                <a:latin typeface="Avenir Next Demi Bold"/>
              </a:rPr>
            </a:br>
            <a:r>
              <a:rPr lang="en-US" sz="2000" b="0" dirty="0">
                <a:latin typeface="Avenir Next Demi Bold"/>
              </a:rPr>
              <a:t>Association of Manitoba Municipalities </a:t>
            </a:r>
            <a:br>
              <a:rPr lang="en-US" sz="2000" b="0" dirty="0">
                <a:latin typeface="Avenir Next Demi Bold"/>
              </a:rPr>
            </a:br>
            <a:r>
              <a:rPr lang="en-US" sz="2000" b="0" dirty="0">
                <a:latin typeface="Avenir Next Demi Bold"/>
              </a:rPr>
              <a:t>April 2025</a:t>
            </a:r>
            <a:br>
              <a:rPr lang="en-US" sz="2000" b="0" dirty="0">
                <a:latin typeface="Avenir Next Demi Bold"/>
              </a:rPr>
            </a:br>
            <a:br>
              <a:rPr lang="en-US" sz="2000" b="0" dirty="0">
                <a:latin typeface="Avenir Next Demi Bold"/>
              </a:rPr>
            </a:br>
            <a:r>
              <a:rPr lang="en-US" sz="2000" b="0" dirty="0">
                <a:latin typeface="Avenir Next Demi Bold"/>
              </a:rPr>
              <a:t>Presented by:</a:t>
            </a:r>
            <a:br>
              <a:rPr lang="en-US" sz="2000" b="0" dirty="0">
                <a:latin typeface="Avenir Next Demi Bold"/>
              </a:rPr>
            </a:br>
            <a:r>
              <a:rPr lang="en-US" sz="2000" b="0" dirty="0">
                <a:latin typeface="Avenir Next Demi Bold"/>
              </a:rPr>
              <a:t>Andrea Grynol, Senior Investigator </a:t>
            </a:r>
            <a:br>
              <a:rPr lang="en-US" sz="2000" b="0" dirty="0">
                <a:latin typeface="Avenir Next Demi Bold"/>
              </a:rPr>
            </a:br>
            <a:r>
              <a:rPr lang="en-US" sz="2000" b="0" dirty="0">
                <a:latin typeface="Avenir Next Demi Bold"/>
              </a:rPr>
              <a:t>Megan Prydun, Manager, Ombudsman Act Investigations </a:t>
            </a:r>
            <a:endParaRPr lang="en-US" sz="3200" b="0" dirty="0"/>
          </a:p>
        </p:txBody>
      </p:sp>
    </p:spTree>
    <p:extLst>
      <p:ext uri="{BB962C8B-B14F-4D97-AF65-F5344CB8AC3E}">
        <p14:creationId xmlns:p14="http://schemas.microsoft.com/office/powerpoint/2010/main" val="55426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55303-9C03-927C-7F8D-F66C3CACB6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300593-439D-76EA-4EC0-08BEFC1B7A9C}"/>
              </a:ext>
            </a:extLst>
          </p:cNvPr>
          <p:cNvSpPr>
            <a:spLocks noGrp="1"/>
          </p:cNvSpPr>
          <p:nvPr>
            <p:ph type="title"/>
          </p:nvPr>
        </p:nvSpPr>
        <p:spPr>
          <a:xfrm>
            <a:off x="623668" y="1637919"/>
            <a:ext cx="3097188" cy="1723846"/>
          </a:xfrm>
        </p:spPr>
        <p:txBody>
          <a:bodyPr>
            <a:normAutofit/>
          </a:bodyPr>
          <a:lstStyle/>
          <a:p>
            <a:r>
              <a:rPr lang="en-US" sz="3600" b="1" baseline="0" dirty="0">
                <a:solidFill>
                  <a:srgbClr val="1F305D"/>
                </a:solidFill>
                <a:latin typeface="Avenir Next Demi Bold"/>
              </a:rPr>
              <a:t>FAIR SERVICE LIMITS</a:t>
            </a:r>
            <a:endParaRPr lang="en-US" dirty="0">
              <a:solidFill>
                <a:schemeClr val="accent5"/>
              </a:solidFill>
            </a:endParaRPr>
          </a:p>
        </p:txBody>
      </p:sp>
      <p:sp>
        <p:nvSpPr>
          <p:cNvPr id="3" name="Text Placeholder 2">
            <a:extLst>
              <a:ext uri="{FF2B5EF4-FFF2-40B4-BE49-F238E27FC236}">
                <a16:creationId xmlns:a16="http://schemas.microsoft.com/office/drawing/2014/main" id="{9B517581-06DF-93D3-9E39-DF9C91C0099C}"/>
              </a:ext>
            </a:extLst>
          </p:cNvPr>
          <p:cNvSpPr>
            <a:spLocks noGrp="1"/>
          </p:cNvSpPr>
          <p:nvPr>
            <p:ph type="body" sz="quarter" idx="10"/>
          </p:nvPr>
        </p:nvSpPr>
        <p:spPr>
          <a:xfrm>
            <a:off x="4250133" y="1849473"/>
            <a:ext cx="7318199" cy="3959273"/>
          </a:xfrm>
        </p:spPr>
        <p:txBody>
          <a:bodyPr vert="horz" lIns="91440" tIns="45720" rIns="91440" bIns="45720" rtlCol="0" anchor="t">
            <a:noAutofit/>
          </a:bodyPr>
          <a:lstStyle/>
          <a:p>
            <a:pPr marL="342900" indent="-342900">
              <a:spcBef>
                <a:spcPts val="1200"/>
              </a:spcBef>
              <a:buFont typeface="Arial" panose="020B0604020202020204" pitchFamily="34" charset="0"/>
              <a:buChar char="•"/>
            </a:pPr>
            <a:r>
              <a:rPr lang="en-US" b="0" dirty="0">
                <a:latin typeface="Avenir Next Medium" panose="020B0503020202020204"/>
                <a:cs typeface="Arial"/>
              </a:rPr>
              <a:t>Ensure a review period and process to have the limitation reviewed </a:t>
            </a:r>
          </a:p>
          <a:p>
            <a:pPr marL="342900" indent="-342900">
              <a:spcBef>
                <a:spcPts val="1200"/>
              </a:spcBef>
              <a:buFont typeface="Arial" panose="020B0604020202020204" pitchFamily="34" charset="0"/>
              <a:buChar char="•"/>
            </a:pPr>
            <a:r>
              <a:rPr lang="en-US" b="0" dirty="0">
                <a:latin typeface="Avenir Next Medium" panose="020B0503020202020204"/>
                <a:cs typeface="Arial"/>
              </a:rPr>
              <a:t>Aim for the least restrictive limitation that still allows access to your programs and services </a:t>
            </a:r>
          </a:p>
          <a:p>
            <a:pPr marL="342900" indent="-342900">
              <a:spcBef>
                <a:spcPts val="1200"/>
              </a:spcBef>
              <a:buFont typeface="Arial" panose="020B0604020202020204" pitchFamily="34" charset="0"/>
              <a:buChar char="•"/>
            </a:pPr>
            <a:r>
              <a:rPr lang="en-US" b="0" dirty="0">
                <a:latin typeface="Avenir Next Medium" panose="020B0503020202020204"/>
                <a:cs typeface="Arial"/>
              </a:rPr>
              <a:t>Limitations should be a last resort, and reasonable and proportionate to the behaviour</a:t>
            </a:r>
          </a:p>
          <a:p>
            <a:pPr marL="342900" indent="-342900">
              <a:spcBef>
                <a:spcPts val="1200"/>
              </a:spcBef>
              <a:buFont typeface="Arial" panose="020B0604020202020204" pitchFamily="34" charset="0"/>
              <a:buChar char="•"/>
            </a:pPr>
            <a:r>
              <a:rPr lang="en-US" b="0" dirty="0">
                <a:latin typeface="Avenir Next Medium" panose="020B0503020202020204"/>
                <a:cs typeface="Arial"/>
              </a:rPr>
              <a:t>Documentation is key</a:t>
            </a:r>
            <a:endParaRPr lang="en-US" dirty="0">
              <a:latin typeface="Avenir Next Medium" panose="020B0503020202020204"/>
            </a:endParaRPr>
          </a:p>
          <a:p>
            <a:pPr marL="971550" lvl="1">
              <a:buFont typeface="Courier New"/>
              <a:buChar char="o"/>
            </a:pPr>
            <a:endParaRPr lang="en-US" sz="2800" b="0" dirty="0">
              <a:latin typeface="Arial"/>
              <a:cs typeface="Arial"/>
            </a:endParaRPr>
          </a:p>
          <a:p>
            <a:pPr marL="971550" lvl="1">
              <a:buFont typeface="Courier New"/>
              <a:buChar char="o"/>
            </a:pPr>
            <a:endParaRPr lang="en-US" sz="2800" b="0" dirty="0">
              <a:latin typeface="Arial"/>
              <a:cs typeface="Arial"/>
            </a:endParaRPr>
          </a:p>
          <a:p>
            <a:pPr marL="971550" lvl="1">
              <a:buFont typeface="Courier New"/>
              <a:buChar char="o"/>
            </a:pPr>
            <a:endParaRPr lang="en-US" sz="2800" b="0" dirty="0">
              <a:latin typeface="Arial"/>
              <a:cs typeface="Arial"/>
            </a:endParaRPr>
          </a:p>
          <a:p>
            <a:pPr marL="285750" indent="-285750">
              <a:buFont typeface="Calibri,Sans-Serif"/>
              <a:buChar char="-"/>
            </a:pPr>
            <a:endParaRPr lang="en-US" sz="2400" b="0" dirty="0">
              <a:latin typeface="Arial"/>
              <a:cs typeface="Arial"/>
            </a:endParaRPr>
          </a:p>
        </p:txBody>
      </p:sp>
      <p:sp>
        <p:nvSpPr>
          <p:cNvPr id="4" name="TextBox 3">
            <a:extLst>
              <a:ext uri="{FF2B5EF4-FFF2-40B4-BE49-F238E27FC236}">
                <a16:creationId xmlns:a16="http://schemas.microsoft.com/office/drawing/2014/main" id="{49508AFC-CB4E-AD1B-C33E-6720F5718B59}"/>
              </a:ext>
            </a:extLst>
          </p:cNvPr>
          <p:cNvSpPr txBox="1"/>
          <p:nvPr/>
        </p:nvSpPr>
        <p:spPr>
          <a:xfrm>
            <a:off x="623668" y="3429000"/>
            <a:ext cx="31020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D6963"/>
                </a:solidFill>
                <a:latin typeface="Avenir Next Medium" panose="020B0503020202020204"/>
                <a:ea typeface="+mn-lt"/>
                <a:cs typeface="+mn-lt"/>
              </a:rPr>
              <a:t>Best Practices </a:t>
            </a:r>
            <a:r>
              <a:rPr lang="en-US" sz="2000" b="1" dirty="0">
                <a:solidFill>
                  <a:srgbClr val="0D6963"/>
                </a:solidFill>
                <a:latin typeface="Avenir Next Medium" panose="020B0503020202020204"/>
              </a:rPr>
              <a:t>  </a:t>
            </a:r>
            <a:endParaRPr lang="en-US" sz="2000" b="1" dirty="0">
              <a:solidFill>
                <a:srgbClr val="0D6963"/>
              </a:solidFill>
              <a:latin typeface="Avenir Next Medium" panose="020B0503020202020204"/>
              <a:cs typeface="Segoe UI"/>
            </a:endParaRPr>
          </a:p>
        </p:txBody>
      </p:sp>
      <p:pic>
        <p:nvPicPr>
          <p:cNvPr id="5" name="Graphic 4" descr="Stop with solid fill">
            <a:extLst>
              <a:ext uri="{FF2B5EF4-FFF2-40B4-BE49-F238E27FC236}">
                <a16:creationId xmlns:a16="http://schemas.microsoft.com/office/drawing/2014/main" id="{E4139CAA-F517-D1EB-1671-1ED892CE089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6853" y="4072618"/>
            <a:ext cx="914400" cy="914400"/>
          </a:xfrm>
          <a:prstGeom prst="rect">
            <a:avLst/>
          </a:prstGeom>
        </p:spPr>
      </p:pic>
    </p:spTree>
    <p:extLst>
      <p:ext uri="{BB962C8B-B14F-4D97-AF65-F5344CB8AC3E}">
        <p14:creationId xmlns:p14="http://schemas.microsoft.com/office/powerpoint/2010/main" val="645537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1DA9A-34AD-4A68-5CB7-678D86BB6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D56F8-1063-9645-57F6-576738AE551F}"/>
              </a:ext>
            </a:extLst>
          </p:cNvPr>
          <p:cNvSpPr>
            <a:spLocks noGrp="1"/>
          </p:cNvSpPr>
          <p:nvPr>
            <p:ph type="title"/>
          </p:nvPr>
        </p:nvSpPr>
        <p:spPr>
          <a:xfrm>
            <a:off x="634556" y="2298700"/>
            <a:ext cx="2296903" cy="1126706"/>
          </a:xfrm>
        </p:spPr>
        <p:txBody>
          <a:bodyPr/>
          <a:lstStyle/>
          <a:p>
            <a:r>
              <a:rPr lang="en-US" dirty="0">
                <a:latin typeface="Avenir Next Demi Bold"/>
              </a:rPr>
              <a:t>CASE STUDY </a:t>
            </a:r>
            <a:endParaRPr lang="en-US" dirty="0"/>
          </a:p>
        </p:txBody>
      </p:sp>
      <p:sp>
        <p:nvSpPr>
          <p:cNvPr id="5" name="Text Placeholder 4">
            <a:extLst>
              <a:ext uri="{FF2B5EF4-FFF2-40B4-BE49-F238E27FC236}">
                <a16:creationId xmlns:a16="http://schemas.microsoft.com/office/drawing/2014/main" id="{1627F781-8E30-3F7A-98AD-74241E9B8BA2}"/>
              </a:ext>
            </a:extLst>
          </p:cNvPr>
          <p:cNvSpPr>
            <a:spLocks noGrp="1"/>
          </p:cNvSpPr>
          <p:nvPr>
            <p:ph type="body" sz="quarter" idx="12"/>
          </p:nvPr>
        </p:nvSpPr>
        <p:spPr>
          <a:xfrm>
            <a:off x="3851693" y="1273482"/>
            <a:ext cx="7430225" cy="5201804"/>
          </a:xfrm>
        </p:spPr>
        <p:txBody>
          <a:bodyPr vert="horz" lIns="91440" tIns="45720" rIns="91440" bIns="45720" rtlCol="0" anchor="t">
            <a:normAutofit/>
          </a:bodyPr>
          <a:lstStyle/>
          <a:p>
            <a:pPr marL="342900" indent="-342900">
              <a:buFont typeface="Arial" panose="020B0604020202020204" pitchFamily="34" charset="0"/>
              <a:buChar char="•"/>
            </a:pPr>
            <a:r>
              <a:rPr lang="en-US" sz="2000" dirty="0">
                <a:latin typeface="Avenir Next Medium"/>
              </a:rPr>
              <a:t>Pair up with the person next to you and discuss the scenario on the next slide</a:t>
            </a:r>
            <a:endParaRPr lang="en-US" sz="2000" dirty="0"/>
          </a:p>
          <a:p>
            <a:pPr marL="342900" indent="-342900">
              <a:buFont typeface="Arial" panose="020B0604020202020204" pitchFamily="34" charset="0"/>
              <a:buChar char="•"/>
            </a:pPr>
            <a:r>
              <a:rPr lang="en-US" sz="2000" dirty="0">
                <a:latin typeface="Avenir Next Medium"/>
              </a:rPr>
              <a:t>We will provide about 10 minutes for discussion</a:t>
            </a:r>
            <a:endParaRPr lang="en-US" sz="2000" dirty="0"/>
          </a:p>
          <a:p>
            <a:pPr marL="342900" indent="-342900">
              <a:buFont typeface="Arial" panose="020B0604020202020204" pitchFamily="34" charset="0"/>
              <a:buChar char="•"/>
            </a:pPr>
            <a:r>
              <a:rPr lang="en-US" sz="2000" dirty="0">
                <a:latin typeface="Avenir Next Medium"/>
              </a:rPr>
              <a:t>We will ask for volunteers to report back</a:t>
            </a:r>
          </a:p>
          <a:p>
            <a:endParaRPr lang="en-US" sz="2000" dirty="0">
              <a:latin typeface="Avenir Next Medium"/>
            </a:endParaRPr>
          </a:p>
          <a:p>
            <a:r>
              <a:rPr lang="en-US" sz="2400" b="1" dirty="0">
                <a:latin typeface="Avenir Next Medium"/>
              </a:rPr>
              <a:t>QUESTIONS FOR CONSIDERATION:</a:t>
            </a:r>
          </a:p>
          <a:p>
            <a:pPr marL="342900" indent="-342900">
              <a:buFont typeface="Arial" panose="020B0604020202020204" pitchFamily="34" charset="0"/>
              <a:buChar char="•"/>
            </a:pPr>
            <a:r>
              <a:rPr lang="en-US" sz="2000" b="1" dirty="0">
                <a:latin typeface="Avenir Next Medium"/>
              </a:rPr>
              <a:t>How could a publicly available complaint policy help a municipality manage the scenario? </a:t>
            </a:r>
          </a:p>
          <a:p>
            <a:pPr marL="342900" indent="-342900">
              <a:buFont typeface="Arial" panose="020B0604020202020204" pitchFamily="34" charset="0"/>
              <a:buChar char="•"/>
            </a:pPr>
            <a:r>
              <a:rPr lang="en-US" sz="2000" b="1" dirty="0">
                <a:latin typeface="Avenir Next Medium"/>
              </a:rPr>
              <a:t>What kind of training would staff need to be successful? </a:t>
            </a:r>
          </a:p>
          <a:p>
            <a:endParaRPr lang="en-US" sz="2000" b="1" dirty="0">
              <a:latin typeface="Avenir Next Medium"/>
            </a:endParaRPr>
          </a:p>
          <a:p>
            <a:endParaRPr lang="en-US" sz="2000" b="1" dirty="0">
              <a:latin typeface="Avenir Next Medium"/>
            </a:endParaRPr>
          </a:p>
          <a:p>
            <a:pPr marL="285750" indent="-285750">
              <a:buFont typeface="Calibri" panose="020B0604020202020204" pitchFamily="34" charset="0"/>
              <a:buChar char="-"/>
            </a:pPr>
            <a:endParaRPr lang="en-US" dirty="0">
              <a:latin typeface="Avenir Next Medium"/>
            </a:endParaRPr>
          </a:p>
        </p:txBody>
      </p:sp>
      <p:pic>
        <p:nvPicPr>
          <p:cNvPr id="3" name="Graphic 2" descr="Meeting with solid fill">
            <a:extLst>
              <a:ext uri="{FF2B5EF4-FFF2-40B4-BE49-F238E27FC236}">
                <a16:creationId xmlns:a16="http://schemas.microsoft.com/office/drawing/2014/main" id="{F85ABE59-B14F-15C8-58E4-836D6717FB7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1450" y="3432595"/>
            <a:ext cx="914400" cy="914400"/>
          </a:xfrm>
          <a:prstGeom prst="rect">
            <a:avLst/>
          </a:prstGeom>
        </p:spPr>
      </p:pic>
    </p:spTree>
    <p:extLst>
      <p:ext uri="{BB962C8B-B14F-4D97-AF65-F5344CB8AC3E}">
        <p14:creationId xmlns:p14="http://schemas.microsoft.com/office/powerpoint/2010/main" val="2060082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48900-43EF-5AA3-3234-722846151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FCAC06-2664-3ADE-3FAC-405C24E02982}"/>
              </a:ext>
            </a:extLst>
          </p:cNvPr>
          <p:cNvSpPr>
            <a:spLocks noGrp="1"/>
          </p:cNvSpPr>
          <p:nvPr>
            <p:ph type="title"/>
          </p:nvPr>
        </p:nvSpPr>
        <p:spPr>
          <a:xfrm>
            <a:off x="521456" y="2667657"/>
            <a:ext cx="2908329" cy="1285043"/>
          </a:xfrm>
        </p:spPr>
        <p:txBody>
          <a:bodyPr>
            <a:normAutofit/>
          </a:bodyPr>
          <a:lstStyle/>
          <a:p>
            <a:pPr>
              <a:spcBef>
                <a:spcPts val="1000"/>
              </a:spcBef>
            </a:pPr>
            <a:r>
              <a:rPr lang="en-US" dirty="0">
                <a:latin typeface="Avenir Next Demi Bold"/>
              </a:rPr>
              <a:t> </a:t>
            </a:r>
            <a:br>
              <a:rPr lang="en-US" dirty="0">
                <a:latin typeface="Avenir Next Demi Bold"/>
              </a:rPr>
            </a:br>
            <a:endParaRPr lang="en-US" dirty="0">
              <a:latin typeface="Avenir Next Demi Bold"/>
            </a:endParaRPr>
          </a:p>
          <a:p>
            <a:pPr>
              <a:spcBef>
                <a:spcPts val="1000"/>
              </a:spcBef>
            </a:pPr>
            <a:endParaRPr lang="en-US" sz="2000" dirty="0">
              <a:latin typeface="Segoe UI"/>
              <a:cs typeface="Segoe UI"/>
            </a:endParaRPr>
          </a:p>
        </p:txBody>
      </p:sp>
      <p:sp>
        <p:nvSpPr>
          <p:cNvPr id="5" name="Text Placeholder 4">
            <a:extLst>
              <a:ext uri="{FF2B5EF4-FFF2-40B4-BE49-F238E27FC236}">
                <a16:creationId xmlns:a16="http://schemas.microsoft.com/office/drawing/2014/main" id="{240A2BFD-692B-DA67-BFB6-DDE1898C6452}"/>
              </a:ext>
            </a:extLst>
          </p:cNvPr>
          <p:cNvSpPr>
            <a:spLocks noGrp="1"/>
          </p:cNvSpPr>
          <p:nvPr>
            <p:ph type="body" sz="quarter" idx="12"/>
          </p:nvPr>
        </p:nvSpPr>
        <p:spPr>
          <a:xfrm>
            <a:off x="1162462" y="474068"/>
            <a:ext cx="10194633" cy="6263364"/>
          </a:xfrm>
        </p:spPr>
        <p:txBody>
          <a:bodyPr vert="horz" lIns="91440" tIns="45720" rIns="91440" bIns="45720" rtlCol="0" anchor="t">
            <a:normAutofit/>
          </a:bodyPr>
          <a:lstStyle/>
          <a:p>
            <a:pPr>
              <a:lnSpc>
                <a:spcPct val="150000"/>
              </a:lnSpc>
            </a:pPr>
            <a:r>
              <a:rPr lang="en-US" sz="2200" b="1" dirty="0">
                <a:latin typeface="Avenir Next Medium" panose="020B0503020202020204"/>
              </a:rPr>
              <a:t>Ratepayer 1</a:t>
            </a:r>
            <a:r>
              <a:rPr lang="en-US" sz="2200" dirty="0">
                <a:latin typeface="Avenir Next Medium" panose="020B0503020202020204"/>
              </a:rPr>
              <a:t> is highly engaged, attends all council meetings, often presenting as a delegate. One time, council removed them for being unruly. They post personal attacks about staff on the municipality’s social media. They email inquiries, questions, and negative opinions to council and the CAO almost daily. They are frustrated because they are not getting the answers they feel they should be. Some council members respond directly to Ratepayer 1, other times they do not. </a:t>
            </a:r>
          </a:p>
          <a:p>
            <a:endParaRPr lang="en-US" sz="2000" dirty="0">
              <a:latin typeface="Avenir Next Medium" panose="020B0503020202020204"/>
            </a:endParaRPr>
          </a:p>
          <a:p>
            <a:r>
              <a:rPr lang="en-US" sz="2400" b="1" dirty="0">
                <a:latin typeface="Avenir Next Medium" panose="020B0503020202020204"/>
                <a:cs typeface="Segoe UI"/>
              </a:rPr>
              <a:t>QUESTIONS FOR CONSIDERATION:</a:t>
            </a:r>
          </a:p>
          <a:p>
            <a:pPr marL="342900" indent="-342900">
              <a:buFont typeface="Arial" panose="020B0604020202020204" pitchFamily="34" charset="0"/>
              <a:buChar char="•"/>
            </a:pPr>
            <a:r>
              <a:rPr lang="en-US" sz="2200" b="1" dirty="0">
                <a:latin typeface="Avenir Next Medium" panose="020B0503020202020204"/>
                <a:cs typeface="Segoe UI"/>
              </a:rPr>
              <a:t>How could a publicly available complaint policy, and a service limit policy, help a municipality manage the scenario? </a:t>
            </a:r>
          </a:p>
          <a:p>
            <a:pPr marL="342900" indent="-342900">
              <a:buFont typeface="Arial" panose="020B0604020202020204" pitchFamily="34" charset="0"/>
              <a:buChar char="•"/>
            </a:pPr>
            <a:r>
              <a:rPr lang="en-US" sz="2200" b="1" dirty="0">
                <a:latin typeface="Avenir Next Medium" panose="020B0503020202020204"/>
                <a:cs typeface="Segoe UI"/>
              </a:rPr>
              <a:t>What kind of training would staff and council need to be successful? </a:t>
            </a:r>
            <a:endParaRPr lang="en-US" sz="2200" b="1" dirty="0">
              <a:latin typeface="Avenir Next Medium"/>
            </a:endParaRPr>
          </a:p>
          <a:p>
            <a:pPr marL="285750">
              <a:lnSpc>
                <a:spcPct val="170000"/>
              </a:lnSpc>
              <a:buFont typeface="Calibri" panose="020B0604020202020204" pitchFamily="34" charset="0"/>
              <a:buChar char="-"/>
            </a:pPr>
            <a:endParaRPr lang="en-US" dirty="0">
              <a:latin typeface="Avenir Next Medium"/>
            </a:endParaRPr>
          </a:p>
        </p:txBody>
      </p:sp>
    </p:spTree>
    <p:extLst>
      <p:ext uri="{BB962C8B-B14F-4D97-AF65-F5344CB8AC3E}">
        <p14:creationId xmlns:p14="http://schemas.microsoft.com/office/powerpoint/2010/main" val="2050074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6B4B-E1FB-AB0C-9FE0-D6A96F6CF12C}"/>
              </a:ext>
            </a:extLst>
          </p:cNvPr>
          <p:cNvSpPr>
            <a:spLocks noGrp="1"/>
          </p:cNvSpPr>
          <p:nvPr>
            <p:ph type="title"/>
          </p:nvPr>
        </p:nvSpPr>
        <p:spPr>
          <a:xfrm>
            <a:off x="634556" y="2064237"/>
            <a:ext cx="3090279" cy="1862303"/>
          </a:xfrm>
        </p:spPr>
        <p:txBody>
          <a:bodyPr>
            <a:noAutofit/>
          </a:bodyPr>
          <a:lstStyle/>
          <a:p>
            <a:r>
              <a:rPr lang="en-US" dirty="0">
                <a:latin typeface="Avenir Next Demi Bold"/>
              </a:rPr>
              <a:t>KEY ELEMENTS OF A SOLID COMPLAINTS HANDLING POLICY</a:t>
            </a:r>
            <a:endParaRPr lang="en-US" dirty="0"/>
          </a:p>
        </p:txBody>
      </p:sp>
      <p:sp>
        <p:nvSpPr>
          <p:cNvPr id="5" name="Text Placeholder 4">
            <a:extLst>
              <a:ext uri="{FF2B5EF4-FFF2-40B4-BE49-F238E27FC236}">
                <a16:creationId xmlns:a16="http://schemas.microsoft.com/office/drawing/2014/main" id="{C705AEAC-5FAD-C2BD-14B6-38D6E671439F}"/>
              </a:ext>
            </a:extLst>
          </p:cNvPr>
          <p:cNvSpPr>
            <a:spLocks noGrp="1"/>
          </p:cNvSpPr>
          <p:nvPr>
            <p:ph type="body" sz="quarter" idx="12"/>
          </p:nvPr>
        </p:nvSpPr>
        <p:spPr>
          <a:xfrm>
            <a:off x="4172977" y="427579"/>
            <a:ext cx="7384467" cy="6262813"/>
          </a:xfrm>
        </p:spPr>
        <p:txBody>
          <a:bodyPr vert="horz" lIns="91440" tIns="45720" rIns="91440" bIns="45720" rtlCol="0" anchor="t">
            <a:noAutofit/>
          </a:bodyPr>
          <a:lstStyle/>
          <a:p>
            <a:pPr marL="285750" indent="-285750">
              <a:spcBef>
                <a:spcPts val="1200"/>
              </a:spcBef>
              <a:buFont typeface="Arial" panose="020B0604020202020204" pitchFamily="34" charset="0"/>
              <a:buChar char="•"/>
            </a:pPr>
            <a:r>
              <a:rPr lang="en-US" sz="2000" b="1" dirty="0">
                <a:latin typeface="Avenir Next Medium"/>
              </a:rPr>
              <a:t>Accessibility: </a:t>
            </a:r>
            <a:r>
              <a:rPr lang="en-US" sz="2000" dirty="0">
                <a:latin typeface="Avenir Next Medium"/>
              </a:rPr>
              <a:t>Ensure complaints process is easy to access and understand.  Provide clear information on how to make a complaint and offer multiple ways to submit complaints. Make it publicly available.</a:t>
            </a:r>
          </a:p>
          <a:p>
            <a:pPr marL="285750" indent="-285750">
              <a:spcBef>
                <a:spcPts val="1200"/>
              </a:spcBef>
              <a:buFont typeface="Arial" panose="020B0604020202020204" pitchFamily="34" charset="0"/>
              <a:buChar char="•"/>
            </a:pPr>
            <a:r>
              <a:rPr lang="en-US" sz="2000" b="1" dirty="0">
                <a:latin typeface="Avenir Next Medium"/>
              </a:rPr>
              <a:t>Fairness:</a:t>
            </a:r>
            <a:r>
              <a:rPr lang="en-US" sz="2000" dirty="0">
                <a:latin typeface="Avenir Next Medium"/>
              </a:rPr>
              <a:t> treat all complaints impartially. Ensure the process is fair to both the complainant and the municipality. This involves unbiased reviews and transparent procedures. </a:t>
            </a:r>
          </a:p>
          <a:p>
            <a:pPr marL="285750" indent="-285750">
              <a:spcBef>
                <a:spcPts val="1200"/>
              </a:spcBef>
              <a:buFont typeface="Arial" panose="020B0604020202020204" pitchFamily="34" charset="0"/>
              <a:buChar char="•"/>
            </a:pPr>
            <a:r>
              <a:rPr lang="en-US" sz="2000" b="1" dirty="0">
                <a:latin typeface="Avenir Next Medium"/>
              </a:rPr>
              <a:t>Responsiveness</a:t>
            </a:r>
            <a:r>
              <a:rPr lang="en-US" sz="2000" dirty="0">
                <a:latin typeface="Avenir Next Medium"/>
              </a:rPr>
              <a:t>: acknowledge and address complaints promptly. Create response timeframes and support and train staff to manage. Timely responses help maintain trust and demonstrate accountability. </a:t>
            </a:r>
          </a:p>
          <a:p>
            <a:pPr marL="285750" indent="-285750">
              <a:spcBef>
                <a:spcPts val="1200"/>
              </a:spcBef>
              <a:buFont typeface="Arial" panose="020B0604020202020204" pitchFamily="34" charset="0"/>
              <a:buChar char="•"/>
            </a:pPr>
            <a:r>
              <a:rPr lang="en-US" sz="2000" b="1" dirty="0">
                <a:latin typeface="Avenir Next Medium"/>
              </a:rPr>
              <a:t>Confidentiality: </a:t>
            </a:r>
            <a:r>
              <a:rPr lang="en-US" sz="2000" dirty="0">
                <a:latin typeface="Avenir Next Medium"/>
              </a:rPr>
              <a:t>Protect privacy. Safeguard information. Share details only with those who need to know.</a:t>
            </a:r>
          </a:p>
          <a:p>
            <a:pPr marL="285750" indent="-285750">
              <a:spcBef>
                <a:spcPts val="1200"/>
              </a:spcBef>
              <a:buFont typeface="Arial" panose="020B0604020202020204" pitchFamily="34" charset="0"/>
              <a:buChar char="•"/>
            </a:pPr>
            <a:r>
              <a:rPr lang="en-US" sz="2000" b="1" dirty="0">
                <a:latin typeface="Avenir Next Medium"/>
              </a:rPr>
              <a:t>Accountability:</a:t>
            </a:r>
            <a:r>
              <a:rPr lang="en-US" sz="2000" dirty="0">
                <a:latin typeface="Avenir Next Medium"/>
              </a:rPr>
              <a:t>  Document complaints. Monitor outcomes. Consider the effectiveness of your complaints handling process. Make changes when needed.</a:t>
            </a:r>
            <a:endParaRPr lang="en-US" sz="2000" b="1" dirty="0">
              <a:latin typeface="Avenir Next Medium"/>
            </a:endParaRPr>
          </a:p>
          <a:p>
            <a:pPr marL="285750" indent="-285750">
              <a:spcBef>
                <a:spcPts val="1200"/>
              </a:spcBef>
              <a:buFont typeface="Arial" panose="020B0604020202020204" pitchFamily="34" charset="0"/>
              <a:buChar char="•"/>
            </a:pPr>
            <a:r>
              <a:rPr lang="en-US" sz="2000" b="1" dirty="0">
                <a:latin typeface="Avenir Next Medium"/>
              </a:rPr>
              <a:t>Continuous improvement: </a:t>
            </a:r>
            <a:r>
              <a:rPr lang="en-US" sz="2000" dirty="0">
                <a:latin typeface="Avenir Next Medium"/>
              </a:rPr>
              <a:t>Use complaints as feedback to improve services and prevent future issues.</a:t>
            </a:r>
            <a:endParaRPr lang="en-US" sz="2000" dirty="0"/>
          </a:p>
        </p:txBody>
      </p:sp>
    </p:spTree>
    <p:extLst>
      <p:ext uri="{BB962C8B-B14F-4D97-AF65-F5344CB8AC3E}">
        <p14:creationId xmlns:p14="http://schemas.microsoft.com/office/powerpoint/2010/main" val="92119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0BF3-3ABB-4935-2E03-ECD469E2A9F1}"/>
              </a:ext>
            </a:extLst>
          </p:cNvPr>
          <p:cNvSpPr>
            <a:spLocks noGrp="1"/>
          </p:cNvSpPr>
          <p:nvPr>
            <p:ph type="title"/>
          </p:nvPr>
        </p:nvSpPr>
        <p:spPr>
          <a:xfrm>
            <a:off x="634557" y="1801158"/>
            <a:ext cx="4273991" cy="1126706"/>
          </a:xfrm>
        </p:spPr>
        <p:txBody>
          <a:bodyPr/>
          <a:lstStyle/>
          <a:p>
            <a:r>
              <a:rPr lang="en-US" dirty="0"/>
              <a:t>SUMMARY</a:t>
            </a:r>
          </a:p>
        </p:txBody>
      </p:sp>
      <p:sp>
        <p:nvSpPr>
          <p:cNvPr id="4" name="Text Placeholder 3">
            <a:extLst>
              <a:ext uri="{FF2B5EF4-FFF2-40B4-BE49-F238E27FC236}">
                <a16:creationId xmlns:a16="http://schemas.microsoft.com/office/drawing/2014/main" id="{722C6EA2-8AF8-827E-B1EB-FE36C25F6732}"/>
              </a:ext>
            </a:extLst>
          </p:cNvPr>
          <p:cNvSpPr>
            <a:spLocks noGrp="1"/>
          </p:cNvSpPr>
          <p:nvPr>
            <p:ph type="body" sz="quarter" idx="11"/>
          </p:nvPr>
        </p:nvSpPr>
        <p:spPr>
          <a:xfrm>
            <a:off x="634557" y="3143017"/>
            <a:ext cx="2713761" cy="1610580"/>
          </a:xfrm>
        </p:spPr>
        <p:txBody>
          <a:bodyPr vert="horz" lIns="91440" tIns="45720" rIns="91440" bIns="45720" rtlCol="0" anchor="t">
            <a:normAutofit/>
          </a:bodyPr>
          <a:lstStyle/>
          <a:p>
            <a:r>
              <a:rPr lang="en-US" sz="2000" dirty="0">
                <a:latin typeface="Avenir Next Demi Bold"/>
              </a:rPr>
              <a:t>Value of Local Complaints Handling Process &amp; Service Limitations Policy </a:t>
            </a:r>
            <a:endParaRPr lang="en-US" sz="2000" dirty="0"/>
          </a:p>
        </p:txBody>
      </p:sp>
      <p:sp>
        <p:nvSpPr>
          <p:cNvPr id="5" name="Text Placeholder 4">
            <a:extLst>
              <a:ext uri="{FF2B5EF4-FFF2-40B4-BE49-F238E27FC236}">
                <a16:creationId xmlns:a16="http://schemas.microsoft.com/office/drawing/2014/main" id="{72D8B302-35CE-208F-6ECD-E293F9BE30F1}"/>
              </a:ext>
            </a:extLst>
          </p:cNvPr>
          <p:cNvSpPr>
            <a:spLocks noGrp="1"/>
          </p:cNvSpPr>
          <p:nvPr>
            <p:ph type="body" sz="quarter" idx="12"/>
          </p:nvPr>
        </p:nvSpPr>
        <p:spPr>
          <a:xfrm>
            <a:off x="3995305" y="2111188"/>
            <a:ext cx="7200039" cy="4851438"/>
          </a:xfrm>
        </p:spPr>
        <p:txBody>
          <a:bodyPr vert="horz" lIns="91440" tIns="45720" rIns="91440" bIns="45720" rtlCol="0" anchor="t">
            <a:noAutofit/>
          </a:bodyPr>
          <a:lstStyle/>
          <a:p>
            <a:pPr marL="342900" indent="-342900">
              <a:buFont typeface="Arial" panose="020B0604020202020204" pitchFamily="34" charset="0"/>
              <a:buChar char="•"/>
            </a:pPr>
            <a:r>
              <a:rPr lang="en-US" sz="2000" dirty="0">
                <a:latin typeface="Avenir Next Medium"/>
              </a:rPr>
              <a:t>An accessible and responsive complaints process shows your commitment to service excellence and continuous improvement</a:t>
            </a:r>
          </a:p>
          <a:p>
            <a:pPr marL="342900" indent="-342900">
              <a:buFont typeface="Arial" panose="020B0604020202020204" pitchFamily="34" charset="0"/>
              <a:buChar char="•"/>
            </a:pPr>
            <a:r>
              <a:rPr lang="en-US" sz="2000" dirty="0">
                <a:latin typeface="Avenir Next Medium"/>
              </a:rPr>
              <a:t>It can reduce costs and frustration, help manage your limited resources and manage public expectations</a:t>
            </a:r>
          </a:p>
          <a:p>
            <a:pPr marL="342900" indent="-342900">
              <a:buFont typeface="Arial" panose="020B0604020202020204" pitchFamily="34" charset="0"/>
              <a:buChar char="•"/>
            </a:pPr>
            <a:r>
              <a:rPr lang="en-US" sz="2000" dirty="0">
                <a:latin typeface="Avenir Next Medium"/>
              </a:rPr>
              <a:t>Fosters engagement, public trust and confidence in public systems</a:t>
            </a:r>
          </a:p>
          <a:p>
            <a:pPr marL="342900" indent="-342900">
              <a:buFont typeface="Arial" panose="020B0604020202020204" pitchFamily="34" charset="0"/>
              <a:buChar char="•"/>
            </a:pPr>
            <a:r>
              <a:rPr lang="en-US" sz="2000" dirty="0">
                <a:latin typeface="Avenir Next Medium"/>
              </a:rPr>
              <a:t>Ensures citizens are treated fairly and equitably </a:t>
            </a:r>
            <a:endParaRPr lang="en-US" sz="2000" dirty="0"/>
          </a:p>
          <a:p>
            <a:endParaRPr lang="en-US" sz="2400" dirty="0"/>
          </a:p>
          <a:p>
            <a:endParaRPr lang="en-US" dirty="0"/>
          </a:p>
        </p:txBody>
      </p:sp>
    </p:spTree>
    <p:extLst>
      <p:ext uri="{BB962C8B-B14F-4D97-AF65-F5344CB8AC3E}">
        <p14:creationId xmlns:p14="http://schemas.microsoft.com/office/powerpoint/2010/main" val="2154344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2FBE-C510-A1F5-30B7-3ACF1437DB87}"/>
              </a:ext>
            </a:extLst>
          </p:cNvPr>
          <p:cNvSpPr>
            <a:spLocks noGrp="1"/>
          </p:cNvSpPr>
          <p:nvPr>
            <p:ph type="title"/>
          </p:nvPr>
        </p:nvSpPr>
        <p:spPr>
          <a:xfrm>
            <a:off x="634557" y="1701800"/>
            <a:ext cx="4273991" cy="1126706"/>
          </a:xfrm>
        </p:spPr>
        <p:txBody>
          <a:bodyPr/>
          <a:lstStyle/>
          <a:p>
            <a:r>
              <a:rPr lang="en-US" dirty="0">
                <a:latin typeface="Avenir Next Demi Bold"/>
              </a:rPr>
              <a:t>RESOURCES</a:t>
            </a:r>
            <a:endParaRPr lang="en-US" dirty="0"/>
          </a:p>
        </p:txBody>
      </p:sp>
      <p:sp>
        <p:nvSpPr>
          <p:cNvPr id="4" name="Text Placeholder 3">
            <a:extLst>
              <a:ext uri="{FF2B5EF4-FFF2-40B4-BE49-F238E27FC236}">
                <a16:creationId xmlns:a16="http://schemas.microsoft.com/office/drawing/2014/main" id="{2F09A4D0-E0FC-D577-01BC-39FA79F4EE66}"/>
              </a:ext>
            </a:extLst>
          </p:cNvPr>
          <p:cNvSpPr>
            <a:spLocks noGrp="1"/>
          </p:cNvSpPr>
          <p:nvPr>
            <p:ph type="body" sz="quarter" idx="11"/>
          </p:nvPr>
        </p:nvSpPr>
        <p:spPr>
          <a:xfrm>
            <a:off x="634557" y="3007359"/>
            <a:ext cx="2996149" cy="1470512"/>
          </a:xfrm>
        </p:spPr>
        <p:txBody>
          <a:bodyPr vert="horz" lIns="91440" tIns="45720" rIns="91440" bIns="45720" rtlCol="0" anchor="t">
            <a:normAutofit/>
          </a:bodyPr>
          <a:lstStyle/>
          <a:p>
            <a:r>
              <a:rPr lang="en-US" sz="2000" dirty="0">
                <a:latin typeface="Avenir Next Medium" panose="020B0503020202020204"/>
                <a:cs typeface="Arial"/>
              </a:rPr>
              <a:t>* Resources from other provinces are for general information only. Legislative requirements may vary.</a:t>
            </a:r>
          </a:p>
          <a:p>
            <a:endParaRPr lang="en-US" dirty="0"/>
          </a:p>
        </p:txBody>
      </p:sp>
      <p:sp>
        <p:nvSpPr>
          <p:cNvPr id="5" name="Text Placeholder 4">
            <a:extLst>
              <a:ext uri="{FF2B5EF4-FFF2-40B4-BE49-F238E27FC236}">
                <a16:creationId xmlns:a16="http://schemas.microsoft.com/office/drawing/2014/main" id="{1AEBB570-69D5-1A88-8E70-AC111D68A4DF}"/>
              </a:ext>
            </a:extLst>
          </p:cNvPr>
          <p:cNvSpPr>
            <a:spLocks noGrp="1"/>
          </p:cNvSpPr>
          <p:nvPr>
            <p:ph type="body" sz="quarter" idx="12"/>
          </p:nvPr>
        </p:nvSpPr>
        <p:spPr>
          <a:xfrm>
            <a:off x="5287031" y="2265153"/>
            <a:ext cx="6034088" cy="3402419"/>
          </a:xfrm>
        </p:spPr>
        <p:txBody>
          <a:bodyPr vert="horz" lIns="91440" tIns="45720" rIns="91440" bIns="45720" rtlCol="0" anchor="t">
            <a:normAutofit/>
          </a:bodyPr>
          <a:lstStyle/>
          <a:p>
            <a:pPr marL="342900" indent="-342900">
              <a:buFont typeface="Arial" panose="020B0604020202020204" pitchFamily="34" charset="0"/>
              <a:buChar char="•"/>
            </a:pPr>
            <a:r>
              <a:rPr lang="en-US" sz="2000" dirty="0">
                <a:latin typeface="Avenir Next Medium" panose="020B0503020202020204"/>
              </a:rPr>
              <a:t>Handouts at the back</a:t>
            </a:r>
          </a:p>
          <a:p>
            <a:pPr marL="342900" indent="-342900">
              <a:buFont typeface="Arial" panose="020B0604020202020204" pitchFamily="34" charset="0"/>
              <a:buChar char="•"/>
            </a:pPr>
            <a:r>
              <a:rPr lang="en-US" sz="2000" dirty="0">
                <a:latin typeface="Avenir Next Medium" panose="020B0503020202020204"/>
              </a:rPr>
              <a:t>Managing Unreasonable Conduct by a Complainant Manual by the New South Wales Ombudsman</a:t>
            </a:r>
          </a:p>
          <a:p>
            <a:pPr marL="342900" indent="-342900">
              <a:buFont typeface="Arial" panose="020B0604020202020204" pitchFamily="34" charset="0"/>
              <a:buChar char="•"/>
            </a:pPr>
            <a:r>
              <a:rPr lang="en-US" sz="2000" dirty="0">
                <a:latin typeface="Avenir Next Medium" panose="020B0503020202020204"/>
              </a:rPr>
              <a:t>Ombudsperson British Columbia Complaint Handling Guide</a:t>
            </a:r>
          </a:p>
          <a:p>
            <a:pPr marL="342900" indent="-342900">
              <a:buFont typeface="Arial" panose="020B0604020202020204" pitchFamily="34" charset="0"/>
              <a:buChar char="•"/>
            </a:pPr>
            <a:r>
              <a:rPr lang="en-US" sz="2000" dirty="0">
                <a:latin typeface="Avenir Next Medium" panose="020B0503020202020204"/>
              </a:rPr>
              <a:t>Ontario Ombudsman: Local Complaint Processes </a:t>
            </a:r>
          </a:p>
        </p:txBody>
      </p:sp>
    </p:spTree>
    <p:extLst>
      <p:ext uri="{BB962C8B-B14F-4D97-AF65-F5344CB8AC3E}">
        <p14:creationId xmlns:p14="http://schemas.microsoft.com/office/powerpoint/2010/main" val="4090313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D3C3-F256-D5E2-3900-1638347B4A44}"/>
              </a:ext>
            </a:extLst>
          </p:cNvPr>
          <p:cNvSpPr>
            <a:spLocks noGrp="1"/>
          </p:cNvSpPr>
          <p:nvPr>
            <p:ph type="title"/>
          </p:nvPr>
        </p:nvSpPr>
        <p:spPr>
          <a:xfrm>
            <a:off x="634556" y="1713974"/>
            <a:ext cx="3601268" cy="2032530"/>
          </a:xfrm>
        </p:spPr>
        <p:txBody>
          <a:bodyPr>
            <a:noAutofit/>
          </a:bodyPr>
          <a:lstStyle/>
          <a:p>
            <a:r>
              <a:rPr lang="en-US" dirty="0">
                <a:latin typeface="Avenir Next Demi Bold"/>
              </a:rPr>
              <a:t>GENERAL GUIDANCE, TRAINING &amp; TOOLS</a:t>
            </a:r>
          </a:p>
        </p:txBody>
      </p:sp>
      <p:sp>
        <p:nvSpPr>
          <p:cNvPr id="3" name="Text Placeholder 2">
            <a:extLst>
              <a:ext uri="{FF2B5EF4-FFF2-40B4-BE49-F238E27FC236}">
                <a16:creationId xmlns:a16="http://schemas.microsoft.com/office/drawing/2014/main" id="{4824804F-E75E-7302-3C63-A7873BE6E2F5}"/>
              </a:ext>
            </a:extLst>
          </p:cNvPr>
          <p:cNvSpPr>
            <a:spLocks noGrp="1"/>
          </p:cNvSpPr>
          <p:nvPr>
            <p:ph type="body" sz="quarter" idx="10"/>
          </p:nvPr>
        </p:nvSpPr>
        <p:spPr>
          <a:xfrm>
            <a:off x="5730644" y="804690"/>
            <a:ext cx="4484454" cy="443757"/>
          </a:xfrm>
        </p:spPr>
        <p:txBody>
          <a:bodyPr vert="horz" lIns="91440" tIns="45720" rIns="91440" bIns="45720" rtlCol="0" anchor="t">
            <a:normAutofit/>
          </a:bodyPr>
          <a:lstStyle/>
          <a:p>
            <a:r>
              <a:rPr lang="en-US" dirty="0">
                <a:latin typeface="Avenir Next Demi Bold"/>
              </a:rPr>
              <a:t>CONSULT WITH US ON:</a:t>
            </a:r>
            <a:endParaRPr lang="en-CA" dirty="0"/>
          </a:p>
        </p:txBody>
      </p:sp>
      <p:sp>
        <p:nvSpPr>
          <p:cNvPr id="4" name="Text Placeholder 3">
            <a:extLst>
              <a:ext uri="{FF2B5EF4-FFF2-40B4-BE49-F238E27FC236}">
                <a16:creationId xmlns:a16="http://schemas.microsoft.com/office/drawing/2014/main" id="{F897C3ED-D5BF-3F46-F829-881A23E22CE9}"/>
              </a:ext>
            </a:extLst>
          </p:cNvPr>
          <p:cNvSpPr>
            <a:spLocks noGrp="1"/>
          </p:cNvSpPr>
          <p:nvPr>
            <p:ph type="body" sz="quarter" idx="11"/>
          </p:nvPr>
        </p:nvSpPr>
        <p:spPr>
          <a:xfrm>
            <a:off x="634556" y="3760616"/>
            <a:ext cx="2001067" cy="573935"/>
          </a:xfrm>
        </p:spPr>
        <p:txBody>
          <a:bodyPr vert="horz" lIns="91440" tIns="45720" rIns="91440" bIns="45720" rtlCol="0" anchor="t">
            <a:normAutofit fontScale="92500" lnSpcReduction="10000"/>
          </a:bodyPr>
          <a:lstStyle/>
          <a:p>
            <a:r>
              <a:rPr lang="en-US" sz="2000" dirty="0">
                <a:latin typeface="Avenir Next Demi Bold"/>
              </a:rPr>
              <a:t>Contact us to learn more </a:t>
            </a:r>
            <a:endParaRPr lang="en-US" sz="2000" dirty="0"/>
          </a:p>
        </p:txBody>
      </p:sp>
      <p:sp>
        <p:nvSpPr>
          <p:cNvPr id="5" name="Text Placeholder 4">
            <a:extLst>
              <a:ext uri="{FF2B5EF4-FFF2-40B4-BE49-F238E27FC236}">
                <a16:creationId xmlns:a16="http://schemas.microsoft.com/office/drawing/2014/main" id="{CB191123-6BC9-57DF-C582-7D1B4443A8E7}"/>
              </a:ext>
            </a:extLst>
          </p:cNvPr>
          <p:cNvSpPr>
            <a:spLocks noGrp="1"/>
          </p:cNvSpPr>
          <p:nvPr>
            <p:ph type="body" sz="quarter" idx="12"/>
          </p:nvPr>
        </p:nvSpPr>
        <p:spPr>
          <a:xfrm>
            <a:off x="5730644" y="1024932"/>
            <a:ext cx="5768163" cy="2032530"/>
          </a:xfrm>
        </p:spPr>
        <p:txBody>
          <a:bodyPr vert="horz" lIns="91440" tIns="45720" rIns="91440" bIns="45720" rtlCol="0" anchor="t">
            <a:noAutofit/>
          </a:bodyPr>
          <a:lstStyle/>
          <a:p>
            <a:endParaRPr lang="en-US" sz="2000" dirty="0"/>
          </a:p>
          <a:p>
            <a:r>
              <a:rPr lang="en-US" sz="2000" dirty="0">
                <a:latin typeface="Avenir Next Medium"/>
              </a:rPr>
              <a:t>Principles of administrative fairness</a:t>
            </a:r>
          </a:p>
          <a:p>
            <a:r>
              <a:rPr lang="en-US" sz="2000" dirty="0">
                <a:solidFill>
                  <a:srgbClr val="1F305D"/>
                </a:solidFill>
                <a:latin typeface="Avenir Next Medium"/>
              </a:rPr>
              <a:t>Making fair access decisions</a:t>
            </a:r>
          </a:p>
          <a:p>
            <a:r>
              <a:rPr lang="en-US" sz="2000" dirty="0">
                <a:solidFill>
                  <a:srgbClr val="1F305D"/>
                </a:solidFill>
                <a:latin typeface="Avenir Next Medium"/>
              </a:rPr>
              <a:t>Protecting personal information and reviewing privacy breaches</a:t>
            </a:r>
          </a:p>
          <a:p>
            <a:r>
              <a:rPr lang="en-US" sz="2000" dirty="0">
                <a:latin typeface="Avenir Next Medium"/>
              </a:rPr>
              <a:t>Public interest disclosures and whistleblower protection </a:t>
            </a:r>
            <a:endParaRPr lang="en-US" sz="2000" dirty="0">
              <a:solidFill>
                <a:srgbClr val="1F305D"/>
              </a:solidFill>
              <a:latin typeface="Avenir Next Medium"/>
            </a:endParaRPr>
          </a:p>
          <a:p>
            <a:pPr marL="285750" indent="-285750">
              <a:buFont typeface="Arial" panose="020B0604020202020204" pitchFamily="34" charset="0"/>
              <a:buChar char="•"/>
            </a:pPr>
            <a:endParaRPr lang="en-US" dirty="0">
              <a:latin typeface="Avenir Next Medium"/>
            </a:endParaRPr>
          </a:p>
          <a:p>
            <a:pPr marL="285750" indent="-285750">
              <a:buFont typeface="Arial" panose="020B0604020202020204" pitchFamily="34" charset="0"/>
              <a:buChar char="•"/>
            </a:pPr>
            <a:endParaRPr lang="en-US" dirty="0">
              <a:latin typeface="Avenir Next Medium"/>
            </a:endParaRPr>
          </a:p>
          <a:p>
            <a:endParaRPr lang="en-US" dirty="0">
              <a:latin typeface="Avenir Next Medium"/>
            </a:endParaRPr>
          </a:p>
          <a:p>
            <a:endParaRPr lang="en-US" dirty="0">
              <a:latin typeface="Avenir Next Medium"/>
            </a:endParaRPr>
          </a:p>
          <a:p>
            <a:endParaRPr lang="en-US" dirty="0">
              <a:latin typeface="Avenir Next Medium"/>
            </a:endParaRPr>
          </a:p>
          <a:p>
            <a:endParaRPr lang="en-US" dirty="0">
              <a:latin typeface="Avenir Next Medium"/>
            </a:endParaRPr>
          </a:p>
        </p:txBody>
      </p:sp>
      <p:sp>
        <p:nvSpPr>
          <p:cNvPr id="7" name="Text Placeholder 2">
            <a:extLst>
              <a:ext uri="{FF2B5EF4-FFF2-40B4-BE49-F238E27FC236}">
                <a16:creationId xmlns:a16="http://schemas.microsoft.com/office/drawing/2014/main" id="{195B4DBA-EA13-2BAF-7E3A-0F1611226B28}"/>
              </a:ext>
            </a:extLst>
          </p:cNvPr>
          <p:cNvSpPr txBox="1">
            <a:spLocks/>
          </p:cNvSpPr>
          <p:nvPr/>
        </p:nvSpPr>
        <p:spPr>
          <a:xfrm>
            <a:off x="5734489" y="3993371"/>
            <a:ext cx="4511997" cy="4437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WORKSHOPS</a:t>
            </a:r>
            <a:endParaRPr lang="en-CA" dirty="0"/>
          </a:p>
        </p:txBody>
      </p:sp>
      <p:sp>
        <p:nvSpPr>
          <p:cNvPr id="9" name="Text Placeholder 4">
            <a:extLst>
              <a:ext uri="{FF2B5EF4-FFF2-40B4-BE49-F238E27FC236}">
                <a16:creationId xmlns:a16="http://schemas.microsoft.com/office/drawing/2014/main" id="{1E4686B7-67B5-E033-96C0-118F64E91948}"/>
              </a:ext>
            </a:extLst>
          </p:cNvPr>
          <p:cNvSpPr txBox="1">
            <a:spLocks/>
          </p:cNvSpPr>
          <p:nvPr/>
        </p:nvSpPr>
        <p:spPr>
          <a:xfrm>
            <a:off x="5736469" y="4427129"/>
            <a:ext cx="4982074" cy="98415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Avenir Next Medium"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venir Next Medium"/>
              </a:rPr>
              <a:t>Book a presentation, training, or workshop with us!</a:t>
            </a:r>
            <a:endParaRPr lang="en-CA" sz="2000" dirty="0">
              <a:latin typeface="Avenir Next Medium"/>
            </a:endParaRPr>
          </a:p>
          <a:p>
            <a:endParaRPr lang="en-US" dirty="0">
              <a:latin typeface="Avenir Next Medium"/>
            </a:endParaRPr>
          </a:p>
        </p:txBody>
      </p:sp>
      <p:sp>
        <p:nvSpPr>
          <p:cNvPr id="11" name="Text Placeholder 2">
            <a:extLst>
              <a:ext uri="{FF2B5EF4-FFF2-40B4-BE49-F238E27FC236}">
                <a16:creationId xmlns:a16="http://schemas.microsoft.com/office/drawing/2014/main" id="{373002E4-C0E3-ABE0-AE97-E183F02B111A}"/>
              </a:ext>
            </a:extLst>
          </p:cNvPr>
          <p:cNvSpPr txBox="1">
            <a:spLocks/>
          </p:cNvSpPr>
          <p:nvPr/>
        </p:nvSpPr>
        <p:spPr>
          <a:xfrm>
            <a:off x="5734489" y="5196833"/>
            <a:ext cx="3997878" cy="4437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Avenir Next Demi Bold"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WEBSITE TOOLS/RESOURCES</a:t>
            </a:r>
            <a:endParaRPr lang="en-CA" dirty="0"/>
          </a:p>
        </p:txBody>
      </p:sp>
      <p:sp>
        <p:nvSpPr>
          <p:cNvPr id="13" name="Text Placeholder 4">
            <a:extLst>
              <a:ext uri="{FF2B5EF4-FFF2-40B4-BE49-F238E27FC236}">
                <a16:creationId xmlns:a16="http://schemas.microsoft.com/office/drawing/2014/main" id="{E46112E9-9DF6-ED3D-7A1C-10167CCF9754}"/>
              </a:ext>
            </a:extLst>
          </p:cNvPr>
          <p:cNvSpPr txBox="1">
            <a:spLocks/>
          </p:cNvSpPr>
          <p:nvPr/>
        </p:nvSpPr>
        <p:spPr>
          <a:xfrm>
            <a:off x="5734489" y="5643705"/>
            <a:ext cx="5151500" cy="171360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Avenir Next Medium"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venir Next Medium"/>
              </a:rPr>
              <a:t>Visit our website and social media for resources </a:t>
            </a:r>
          </a:p>
          <a:p>
            <a:endParaRPr lang="en-US" dirty="0"/>
          </a:p>
          <a:p>
            <a:endParaRPr lang="en-US" dirty="0"/>
          </a:p>
        </p:txBody>
      </p:sp>
      <p:pic>
        <p:nvPicPr>
          <p:cNvPr id="10" name="Graphic 9" descr="Internet with solid fill">
            <a:extLst>
              <a:ext uri="{FF2B5EF4-FFF2-40B4-BE49-F238E27FC236}">
                <a16:creationId xmlns:a16="http://schemas.microsoft.com/office/drawing/2014/main" id="{C92CAD36-E26B-BDE2-AAF3-49A0B23DCD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472484" y="5200769"/>
            <a:ext cx="914400" cy="914400"/>
          </a:xfrm>
          <a:prstGeom prst="rect">
            <a:avLst/>
          </a:prstGeom>
        </p:spPr>
      </p:pic>
      <p:pic>
        <p:nvPicPr>
          <p:cNvPr id="14" name="Graphic 13" descr="Questions with solid fill">
            <a:extLst>
              <a:ext uri="{FF2B5EF4-FFF2-40B4-BE49-F238E27FC236}">
                <a16:creationId xmlns:a16="http://schemas.microsoft.com/office/drawing/2014/main" id="{98696270-CA5F-7AD9-AB98-EC441458C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8282" y="798252"/>
            <a:ext cx="914400" cy="914400"/>
          </a:xfrm>
          <a:prstGeom prst="rect">
            <a:avLst/>
          </a:prstGeom>
        </p:spPr>
      </p:pic>
      <p:pic>
        <p:nvPicPr>
          <p:cNvPr id="15" name="Graphic 14" descr="Teacher with solid fill">
            <a:extLst>
              <a:ext uri="{FF2B5EF4-FFF2-40B4-BE49-F238E27FC236}">
                <a16:creationId xmlns:a16="http://schemas.microsoft.com/office/drawing/2014/main" id="{3F2F9447-296F-6B7F-719F-DAD545E247D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463525" y="3760616"/>
            <a:ext cx="914400" cy="914400"/>
          </a:xfrm>
          <a:prstGeom prst="rect">
            <a:avLst/>
          </a:prstGeom>
        </p:spPr>
      </p:pic>
    </p:spTree>
    <p:extLst>
      <p:ext uri="{BB962C8B-B14F-4D97-AF65-F5344CB8AC3E}">
        <p14:creationId xmlns:p14="http://schemas.microsoft.com/office/powerpoint/2010/main" val="3105884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25C23-1C54-227A-0D35-E0202122A5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5933D2-A4CE-974D-C26C-B1D8008095B2}"/>
              </a:ext>
            </a:extLst>
          </p:cNvPr>
          <p:cNvSpPr>
            <a:spLocks noGrp="1"/>
          </p:cNvSpPr>
          <p:nvPr>
            <p:ph type="title"/>
          </p:nvPr>
        </p:nvSpPr>
        <p:spPr>
          <a:xfrm>
            <a:off x="621110" y="2575859"/>
            <a:ext cx="3103725" cy="1126706"/>
          </a:xfrm>
        </p:spPr>
        <p:txBody>
          <a:bodyPr>
            <a:noAutofit/>
          </a:bodyPr>
          <a:lstStyle/>
          <a:p>
            <a:r>
              <a:rPr lang="en-US" dirty="0">
                <a:latin typeface="Avenir Next Demi Bold"/>
              </a:rPr>
              <a:t>CONTACT US</a:t>
            </a:r>
            <a:br>
              <a:rPr lang="en-US" dirty="0">
                <a:latin typeface="Avenir Next Demi Bold"/>
              </a:rPr>
            </a:br>
            <a:r>
              <a:rPr lang="en-US" dirty="0">
                <a:latin typeface="Avenir Next Demi Bold"/>
              </a:rPr>
              <a:t>DIRECTLY</a:t>
            </a:r>
            <a:endParaRPr lang="en-US" dirty="0"/>
          </a:p>
        </p:txBody>
      </p:sp>
      <p:sp>
        <p:nvSpPr>
          <p:cNvPr id="5" name="Text Placeholder 4">
            <a:extLst>
              <a:ext uri="{FF2B5EF4-FFF2-40B4-BE49-F238E27FC236}">
                <a16:creationId xmlns:a16="http://schemas.microsoft.com/office/drawing/2014/main" id="{9F0CF50E-8F37-DA3F-7559-76FAF99CB742}"/>
              </a:ext>
            </a:extLst>
          </p:cNvPr>
          <p:cNvSpPr>
            <a:spLocks noGrp="1"/>
          </p:cNvSpPr>
          <p:nvPr>
            <p:ph type="body" sz="quarter" idx="12"/>
          </p:nvPr>
        </p:nvSpPr>
        <p:spPr>
          <a:xfrm>
            <a:off x="5256409" y="1876752"/>
            <a:ext cx="6421516" cy="3651626"/>
          </a:xfrm>
        </p:spPr>
        <p:txBody>
          <a:bodyPr vert="horz" lIns="91440" tIns="45720" rIns="91440" bIns="45720" rtlCol="0" anchor="t">
            <a:normAutofit/>
          </a:bodyPr>
          <a:lstStyle/>
          <a:p>
            <a:r>
              <a:rPr lang="en-US" sz="2000" b="1" dirty="0">
                <a:latin typeface="Avenir Next Medium"/>
              </a:rPr>
              <a:t>Andrea Grynol, Senior Investigator </a:t>
            </a:r>
          </a:p>
          <a:p>
            <a:r>
              <a:rPr lang="en-US" sz="2000" dirty="0">
                <a:latin typeface="Avenir Next Medium"/>
              </a:rPr>
              <a:t>Telephone: 204-982-9169</a:t>
            </a:r>
          </a:p>
          <a:p>
            <a:r>
              <a:rPr lang="en-US" sz="2000" dirty="0">
                <a:latin typeface="Avenir Next Medium"/>
              </a:rPr>
              <a:t>Email: </a:t>
            </a:r>
            <a:r>
              <a:rPr lang="en-US" sz="2000" dirty="0">
                <a:latin typeface="Avenir Next Medium"/>
                <a:hlinkClick r:id="rId3"/>
              </a:rPr>
              <a:t>agrynol@ombudsman.mb.ca</a:t>
            </a:r>
            <a:r>
              <a:rPr lang="en-US" sz="2000" dirty="0">
                <a:latin typeface="Avenir Next Medium"/>
              </a:rPr>
              <a:t> </a:t>
            </a:r>
          </a:p>
          <a:p>
            <a:endParaRPr lang="en-US" sz="2000" dirty="0">
              <a:latin typeface="Avenir Next Medium"/>
            </a:endParaRPr>
          </a:p>
          <a:p>
            <a:r>
              <a:rPr lang="en-US" sz="2000" b="1" dirty="0">
                <a:latin typeface="Avenir Next Medium"/>
              </a:rPr>
              <a:t>Megan Prydun, Manager of Ombudsman Act Investigations</a:t>
            </a:r>
          </a:p>
          <a:p>
            <a:r>
              <a:rPr lang="en-US" sz="2000" dirty="0">
                <a:latin typeface="Avenir Next Medium"/>
              </a:rPr>
              <a:t>Telephone: 431-371-2268</a:t>
            </a:r>
          </a:p>
          <a:p>
            <a:r>
              <a:rPr lang="en-US" sz="2000" dirty="0">
                <a:latin typeface="Avenir Next Medium"/>
              </a:rPr>
              <a:t>Email: </a:t>
            </a:r>
            <a:r>
              <a:rPr lang="en-US" sz="2000" dirty="0">
                <a:latin typeface="Avenir Next Medium"/>
                <a:hlinkClick r:id="rId4"/>
              </a:rPr>
              <a:t>mprydun@ombudsman.mb.ca</a:t>
            </a:r>
            <a:r>
              <a:rPr lang="en-US" sz="2000" dirty="0">
                <a:latin typeface="Avenir Next Medium"/>
              </a:rPr>
              <a:t> </a:t>
            </a:r>
            <a:endParaRPr lang="en-US" sz="2000" dirty="0"/>
          </a:p>
          <a:p>
            <a:pPr marL="285750" indent="-285750">
              <a:buChar char="•"/>
            </a:pPr>
            <a:endParaRPr lang="en-US" sz="2000" dirty="0">
              <a:latin typeface="Avenir Next Medium"/>
            </a:endParaRPr>
          </a:p>
          <a:p>
            <a:pPr marL="285750" indent="-285750">
              <a:buChar char="•"/>
            </a:pPr>
            <a:endParaRPr lang="en-US" dirty="0"/>
          </a:p>
        </p:txBody>
      </p:sp>
    </p:spTree>
    <p:extLst>
      <p:ext uri="{BB962C8B-B14F-4D97-AF65-F5344CB8AC3E}">
        <p14:creationId xmlns:p14="http://schemas.microsoft.com/office/powerpoint/2010/main" val="63603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ABD5-B44F-D1AC-CF5D-8A0164DF3446}"/>
              </a:ext>
            </a:extLst>
          </p:cNvPr>
          <p:cNvSpPr>
            <a:spLocks noGrp="1"/>
          </p:cNvSpPr>
          <p:nvPr>
            <p:ph type="title"/>
          </p:nvPr>
        </p:nvSpPr>
        <p:spPr>
          <a:xfrm>
            <a:off x="3959003" y="4003923"/>
            <a:ext cx="4273991" cy="686949"/>
          </a:xfrm>
        </p:spPr>
        <p:txBody>
          <a:bodyPr/>
          <a:lstStyle/>
          <a:p>
            <a:r>
              <a:rPr lang="en-US" dirty="0">
                <a:solidFill>
                  <a:schemeClr val="bg1"/>
                </a:solidFill>
              </a:rPr>
              <a:t>ombudsman.mb.ca</a:t>
            </a:r>
          </a:p>
        </p:txBody>
      </p:sp>
      <p:sp>
        <p:nvSpPr>
          <p:cNvPr id="4" name="Text Placeholder 7">
            <a:extLst>
              <a:ext uri="{FF2B5EF4-FFF2-40B4-BE49-F238E27FC236}">
                <a16:creationId xmlns:a16="http://schemas.microsoft.com/office/drawing/2014/main" id="{FD12A735-EC28-F448-A5F6-A2EED082112B}"/>
              </a:ext>
            </a:extLst>
          </p:cNvPr>
          <p:cNvSpPr txBox="1">
            <a:spLocks/>
          </p:cNvSpPr>
          <p:nvPr/>
        </p:nvSpPr>
        <p:spPr>
          <a:xfrm>
            <a:off x="1839169" y="4852237"/>
            <a:ext cx="8496300" cy="11045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800" dirty="0">
                <a:solidFill>
                  <a:schemeClr val="bg1"/>
                </a:solidFill>
                <a:latin typeface="Avenir Next Medium"/>
              </a:rPr>
              <a:t>1-800-665-0531</a:t>
            </a:r>
          </a:p>
          <a:p>
            <a:pPr marL="0" indent="0" algn="ctr">
              <a:spcBef>
                <a:spcPts val="0"/>
              </a:spcBef>
              <a:buNone/>
            </a:pPr>
            <a:r>
              <a:rPr lang="en-US" sz="2800" dirty="0">
                <a:solidFill>
                  <a:schemeClr val="bg1"/>
                </a:solidFill>
                <a:latin typeface="Avenir Next Medium"/>
              </a:rPr>
              <a:t>ombudsman@ombudsman.mb.ca</a:t>
            </a:r>
          </a:p>
        </p:txBody>
      </p:sp>
      <p:pic>
        <p:nvPicPr>
          <p:cNvPr id="5" name="Graphic 4">
            <a:extLst>
              <a:ext uri="{FF2B5EF4-FFF2-40B4-BE49-F238E27FC236}">
                <a16:creationId xmlns:a16="http://schemas.microsoft.com/office/drawing/2014/main" id="{E2A46E77-777D-48B2-0ADB-681DB5981C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0433" y="5890116"/>
            <a:ext cx="220948" cy="417879"/>
          </a:xfrm>
          <a:prstGeom prst="rect">
            <a:avLst/>
          </a:prstGeom>
        </p:spPr>
      </p:pic>
      <p:pic>
        <p:nvPicPr>
          <p:cNvPr id="6" name="Graphic 5">
            <a:extLst>
              <a:ext uri="{FF2B5EF4-FFF2-40B4-BE49-F238E27FC236}">
                <a16:creationId xmlns:a16="http://schemas.microsoft.com/office/drawing/2014/main" id="{EEE559D8-D66F-246A-652B-19A4289B8A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8059" y="5943672"/>
            <a:ext cx="360185" cy="367689"/>
          </a:xfrm>
          <a:prstGeom prst="rect">
            <a:avLst/>
          </a:prstGeom>
        </p:spPr>
      </p:pic>
      <p:pic>
        <p:nvPicPr>
          <p:cNvPr id="7" name="Graphic 6">
            <a:extLst>
              <a:ext uri="{FF2B5EF4-FFF2-40B4-BE49-F238E27FC236}">
                <a16:creationId xmlns:a16="http://schemas.microsoft.com/office/drawing/2014/main" id="{3FF25883-BD99-93C9-0891-A2996D3113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8737" y="5952573"/>
            <a:ext cx="360184" cy="360184"/>
          </a:xfrm>
          <a:prstGeom prst="rect">
            <a:avLst/>
          </a:prstGeom>
        </p:spPr>
      </p:pic>
      <p:pic>
        <p:nvPicPr>
          <p:cNvPr id="8" name="Picture 6" descr="Hey Neighbour Collective - For stronger communities">
            <a:extLst>
              <a:ext uri="{FF2B5EF4-FFF2-40B4-BE49-F238E27FC236}">
                <a16:creationId xmlns:a16="http://schemas.microsoft.com/office/drawing/2014/main" id="{491F1B23-2FA7-0AEB-BB46-69847B6A37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3849" y="5930006"/>
            <a:ext cx="409482" cy="40948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7">
            <a:extLst>
              <a:ext uri="{FF2B5EF4-FFF2-40B4-BE49-F238E27FC236}">
                <a16:creationId xmlns:a16="http://schemas.microsoft.com/office/drawing/2014/main" id="{F56B45A9-74BB-544E-FE3C-49A4A315BE9C}"/>
              </a:ext>
            </a:extLst>
          </p:cNvPr>
          <p:cNvSpPr txBox="1">
            <a:spLocks/>
          </p:cNvSpPr>
          <p:nvPr/>
        </p:nvSpPr>
        <p:spPr>
          <a:xfrm>
            <a:off x="3219712" y="708674"/>
            <a:ext cx="6230841" cy="3851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dirty="0">
                <a:solidFill>
                  <a:schemeClr val="bg1"/>
                </a:solidFill>
                <a:latin typeface="Avenir Next Medium"/>
              </a:rPr>
              <a:t>WINNIPEG | THOMPSON | BRANDON</a:t>
            </a:r>
          </a:p>
        </p:txBody>
      </p:sp>
    </p:spTree>
    <p:extLst>
      <p:ext uri="{BB962C8B-B14F-4D97-AF65-F5344CB8AC3E}">
        <p14:creationId xmlns:p14="http://schemas.microsoft.com/office/powerpoint/2010/main" val="602851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3CB94-51B7-CC7F-3A7B-86E284A2A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3284E9-FDA8-63C7-D6D0-33D95DBB2317}"/>
              </a:ext>
            </a:extLst>
          </p:cNvPr>
          <p:cNvSpPr>
            <a:spLocks noGrp="1"/>
          </p:cNvSpPr>
          <p:nvPr>
            <p:ph type="title"/>
          </p:nvPr>
        </p:nvSpPr>
        <p:spPr>
          <a:xfrm>
            <a:off x="521456" y="2667657"/>
            <a:ext cx="2908329" cy="1285043"/>
          </a:xfrm>
        </p:spPr>
        <p:txBody>
          <a:bodyPr>
            <a:normAutofit/>
          </a:bodyPr>
          <a:lstStyle/>
          <a:p>
            <a:pPr>
              <a:spcBef>
                <a:spcPts val="1000"/>
              </a:spcBef>
            </a:pPr>
            <a:r>
              <a:rPr lang="en-US" dirty="0">
                <a:latin typeface="Avenir Next Demi Bold"/>
              </a:rPr>
              <a:t> </a:t>
            </a:r>
            <a:br>
              <a:rPr lang="en-US" dirty="0">
                <a:latin typeface="Avenir Next Demi Bold"/>
              </a:rPr>
            </a:br>
            <a:endParaRPr lang="en-US" dirty="0">
              <a:latin typeface="Avenir Next Demi Bold"/>
            </a:endParaRPr>
          </a:p>
          <a:p>
            <a:pPr>
              <a:spcBef>
                <a:spcPts val="1000"/>
              </a:spcBef>
            </a:pPr>
            <a:endParaRPr lang="en-US" sz="2000" dirty="0">
              <a:latin typeface="Segoe UI"/>
              <a:cs typeface="Segoe UI"/>
            </a:endParaRPr>
          </a:p>
        </p:txBody>
      </p:sp>
      <p:sp>
        <p:nvSpPr>
          <p:cNvPr id="5" name="Text Placeholder 4">
            <a:extLst>
              <a:ext uri="{FF2B5EF4-FFF2-40B4-BE49-F238E27FC236}">
                <a16:creationId xmlns:a16="http://schemas.microsoft.com/office/drawing/2014/main" id="{5F1AF1B9-80F2-C446-10A9-5D2986D92452}"/>
              </a:ext>
            </a:extLst>
          </p:cNvPr>
          <p:cNvSpPr>
            <a:spLocks noGrp="1"/>
          </p:cNvSpPr>
          <p:nvPr>
            <p:ph type="body" sz="quarter" idx="12"/>
          </p:nvPr>
        </p:nvSpPr>
        <p:spPr>
          <a:xfrm>
            <a:off x="802001" y="148337"/>
            <a:ext cx="10977458" cy="6561325"/>
          </a:xfrm>
        </p:spPr>
        <p:txBody>
          <a:bodyPr vert="horz" lIns="91440" tIns="45720" rIns="91440" bIns="45720" rtlCol="0" anchor="t">
            <a:normAutofit/>
          </a:bodyPr>
          <a:lstStyle/>
          <a:p>
            <a:endParaRPr lang="en-US" sz="2000" dirty="0">
              <a:latin typeface="Avenir Next Medium" panose="020B0503020202020204"/>
            </a:endParaRPr>
          </a:p>
          <a:p>
            <a:pPr>
              <a:lnSpc>
                <a:spcPct val="150000"/>
              </a:lnSpc>
            </a:pPr>
            <a:r>
              <a:rPr lang="en-US" sz="2200" b="1" dirty="0">
                <a:latin typeface="Avenir Next Medium" panose="020B0503020202020204"/>
              </a:rPr>
              <a:t>Ratepayer 2's </a:t>
            </a:r>
            <a:r>
              <a:rPr lang="en-US" sz="2200" dirty="0">
                <a:latin typeface="Avenir Next Medium" panose="020B0503020202020204"/>
              </a:rPr>
              <a:t>lawn was damaged by municipal equipment. They saw the CAO at the grocery store and asked about remedies. The CAO wrote down their email address and asked them to send an email. Ratepayer 2 lost the email address and visited the municipal office. Staff asked them to call the Public Works supervisor. The Public Works supervisor said they weren't sure what to do, and suggested they email a council member. The council member brought the matter to a council meeting and asked the CAO to follow up.</a:t>
            </a:r>
          </a:p>
          <a:p>
            <a:pPr>
              <a:lnSpc>
                <a:spcPct val="160000"/>
              </a:lnSpc>
            </a:pPr>
            <a:r>
              <a:rPr lang="en-US" sz="2400" b="1" dirty="0">
                <a:latin typeface="Avenir Next Medium" panose="020B0503020202020204"/>
                <a:cs typeface="Segoe UI"/>
              </a:rPr>
              <a:t>QUESTIONS FOR CONSIDERATION:</a:t>
            </a:r>
          </a:p>
          <a:p>
            <a:pPr marL="342900" indent="-342900">
              <a:buFont typeface="Arial" panose="020B0604020202020204" pitchFamily="34" charset="0"/>
              <a:buChar char="•"/>
            </a:pPr>
            <a:r>
              <a:rPr lang="en-US" sz="2200" b="1" dirty="0">
                <a:latin typeface="Avenir Next Medium" panose="020B0503020202020204"/>
                <a:cs typeface="Segoe UI"/>
              </a:rPr>
              <a:t>How could a publicly available complaint policy help a municipality manage the scenario? </a:t>
            </a:r>
            <a:endParaRPr lang="en-US" sz="2200" dirty="0">
              <a:latin typeface="Avenir Next Medium" panose="020B0503020202020204"/>
              <a:cs typeface="Segoe UI"/>
            </a:endParaRPr>
          </a:p>
          <a:p>
            <a:pPr marL="342900" indent="-342900">
              <a:buFont typeface="Arial" panose="020B0604020202020204" pitchFamily="34" charset="0"/>
              <a:buChar char="•"/>
            </a:pPr>
            <a:r>
              <a:rPr lang="en-US" sz="2200" b="1" dirty="0">
                <a:latin typeface="Avenir Next Medium" panose="020B0503020202020204"/>
                <a:cs typeface="Segoe UI"/>
              </a:rPr>
              <a:t>What kind of training would staff and council need to be successful? </a:t>
            </a:r>
            <a:endParaRPr lang="en-US" sz="2200" dirty="0">
              <a:latin typeface="Avenir Next Medium" panose="020B0503020202020204"/>
            </a:endParaRPr>
          </a:p>
          <a:p>
            <a:endParaRPr lang="en-US" sz="2000" dirty="0"/>
          </a:p>
          <a:p>
            <a:pPr>
              <a:lnSpc>
                <a:spcPct val="170000"/>
              </a:lnSpc>
            </a:pPr>
            <a:endParaRPr lang="en-US" sz="2000" dirty="0"/>
          </a:p>
          <a:p>
            <a:pPr marL="285750">
              <a:lnSpc>
                <a:spcPct val="170000"/>
              </a:lnSpc>
              <a:buFont typeface="Calibri" panose="020B0604020202020204" pitchFamily="34" charset="0"/>
              <a:buChar char="-"/>
            </a:pPr>
            <a:endParaRPr lang="en-US" dirty="0">
              <a:latin typeface="Avenir Next Medium"/>
            </a:endParaRPr>
          </a:p>
        </p:txBody>
      </p:sp>
    </p:spTree>
    <p:extLst>
      <p:ext uri="{BB962C8B-B14F-4D97-AF65-F5344CB8AC3E}">
        <p14:creationId xmlns:p14="http://schemas.microsoft.com/office/powerpoint/2010/main" val="588239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3A0B-C860-4BE8-8A25-47FC5353D6BF}"/>
              </a:ext>
            </a:extLst>
          </p:cNvPr>
          <p:cNvSpPr>
            <a:spLocks noGrp="1"/>
          </p:cNvSpPr>
          <p:nvPr>
            <p:ph type="ctrTitle"/>
          </p:nvPr>
        </p:nvSpPr>
        <p:spPr>
          <a:xfrm>
            <a:off x="697188" y="531249"/>
            <a:ext cx="4018466" cy="1164252"/>
          </a:xfrm>
        </p:spPr>
        <p:txBody>
          <a:bodyPr/>
          <a:lstStyle/>
          <a:p>
            <a:r>
              <a:rPr lang="en-US" dirty="0">
                <a:solidFill>
                  <a:schemeClr val="tx1"/>
                </a:solidFill>
                <a:latin typeface="AvenirNext Medium"/>
              </a:rPr>
              <a:t>AGENDA </a:t>
            </a:r>
          </a:p>
        </p:txBody>
      </p:sp>
      <p:sp>
        <p:nvSpPr>
          <p:cNvPr id="3" name="Subtitle 2">
            <a:extLst>
              <a:ext uri="{FF2B5EF4-FFF2-40B4-BE49-F238E27FC236}">
                <a16:creationId xmlns:a16="http://schemas.microsoft.com/office/drawing/2014/main" id="{4E95E00E-40CB-F30B-B416-FFF9ABDC67A9}"/>
              </a:ext>
            </a:extLst>
          </p:cNvPr>
          <p:cNvSpPr>
            <a:spLocks noGrp="1"/>
          </p:cNvSpPr>
          <p:nvPr>
            <p:ph type="subTitle" idx="1"/>
          </p:nvPr>
        </p:nvSpPr>
        <p:spPr>
          <a:xfrm>
            <a:off x="697188" y="1918607"/>
            <a:ext cx="3390718" cy="3737383"/>
          </a:xfrm>
        </p:spPr>
        <p:txBody>
          <a:bodyPr vert="horz" lIns="91440" tIns="45720" rIns="91440" bIns="45720" rtlCol="0" anchor="t">
            <a:normAutofit/>
          </a:bodyPr>
          <a:lstStyle/>
          <a:p>
            <a:pPr>
              <a:spcAft>
                <a:spcPts val="1000"/>
              </a:spcAft>
            </a:pPr>
            <a:r>
              <a:rPr lang="en-US" sz="2000" b="1" dirty="0">
                <a:solidFill>
                  <a:srgbClr val="0D6A63"/>
                </a:solidFill>
                <a:latin typeface="AvenirNext Medium"/>
              </a:rPr>
              <a:t>About Manitoba Ombudsman </a:t>
            </a:r>
          </a:p>
          <a:p>
            <a:pPr>
              <a:spcAft>
                <a:spcPts val="1000"/>
              </a:spcAft>
            </a:pPr>
            <a:r>
              <a:rPr lang="en-US" sz="2000" b="1" dirty="0">
                <a:solidFill>
                  <a:srgbClr val="0D6A63"/>
                </a:solidFill>
                <a:latin typeface="AvenirNext Medium"/>
              </a:rPr>
              <a:t>Local complaint handling processes </a:t>
            </a:r>
          </a:p>
          <a:p>
            <a:pPr>
              <a:spcBef>
                <a:spcPts val="600"/>
              </a:spcBef>
              <a:spcAft>
                <a:spcPts val="1000"/>
              </a:spcAft>
            </a:pPr>
            <a:r>
              <a:rPr lang="en-US" sz="2000" b="1" dirty="0">
                <a:solidFill>
                  <a:srgbClr val="0D6A63"/>
                </a:solidFill>
                <a:latin typeface="AvenirNext Medium"/>
              </a:rPr>
              <a:t>Unreasonable conduct &amp; service limitations </a:t>
            </a:r>
          </a:p>
          <a:p>
            <a:pPr>
              <a:spcBef>
                <a:spcPts val="600"/>
              </a:spcBef>
              <a:spcAft>
                <a:spcPts val="1000"/>
              </a:spcAft>
            </a:pPr>
            <a:r>
              <a:rPr lang="en-US" sz="2000" b="1" dirty="0">
                <a:solidFill>
                  <a:srgbClr val="0D6A63"/>
                </a:solidFill>
                <a:latin typeface="AvenirNext Medium"/>
              </a:rPr>
              <a:t>Case study activity </a:t>
            </a:r>
          </a:p>
          <a:p>
            <a:pPr>
              <a:spcBef>
                <a:spcPts val="600"/>
              </a:spcBef>
              <a:spcAft>
                <a:spcPts val="1000"/>
              </a:spcAft>
            </a:pPr>
            <a:r>
              <a:rPr lang="en-US" sz="2000" b="1" dirty="0">
                <a:solidFill>
                  <a:srgbClr val="0D6A63"/>
                </a:solidFill>
                <a:latin typeface="AvenirNext Medium"/>
              </a:rPr>
              <a:t>Resources &amp; tools</a:t>
            </a:r>
          </a:p>
          <a:p>
            <a:pPr>
              <a:spcBef>
                <a:spcPts val="600"/>
              </a:spcBef>
              <a:spcAft>
                <a:spcPts val="1000"/>
              </a:spcAft>
            </a:pPr>
            <a:r>
              <a:rPr lang="en-US" sz="2000" b="1" dirty="0">
                <a:solidFill>
                  <a:srgbClr val="0D6A63"/>
                </a:solidFill>
                <a:latin typeface="AvenirNext Medium"/>
              </a:rPr>
              <a:t>Wrap up</a:t>
            </a:r>
          </a:p>
          <a:p>
            <a:endParaRPr lang="en-US" dirty="0"/>
          </a:p>
        </p:txBody>
      </p:sp>
      <p:pic>
        <p:nvPicPr>
          <p:cNvPr id="7" name="Picture Placeholder 6" descr="A river with trees and rocks&#10;&#10;Description automatically generated">
            <a:extLst>
              <a:ext uri="{FF2B5EF4-FFF2-40B4-BE49-F238E27FC236}">
                <a16:creationId xmlns:a16="http://schemas.microsoft.com/office/drawing/2014/main" id="{AFFF3DAE-958D-3FE8-7A42-7B1D613AB8C2}"/>
              </a:ext>
            </a:extLst>
          </p:cNvPr>
          <p:cNvPicPr>
            <a:picLocks noGrp="1" noChangeAspect="1"/>
          </p:cNvPicPr>
          <p:nvPr>
            <p:ph type="pic" sz="quarter" idx="11"/>
          </p:nvPr>
        </p:nvPicPr>
        <p:blipFill>
          <a:blip r:embed="rId3"/>
          <a:srcRect l="17051" r="17051"/>
          <a:stretch>
            <a:fillRect/>
          </a:stretch>
        </p:blipFill>
        <p:spPr/>
      </p:pic>
    </p:spTree>
    <p:extLst>
      <p:ext uri="{BB962C8B-B14F-4D97-AF65-F5344CB8AC3E}">
        <p14:creationId xmlns:p14="http://schemas.microsoft.com/office/powerpoint/2010/main" val="364887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D387-F3EB-0E71-F366-2E65B4D75B87}"/>
              </a:ext>
            </a:extLst>
          </p:cNvPr>
          <p:cNvSpPr>
            <a:spLocks noGrp="1"/>
          </p:cNvSpPr>
          <p:nvPr>
            <p:ph type="ctrTitle"/>
          </p:nvPr>
        </p:nvSpPr>
        <p:spPr>
          <a:xfrm>
            <a:off x="634558" y="1735180"/>
            <a:ext cx="5186046" cy="1686135"/>
          </a:xfrm>
        </p:spPr>
        <p:txBody>
          <a:bodyPr/>
          <a:lstStyle/>
          <a:p>
            <a:r>
              <a:rPr lang="en-US" dirty="0">
                <a:latin typeface="Avenir Next Medium"/>
              </a:rPr>
              <a:t>ABOUT US</a:t>
            </a:r>
            <a:endParaRPr lang="en-US" dirty="0"/>
          </a:p>
        </p:txBody>
      </p:sp>
      <p:sp>
        <p:nvSpPr>
          <p:cNvPr id="6" name="Subtitle 5">
            <a:extLst>
              <a:ext uri="{FF2B5EF4-FFF2-40B4-BE49-F238E27FC236}">
                <a16:creationId xmlns:a16="http://schemas.microsoft.com/office/drawing/2014/main" id="{C4544F07-DB95-D993-946C-1B2D21A97C96}"/>
              </a:ext>
            </a:extLst>
          </p:cNvPr>
          <p:cNvSpPr>
            <a:spLocks noGrp="1"/>
          </p:cNvSpPr>
          <p:nvPr>
            <p:ph type="subTitle" idx="1"/>
          </p:nvPr>
        </p:nvSpPr>
        <p:spPr>
          <a:xfrm>
            <a:off x="629851" y="3967385"/>
            <a:ext cx="3217150" cy="1976215"/>
          </a:xfrm>
        </p:spPr>
        <p:txBody>
          <a:bodyPr>
            <a:normAutofit/>
          </a:bodyPr>
          <a:lstStyle/>
          <a:p>
            <a:r>
              <a:rPr lang="en-US" dirty="0"/>
              <a:t>Manitoba Ombudsman receives complaints about information access and privacy, the fairness of government actions or decisions, and serious wrongdoings in the public service. </a:t>
            </a:r>
            <a:endParaRPr lang="en-CA" dirty="0"/>
          </a:p>
        </p:txBody>
      </p:sp>
      <p:sp>
        <p:nvSpPr>
          <p:cNvPr id="4" name="Text Placeholder 3">
            <a:extLst>
              <a:ext uri="{FF2B5EF4-FFF2-40B4-BE49-F238E27FC236}">
                <a16:creationId xmlns:a16="http://schemas.microsoft.com/office/drawing/2014/main" id="{EFFB166D-E7F6-4627-3230-0F49548F5848}"/>
              </a:ext>
            </a:extLst>
          </p:cNvPr>
          <p:cNvSpPr>
            <a:spLocks noGrp="1"/>
          </p:cNvSpPr>
          <p:nvPr>
            <p:ph type="body" sz="quarter" idx="10"/>
          </p:nvPr>
        </p:nvSpPr>
        <p:spPr/>
        <p:txBody>
          <a:bodyPr/>
          <a:lstStyle/>
          <a:p>
            <a:r>
              <a:rPr lang="en-US" dirty="0"/>
              <a:t>IMPARTIAL &amp; INDEPENDENT</a:t>
            </a:r>
            <a:endParaRPr lang="en-CA" dirty="0"/>
          </a:p>
        </p:txBody>
      </p:sp>
      <p:sp>
        <p:nvSpPr>
          <p:cNvPr id="8" name="Text Placeholder 7">
            <a:extLst>
              <a:ext uri="{FF2B5EF4-FFF2-40B4-BE49-F238E27FC236}">
                <a16:creationId xmlns:a16="http://schemas.microsoft.com/office/drawing/2014/main" id="{6BFF7DE3-E2CE-BA41-BE89-0CEC8CCA4B85}"/>
              </a:ext>
            </a:extLst>
          </p:cNvPr>
          <p:cNvSpPr>
            <a:spLocks noGrp="1"/>
          </p:cNvSpPr>
          <p:nvPr>
            <p:ph type="body" sz="quarter" idx="15"/>
          </p:nvPr>
        </p:nvSpPr>
        <p:spPr>
          <a:xfrm>
            <a:off x="5327631" y="3083755"/>
            <a:ext cx="2100503" cy="452938"/>
          </a:xfrm>
        </p:spPr>
        <p:txBody>
          <a:bodyPr/>
          <a:lstStyle/>
          <a:p>
            <a:r>
              <a:rPr lang="en-US" dirty="0"/>
              <a:t>OUR ROLE</a:t>
            </a:r>
            <a:endParaRPr lang="en-CA" dirty="0"/>
          </a:p>
        </p:txBody>
      </p:sp>
      <p:sp>
        <p:nvSpPr>
          <p:cNvPr id="9" name="Text Placeholder 8">
            <a:extLst>
              <a:ext uri="{FF2B5EF4-FFF2-40B4-BE49-F238E27FC236}">
                <a16:creationId xmlns:a16="http://schemas.microsoft.com/office/drawing/2014/main" id="{0FC9A53D-4EB7-7528-13BE-A2834AC36B4C}"/>
              </a:ext>
            </a:extLst>
          </p:cNvPr>
          <p:cNvSpPr>
            <a:spLocks noGrp="1"/>
          </p:cNvSpPr>
          <p:nvPr>
            <p:ph type="body" sz="quarter" idx="16"/>
          </p:nvPr>
        </p:nvSpPr>
        <p:spPr>
          <a:xfrm>
            <a:off x="4778278" y="3641799"/>
            <a:ext cx="3128241" cy="2691314"/>
          </a:xfrm>
        </p:spPr>
        <p:txBody>
          <a:bodyPr>
            <a:normAutofit/>
          </a:bodyPr>
          <a:lstStyle/>
          <a:p>
            <a:pPr marL="285750" indent="-285750">
              <a:buFont typeface="Arial" panose="020B0604020202020204" pitchFamily="34" charset="0"/>
              <a:buChar char="•"/>
            </a:pPr>
            <a:r>
              <a:rPr lang="en-US" dirty="0"/>
              <a:t>Independent, impartial, non-partisan officer</a:t>
            </a:r>
            <a:endParaRPr lang="en-CA" dirty="0"/>
          </a:p>
          <a:p>
            <a:pPr marL="285750" indent="-285750">
              <a:buFont typeface="Arial" panose="020B0604020202020204" pitchFamily="34" charset="0"/>
              <a:buChar char="•"/>
            </a:pPr>
            <a:r>
              <a:rPr lang="en-CA" dirty="0"/>
              <a:t>Protects citizen rights, encourages fairness, transparency and accountability in public programs</a:t>
            </a:r>
          </a:p>
          <a:p>
            <a:pPr marL="285750" indent="-285750">
              <a:buFont typeface="Arial" panose="020B0604020202020204" pitchFamily="34" charset="0"/>
              <a:buChar char="•"/>
            </a:pPr>
            <a:r>
              <a:rPr lang="en-CA" dirty="0"/>
              <a:t>Resolves citizen concerns</a:t>
            </a:r>
          </a:p>
          <a:p>
            <a:pPr marL="285750" indent="-285750">
              <a:buFont typeface="Arial" panose="020B0604020202020204" pitchFamily="34" charset="0"/>
              <a:buChar char="•"/>
            </a:pPr>
            <a:r>
              <a:rPr lang="en-CA" dirty="0"/>
              <a:t>Maintain public trust &amp; confidence</a:t>
            </a:r>
          </a:p>
          <a:p>
            <a:pPr marL="285750" indent="-285750">
              <a:buFont typeface="Arial" panose="020B0604020202020204" pitchFamily="34" charset="0"/>
              <a:buChar char="•"/>
            </a:pPr>
            <a:endParaRPr lang="en-US" dirty="0"/>
          </a:p>
        </p:txBody>
      </p:sp>
      <p:sp>
        <p:nvSpPr>
          <p:cNvPr id="12" name="Text Placeholder 11">
            <a:extLst>
              <a:ext uri="{FF2B5EF4-FFF2-40B4-BE49-F238E27FC236}">
                <a16:creationId xmlns:a16="http://schemas.microsoft.com/office/drawing/2014/main" id="{1CFE20DD-77EE-33E4-6984-5061F224C1ED}"/>
              </a:ext>
            </a:extLst>
          </p:cNvPr>
          <p:cNvSpPr>
            <a:spLocks noGrp="1"/>
          </p:cNvSpPr>
          <p:nvPr>
            <p:ph type="body" sz="quarter" idx="17"/>
          </p:nvPr>
        </p:nvSpPr>
        <p:spPr>
          <a:xfrm>
            <a:off x="8849850" y="3147001"/>
            <a:ext cx="2100503" cy="452938"/>
          </a:xfrm>
        </p:spPr>
        <p:txBody>
          <a:bodyPr/>
          <a:lstStyle/>
          <a:p>
            <a:r>
              <a:rPr lang="en-US" dirty="0"/>
              <a:t>OUR WORK</a:t>
            </a:r>
            <a:endParaRPr lang="en-CA" dirty="0"/>
          </a:p>
        </p:txBody>
      </p:sp>
      <p:sp>
        <p:nvSpPr>
          <p:cNvPr id="13" name="Text Placeholder 12">
            <a:extLst>
              <a:ext uri="{FF2B5EF4-FFF2-40B4-BE49-F238E27FC236}">
                <a16:creationId xmlns:a16="http://schemas.microsoft.com/office/drawing/2014/main" id="{72B421EE-E9C1-F1D5-6E17-2917F004E06D}"/>
              </a:ext>
            </a:extLst>
          </p:cNvPr>
          <p:cNvSpPr>
            <a:spLocks noGrp="1"/>
          </p:cNvSpPr>
          <p:nvPr>
            <p:ph type="body" sz="quarter" idx="18"/>
          </p:nvPr>
        </p:nvSpPr>
        <p:spPr>
          <a:xfrm>
            <a:off x="8604701" y="3693769"/>
            <a:ext cx="2590800" cy="1781728"/>
          </a:xfrm>
        </p:spPr>
        <p:txBody>
          <a:bodyPr vert="horz" lIns="91440" tIns="45720" rIns="91440" bIns="45720" rtlCol="0" anchor="t">
            <a:normAutofit lnSpcReduction="10000"/>
          </a:bodyPr>
          <a:lstStyle/>
          <a:p>
            <a:pPr marL="285750" indent="-285750">
              <a:buFont typeface="Arial" panose="020B0604020202020204" pitchFamily="34" charset="0"/>
              <a:buChar char="•"/>
            </a:pPr>
            <a:r>
              <a:rPr lang="en-US" dirty="0">
                <a:latin typeface="Avenir Next Medium"/>
              </a:rPr>
              <a:t>Early (informal) resolution</a:t>
            </a:r>
          </a:p>
          <a:p>
            <a:pPr marL="285750" indent="-285750">
              <a:buFont typeface="Arial" panose="020B0604020202020204" pitchFamily="34" charset="0"/>
              <a:buChar char="•"/>
            </a:pPr>
            <a:r>
              <a:rPr lang="en-US" dirty="0">
                <a:latin typeface="Avenir Next Medium"/>
              </a:rPr>
              <a:t>Investigations</a:t>
            </a:r>
          </a:p>
          <a:p>
            <a:pPr marL="285750" indent="-285750">
              <a:buFont typeface="Arial" panose="020B0604020202020204" pitchFamily="34" charset="0"/>
              <a:buChar char="•"/>
            </a:pPr>
            <a:r>
              <a:rPr lang="en-US" dirty="0">
                <a:latin typeface="Avenir Next Medium"/>
              </a:rPr>
              <a:t>Education &amp; outreach</a:t>
            </a:r>
          </a:p>
          <a:p>
            <a:pPr marL="285750" indent="-285750">
              <a:buFont typeface="Arial" panose="020B0604020202020204" pitchFamily="34" charset="0"/>
              <a:buChar char="•"/>
            </a:pPr>
            <a:r>
              <a:rPr lang="en-US" dirty="0">
                <a:latin typeface="Avenir Next Medium"/>
              </a:rPr>
              <a:t>Consultation </a:t>
            </a:r>
          </a:p>
          <a:p>
            <a:pPr marL="285750" indent="-285750">
              <a:buFont typeface="Arial" panose="020B0604020202020204" pitchFamily="34" charset="0"/>
              <a:buChar char="•"/>
            </a:pPr>
            <a:r>
              <a:rPr lang="en-US" dirty="0"/>
              <a:t>Resources</a:t>
            </a:r>
          </a:p>
        </p:txBody>
      </p:sp>
      <p:pic>
        <p:nvPicPr>
          <p:cNvPr id="17" name="Graphic 16" descr="Users with solid fill">
            <a:extLst>
              <a:ext uri="{FF2B5EF4-FFF2-40B4-BE49-F238E27FC236}">
                <a16:creationId xmlns:a16="http://schemas.microsoft.com/office/drawing/2014/main" id="{86B76CEA-7383-EC53-3C0D-34FCB8E019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7464" y="1955664"/>
            <a:ext cx="1074935" cy="1074935"/>
          </a:xfrm>
          <a:prstGeom prst="rect">
            <a:avLst/>
          </a:prstGeom>
        </p:spPr>
      </p:pic>
      <p:pic>
        <p:nvPicPr>
          <p:cNvPr id="21" name="Graphic 20" descr="Folder Search with solid fill">
            <a:extLst>
              <a:ext uri="{FF2B5EF4-FFF2-40B4-BE49-F238E27FC236}">
                <a16:creationId xmlns:a16="http://schemas.microsoft.com/office/drawing/2014/main" id="{E91D6410-DFB9-32DC-B4BD-8AC51000EF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4407" y="1618534"/>
            <a:ext cx="759844" cy="759844"/>
          </a:xfrm>
          <a:prstGeom prst="rect">
            <a:avLst/>
          </a:prstGeom>
        </p:spPr>
      </p:pic>
      <p:pic>
        <p:nvPicPr>
          <p:cNvPr id="23" name="Graphic 22" descr="Questions with solid fill">
            <a:extLst>
              <a:ext uri="{FF2B5EF4-FFF2-40B4-BE49-F238E27FC236}">
                <a16:creationId xmlns:a16="http://schemas.microsoft.com/office/drawing/2014/main" id="{7FD14583-AF46-83B4-059F-C96EC31D5E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84329" y="1987881"/>
            <a:ext cx="914400" cy="914400"/>
          </a:xfrm>
          <a:prstGeom prst="rect">
            <a:avLst/>
          </a:prstGeom>
        </p:spPr>
      </p:pic>
      <p:pic>
        <p:nvPicPr>
          <p:cNvPr id="25" name="Graphic 24" descr="Weights Uneven with solid fill">
            <a:extLst>
              <a:ext uri="{FF2B5EF4-FFF2-40B4-BE49-F238E27FC236}">
                <a16:creationId xmlns:a16="http://schemas.microsoft.com/office/drawing/2014/main" id="{069DFCFF-CDCF-28AA-8894-EB155106A5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6000" y="1735180"/>
            <a:ext cx="684894" cy="684894"/>
          </a:xfrm>
          <a:prstGeom prst="rect">
            <a:avLst/>
          </a:prstGeom>
        </p:spPr>
      </p:pic>
    </p:spTree>
    <p:extLst>
      <p:ext uri="{BB962C8B-B14F-4D97-AF65-F5344CB8AC3E}">
        <p14:creationId xmlns:p14="http://schemas.microsoft.com/office/powerpoint/2010/main" val="390220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43458-2940-7985-B936-43F9D9FECFC6}"/>
              </a:ext>
            </a:extLst>
          </p:cNvPr>
          <p:cNvSpPr>
            <a:spLocks noGrp="1"/>
          </p:cNvSpPr>
          <p:nvPr>
            <p:ph type="title"/>
          </p:nvPr>
        </p:nvSpPr>
        <p:spPr/>
        <p:txBody>
          <a:bodyPr/>
          <a:lstStyle/>
          <a:p>
            <a:r>
              <a:rPr lang="en-CA" dirty="0"/>
              <a:t>MANDATES</a:t>
            </a:r>
          </a:p>
        </p:txBody>
      </p:sp>
      <p:sp>
        <p:nvSpPr>
          <p:cNvPr id="4" name="Text Placeholder 3">
            <a:extLst>
              <a:ext uri="{FF2B5EF4-FFF2-40B4-BE49-F238E27FC236}">
                <a16:creationId xmlns:a16="http://schemas.microsoft.com/office/drawing/2014/main" id="{0D5FA249-748B-74E4-5A40-CDE1BE364A49}"/>
              </a:ext>
            </a:extLst>
          </p:cNvPr>
          <p:cNvSpPr>
            <a:spLocks noGrp="1"/>
          </p:cNvSpPr>
          <p:nvPr>
            <p:ph type="body" sz="quarter" idx="11"/>
          </p:nvPr>
        </p:nvSpPr>
        <p:spPr>
          <a:xfrm>
            <a:off x="634558" y="3501339"/>
            <a:ext cx="2784918" cy="2051736"/>
          </a:xfrm>
        </p:spPr>
        <p:txBody>
          <a:bodyPr>
            <a:normAutofit/>
          </a:bodyPr>
          <a:lstStyle/>
          <a:p>
            <a:r>
              <a:rPr lang="en-US" sz="1800" dirty="0"/>
              <a:t>LEGISLATION TO GUIDE AUTHORITY &amp; MANDATE TO ACHIEVE OUR MISSION</a:t>
            </a:r>
          </a:p>
          <a:p>
            <a:endParaRPr lang="en-CA" dirty="0"/>
          </a:p>
        </p:txBody>
      </p:sp>
      <p:sp>
        <p:nvSpPr>
          <p:cNvPr id="5" name="Text Placeholder 4">
            <a:extLst>
              <a:ext uri="{FF2B5EF4-FFF2-40B4-BE49-F238E27FC236}">
                <a16:creationId xmlns:a16="http://schemas.microsoft.com/office/drawing/2014/main" id="{A5D28865-EAD4-E31A-24A4-B07A54F60B23}"/>
              </a:ext>
            </a:extLst>
          </p:cNvPr>
          <p:cNvSpPr>
            <a:spLocks noGrp="1"/>
          </p:cNvSpPr>
          <p:nvPr>
            <p:ph type="body" sz="quarter" idx="12"/>
          </p:nvPr>
        </p:nvSpPr>
        <p:spPr>
          <a:xfrm>
            <a:off x="5353165" y="2432050"/>
            <a:ext cx="5027404" cy="2892985"/>
          </a:xfrm>
        </p:spPr>
        <p:txBody>
          <a:bodyPr vert="horz" lIns="91440" tIns="45720" rIns="91440" bIns="45720" rtlCol="0" anchor="t">
            <a:normAutofit/>
          </a:bodyPr>
          <a:lstStyle/>
          <a:p>
            <a:pPr marL="342900" indent="-342900" algn="l">
              <a:spcBef>
                <a:spcPts val="1200"/>
              </a:spcBef>
              <a:buFont typeface="Arial" panose="020B0604020202020204" pitchFamily="34" charset="0"/>
              <a:buChar char="•"/>
            </a:pPr>
            <a:r>
              <a:rPr lang="en-US" sz="2000" dirty="0"/>
              <a:t>The Ombudsman Act</a:t>
            </a:r>
          </a:p>
          <a:p>
            <a:pPr marL="342900" indent="-342900" algn="l">
              <a:spcBef>
                <a:spcPts val="1200"/>
              </a:spcBef>
              <a:buFont typeface="Arial" panose="020B0604020202020204" pitchFamily="34" charset="0"/>
              <a:buChar char="•"/>
            </a:pPr>
            <a:r>
              <a:rPr lang="en-US" sz="2000" dirty="0"/>
              <a:t>The Freedom of Information and Protection of Privacy Act (FIPPA)</a:t>
            </a:r>
          </a:p>
          <a:p>
            <a:pPr marL="342900" indent="-342900" algn="l">
              <a:spcBef>
                <a:spcPts val="1200"/>
              </a:spcBef>
              <a:buFont typeface="Arial" panose="020B0604020202020204" pitchFamily="34" charset="0"/>
              <a:buChar char="•"/>
            </a:pPr>
            <a:r>
              <a:rPr lang="en-US" sz="2000" dirty="0"/>
              <a:t>The Personal Health Information Act (PHIA)</a:t>
            </a:r>
          </a:p>
          <a:p>
            <a:pPr marL="342900" indent="-342900" algn="l">
              <a:spcBef>
                <a:spcPts val="1200"/>
              </a:spcBef>
              <a:buFont typeface="Arial" panose="020B0604020202020204" pitchFamily="34" charset="0"/>
              <a:buChar char="•"/>
            </a:pPr>
            <a:r>
              <a:rPr lang="en-US" sz="2000" dirty="0"/>
              <a:t>The Public Interest Disclosure (Whistleblower Protection) Act</a:t>
            </a:r>
          </a:p>
          <a:p>
            <a:pPr marL="342900" indent="-342900" algn="l">
              <a:spcBef>
                <a:spcPts val="1200"/>
              </a:spcBef>
              <a:buFont typeface="Arial" panose="020B0604020202020204" pitchFamily="34" charset="0"/>
              <a:buChar char="•"/>
            </a:pPr>
            <a:endParaRPr lang="en-US" sz="1800" dirty="0"/>
          </a:p>
          <a:p>
            <a:endParaRPr lang="en-CA" dirty="0"/>
          </a:p>
        </p:txBody>
      </p:sp>
    </p:spTree>
    <p:extLst>
      <p:ext uri="{BB962C8B-B14F-4D97-AF65-F5344CB8AC3E}">
        <p14:creationId xmlns:p14="http://schemas.microsoft.com/office/powerpoint/2010/main" val="219627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D387-F3EB-0E71-F366-2E65B4D75B87}"/>
              </a:ext>
            </a:extLst>
          </p:cNvPr>
          <p:cNvSpPr>
            <a:spLocks noGrp="1"/>
          </p:cNvSpPr>
          <p:nvPr>
            <p:ph type="ctrTitle"/>
          </p:nvPr>
        </p:nvSpPr>
        <p:spPr>
          <a:xfrm>
            <a:off x="634558" y="1772050"/>
            <a:ext cx="4018466" cy="1649265"/>
          </a:xfrm>
        </p:spPr>
        <p:txBody>
          <a:bodyPr/>
          <a:lstStyle/>
          <a:p>
            <a:r>
              <a:rPr lang="en-US" dirty="0"/>
              <a:t>A SNAPSHOT</a:t>
            </a:r>
            <a:endParaRPr lang="en-CA" dirty="0"/>
          </a:p>
        </p:txBody>
      </p:sp>
      <p:sp>
        <p:nvSpPr>
          <p:cNvPr id="3" name="Subtitle 2">
            <a:extLst>
              <a:ext uri="{FF2B5EF4-FFF2-40B4-BE49-F238E27FC236}">
                <a16:creationId xmlns:a16="http://schemas.microsoft.com/office/drawing/2014/main" id="{405D070B-5175-064A-47E3-C9F4E06886F3}"/>
              </a:ext>
            </a:extLst>
          </p:cNvPr>
          <p:cNvSpPr>
            <a:spLocks noGrp="1"/>
          </p:cNvSpPr>
          <p:nvPr>
            <p:ph type="subTitle" idx="1"/>
          </p:nvPr>
        </p:nvSpPr>
        <p:spPr>
          <a:xfrm>
            <a:off x="629851" y="3967385"/>
            <a:ext cx="3284227" cy="1835151"/>
          </a:xfrm>
        </p:spPr>
        <p:txBody>
          <a:bodyPr>
            <a:normAutofit/>
          </a:bodyPr>
          <a:lstStyle/>
          <a:p>
            <a:r>
              <a:rPr lang="en-US" sz="1800" dirty="0"/>
              <a:t>Manitoba Ombudsman receives many inquiries each year and resolves the majority of those early on. Some complaints will proceed as investigations under one of our four mandates.</a:t>
            </a:r>
            <a:endParaRPr lang="en-CA" sz="1800" dirty="0"/>
          </a:p>
        </p:txBody>
      </p:sp>
      <p:sp>
        <p:nvSpPr>
          <p:cNvPr id="4" name="Text Placeholder 3">
            <a:extLst>
              <a:ext uri="{FF2B5EF4-FFF2-40B4-BE49-F238E27FC236}">
                <a16:creationId xmlns:a16="http://schemas.microsoft.com/office/drawing/2014/main" id="{EFFB166D-E7F6-4627-3230-0F49548F5848}"/>
              </a:ext>
            </a:extLst>
          </p:cNvPr>
          <p:cNvSpPr>
            <a:spLocks noGrp="1"/>
          </p:cNvSpPr>
          <p:nvPr>
            <p:ph type="body" sz="quarter" idx="10"/>
          </p:nvPr>
        </p:nvSpPr>
        <p:spPr/>
        <p:txBody>
          <a:bodyPr/>
          <a:lstStyle/>
          <a:p>
            <a:r>
              <a:rPr lang="en-US" dirty="0"/>
              <a:t>A YEAR OF THE OFFICE</a:t>
            </a:r>
            <a:endParaRPr lang="en-CA" dirty="0"/>
          </a:p>
        </p:txBody>
      </p:sp>
      <p:sp>
        <p:nvSpPr>
          <p:cNvPr id="8" name="Text Placeholder 7">
            <a:extLst>
              <a:ext uri="{FF2B5EF4-FFF2-40B4-BE49-F238E27FC236}">
                <a16:creationId xmlns:a16="http://schemas.microsoft.com/office/drawing/2014/main" id="{6BFF7DE3-E2CE-BA41-BE89-0CEC8CCA4B85}"/>
              </a:ext>
            </a:extLst>
          </p:cNvPr>
          <p:cNvSpPr>
            <a:spLocks noGrp="1"/>
          </p:cNvSpPr>
          <p:nvPr>
            <p:ph type="body" sz="quarter" idx="15"/>
          </p:nvPr>
        </p:nvSpPr>
        <p:spPr>
          <a:xfrm>
            <a:off x="4460246" y="3633123"/>
            <a:ext cx="2438283" cy="452938"/>
          </a:xfrm>
        </p:spPr>
        <p:txBody>
          <a:bodyPr>
            <a:noAutofit/>
          </a:bodyPr>
          <a:lstStyle/>
          <a:p>
            <a:pPr algn="ctr"/>
            <a:r>
              <a:rPr lang="en-US" sz="3600" dirty="0"/>
              <a:t>4000</a:t>
            </a:r>
            <a:endParaRPr lang="en-CA" sz="3600" dirty="0"/>
          </a:p>
        </p:txBody>
      </p:sp>
      <p:sp>
        <p:nvSpPr>
          <p:cNvPr id="9" name="Text Placeholder 8">
            <a:extLst>
              <a:ext uri="{FF2B5EF4-FFF2-40B4-BE49-F238E27FC236}">
                <a16:creationId xmlns:a16="http://schemas.microsoft.com/office/drawing/2014/main" id="{0FC9A53D-4EB7-7528-13BE-A2834AC36B4C}"/>
              </a:ext>
            </a:extLst>
          </p:cNvPr>
          <p:cNvSpPr>
            <a:spLocks noGrp="1"/>
          </p:cNvSpPr>
          <p:nvPr>
            <p:ph type="body" sz="quarter" idx="16"/>
          </p:nvPr>
        </p:nvSpPr>
        <p:spPr>
          <a:xfrm>
            <a:off x="5066063" y="4217845"/>
            <a:ext cx="1226645" cy="1781728"/>
          </a:xfrm>
        </p:spPr>
        <p:txBody>
          <a:bodyPr>
            <a:normAutofit/>
          </a:bodyPr>
          <a:lstStyle/>
          <a:p>
            <a:pPr algn="ctr"/>
            <a:r>
              <a:rPr lang="en-US" sz="1800" dirty="0"/>
              <a:t>Inquiries in a year</a:t>
            </a:r>
            <a:endParaRPr lang="en-CA" sz="1800" dirty="0"/>
          </a:p>
        </p:txBody>
      </p:sp>
      <p:sp>
        <p:nvSpPr>
          <p:cNvPr id="10" name="Text Placeholder 9">
            <a:extLst>
              <a:ext uri="{FF2B5EF4-FFF2-40B4-BE49-F238E27FC236}">
                <a16:creationId xmlns:a16="http://schemas.microsoft.com/office/drawing/2014/main" id="{68BCD9E2-F77B-D70E-47EE-7E02D7D874EB}"/>
              </a:ext>
            </a:extLst>
          </p:cNvPr>
          <p:cNvSpPr>
            <a:spLocks noGrp="1"/>
          </p:cNvSpPr>
          <p:nvPr>
            <p:ph type="body" sz="quarter" idx="17"/>
          </p:nvPr>
        </p:nvSpPr>
        <p:spPr>
          <a:xfrm>
            <a:off x="6928039" y="3638289"/>
            <a:ext cx="2100503" cy="452938"/>
          </a:xfrm>
        </p:spPr>
        <p:txBody>
          <a:bodyPr>
            <a:noAutofit/>
          </a:bodyPr>
          <a:lstStyle/>
          <a:p>
            <a:pPr algn="ctr"/>
            <a:r>
              <a:rPr lang="en-US" sz="3600" dirty="0"/>
              <a:t>230+</a:t>
            </a:r>
            <a:endParaRPr lang="en-CA" sz="3600" dirty="0"/>
          </a:p>
        </p:txBody>
      </p:sp>
      <p:sp>
        <p:nvSpPr>
          <p:cNvPr id="12" name="Text Placeholder 11">
            <a:extLst>
              <a:ext uri="{FF2B5EF4-FFF2-40B4-BE49-F238E27FC236}">
                <a16:creationId xmlns:a16="http://schemas.microsoft.com/office/drawing/2014/main" id="{1CFE20DD-77EE-33E4-6984-5061F224C1ED}"/>
              </a:ext>
            </a:extLst>
          </p:cNvPr>
          <p:cNvSpPr>
            <a:spLocks noGrp="1"/>
          </p:cNvSpPr>
          <p:nvPr>
            <p:ph type="body" sz="quarter" idx="19"/>
          </p:nvPr>
        </p:nvSpPr>
        <p:spPr>
          <a:xfrm>
            <a:off x="9004652" y="3616741"/>
            <a:ext cx="2100503" cy="832755"/>
          </a:xfrm>
        </p:spPr>
        <p:txBody>
          <a:bodyPr>
            <a:normAutofit/>
          </a:bodyPr>
          <a:lstStyle/>
          <a:p>
            <a:pPr algn="ctr"/>
            <a:r>
              <a:rPr lang="en-US" sz="3600" dirty="0"/>
              <a:t>78</a:t>
            </a:r>
            <a:endParaRPr lang="en-CA" sz="3600" dirty="0"/>
          </a:p>
        </p:txBody>
      </p:sp>
      <p:sp>
        <p:nvSpPr>
          <p:cNvPr id="13" name="Text Placeholder 12">
            <a:extLst>
              <a:ext uri="{FF2B5EF4-FFF2-40B4-BE49-F238E27FC236}">
                <a16:creationId xmlns:a16="http://schemas.microsoft.com/office/drawing/2014/main" id="{72B421EE-E9C1-F1D5-6E17-2917F004E06D}"/>
              </a:ext>
            </a:extLst>
          </p:cNvPr>
          <p:cNvSpPr>
            <a:spLocks noGrp="1"/>
          </p:cNvSpPr>
          <p:nvPr>
            <p:ph type="body" sz="quarter" idx="20"/>
          </p:nvPr>
        </p:nvSpPr>
        <p:spPr>
          <a:xfrm>
            <a:off x="9334533" y="4223208"/>
            <a:ext cx="1531794" cy="1781728"/>
          </a:xfrm>
        </p:spPr>
        <p:txBody>
          <a:bodyPr>
            <a:normAutofit/>
          </a:bodyPr>
          <a:lstStyle/>
          <a:p>
            <a:pPr algn="ctr"/>
            <a:r>
              <a:rPr lang="en-US" sz="1800" dirty="0"/>
              <a:t>Reported privacy breaches</a:t>
            </a:r>
            <a:endParaRPr lang="en-CA" sz="1800" dirty="0"/>
          </a:p>
        </p:txBody>
      </p:sp>
      <p:sp>
        <p:nvSpPr>
          <p:cNvPr id="5" name="Text Placeholder 8">
            <a:extLst>
              <a:ext uri="{FF2B5EF4-FFF2-40B4-BE49-F238E27FC236}">
                <a16:creationId xmlns:a16="http://schemas.microsoft.com/office/drawing/2014/main" id="{B849C202-39DF-511E-6937-F6C9848B83EA}"/>
              </a:ext>
            </a:extLst>
          </p:cNvPr>
          <p:cNvSpPr txBox="1">
            <a:spLocks/>
          </p:cNvSpPr>
          <p:nvPr/>
        </p:nvSpPr>
        <p:spPr>
          <a:xfrm>
            <a:off x="7228411" y="4192554"/>
            <a:ext cx="1531793" cy="17817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Avenir Next Medium"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Investigations opened in 2023-24</a:t>
            </a:r>
            <a:endParaRPr lang="en-CA" sz="1800" dirty="0"/>
          </a:p>
        </p:txBody>
      </p:sp>
      <p:pic>
        <p:nvPicPr>
          <p:cNvPr id="6" name="Graphic 5" descr="Lock with solid fill">
            <a:extLst>
              <a:ext uri="{FF2B5EF4-FFF2-40B4-BE49-F238E27FC236}">
                <a16:creationId xmlns:a16="http://schemas.microsoft.com/office/drawing/2014/main" id="{47DEDD42-597B-9ECA-A769-C325FA0E236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620098" y="2636959"/>
            <a:ext cx="917392" cy="917392"/>
          </a:xfrm>
          <a:prstGeom prst="rect">
            <a:avLst/>
          </a:prstGeom>
        </p:spPr>
      </p:pic>
      <p:pic>
        <p:nvPicPr>
          <p:cNvPr id="14" name="Graphic 13" descr="Speaker phone with solid fill">
            <a:extLst>
              <a:ext uri="{FF2B5EF4-FFF2-40B4-BE49-F238E27FC236}">
                <a16:creationId xmlns:a16="http://schemas.microsoft.com/office/drawing/2014/main" id="{A3093EC8-F913-166C-EC1D-5CB699CDB6B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41919" y="2598072"/>
            <a:ext cx="1074935" cy="1074935"/>
          </a:xfrm>
          <a:prstGeom prst="rect">
            <a:avLst/>
          </a:prstGeom>
        </p:spPr>
      </p:pic>
      <p:pic>
        <p:nvPicPr>
          <p:cNvPr id="16" name="Graphic 15" descr="Folder Search with solid fill">
            <a:extLst>
              <a:ext uri="{FF2B5EF4-FFF2-40B4-BE49-F238E27FC236}">
                <a16:creationId xmlns:a16="http://schemas.microsoft.com/office/drawing/2014/main" id="{64871D51-B345-33CF-2A75-8FD507E0005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440822" y="2558188"/>
            <a:ext cx="1074935" cy="1074935"/>
          </a:xfrm>
          <a:prstGeom prst="rect">
            <a:avLst/>
          </a:prstGeom>
        </p:spPr>
      </p:pic>
    </p:spTree>
    <p:extLst>
      <p:ext uri="{BB962C8B-B14F-4D97-AF65-F5344CB8AC3E}">
        <p14:creationId xmlns:p14="http://schemas.microsoft.com/office/powerpoint/2010/main" val="34053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65EA6-7B4E-3C95-AECD-8D7B7CAD3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F91D9-DC03-DE6F-5211-6963CFCC6D49}"/>
              </a:ext>
            </a:extLst>
          </p:cNvPr>
          <p:cNvSpPr>
            <a:spLocks noGrp="1"/>
          </p:cNvSpPr>
          <p:nvPr>
            <p:ph type="title"/>
          </p:nvPr>
        </p:nvSpPr>
        <p:spPr>
          <a:xfrm>
            <a:off x="634556" y="2064237"/>
            <a:ext cx="2867923" cy="1727833"/>
          </a:xfrm>
        </p:spPr>
        <p:txBody>
          <a:bodyPr>
            <a:noAutofit/>
          </a:bodyPr>
          <a:lstStyle/>
          <a:p>
            <a:r>
              <a:rPr lang="en-US" sz="3400" dirty="0">
                <a:latin typeface="Avenir Next Demi Bold"/>
              </a:rPr>
              <a:t>IMPORTANCE OF LOCAL COMPLAINT PROCESSES </a:t>
            </a:r>
            <a:endParaRPr lang="en-US" sz="3400" dirty="0"/>
          </a:p>
        </p:txBody>
      </p:sp>
      <p:sp>
        <p:nvSpPr>
          <p:cNvPr id="5" name="Text Placeholder 4">
            <a:extLst>
              <a:ext uri="{FF2B5EF4-FFF2-40B4-BE49-F238E27FC236}">
                <a16:creationId xmlns:a16="http://schemas.microsoft.com/office/drawing/2014/main" id="{50BCBBC0-29F1-9682-580A-DAB956DAB2FE}"/>
              </a:ext>
            </a:extLst>
          </p:cNvPr>
          <p:cNvSpPr>
            <a:spLocks noGrp="1"/>
          </p:cNvSpPr>
          <p:nvPr>
            <p:ph type="body" sz="quarter" idx="12"/>
          </p:nvPr>
        </p:nvSpPr>
        <p:spPr>
          <a:xfrm>
            <a:off x="4437528" y="1449105"/>
            <a:ext cx="7119915" cy="5093416"/>
          </a:xfrm>
        </p:spPr>
        <p:txBody>
          <a:bodyPr vert="horz" lIns="91440" tIns="45720" rIns="91440" bIns="45720" rtlCol="0" anchor="t">
            <a:normAutofit/>
          </a:bodyPr>
          <a:lstStyle/>
          <a:p>
            <a:pPr marL="342900" indent="-342900">
              <a:spcBef>
                <a:spcPts val="1200"/>
              </a:spcBef>
              <a:buFont typeface="Arial" panose="020B0604020202020204" pitchFamily="34" charset="0"/>
              <a:buChar char="•"/>
            </a:pPr>
            <a:r>
              <a:rPr lang="en-US" sz="2000" dirty="0">
                <a:latin typeface="Avenir Next Medium"/>
              </a:rPr>
              <a:t>Citizen complaints are best resolved locally, at the lowest level</a:t>
            </a:r>
          </a:p>
          <a:p>
            <a:pPr marL="342900" indent="-342900">
              <a:spcBef>
                <a:spcPts val="1200"/>
              </a:spcBef>
              <a:buFont typeface="Arial" panose="020B0604020202020204" pitchFamily="34" charset="0"/>
              <a:buChar char="•"/>
            </a:pPr>
            <a:r>
              <a:rPr lang="en-US" sz="2000" dirty="0">
                <a:latin typeface="Avenir Next Medium"/>
              </a:rPr>
              <a:t>If complainants have not tried to resolve their concerns directly, we refer them back to you</a:t>
            </a:r>
          </a:p>
          <a:p>
            <a:pPr marL="342900" indent="-342900">
              <a:spcBef>
                <a:spcPts val="1200"/>
              </a:spcBef>
              <a:buFont typeface="Arial" panose="020B0604020202020204" pitchFamily="34" charset="0"/>
              <a:buChar char="•"/>
            </a:pPr>
            <a:r>
              <a:rPr lang="en-US" sz="2000" dirty="0">
                <a:latin typeface="Avenir Next Medium"/>
              </a:rPr>
              <a:t>An accessible and clear public complaints process helps maintain public confidence and manage expectations</a:t>
            </a:r>
          </a:p>
          <a:p>
            <a:pPr marL="342900" indent="-342900">
              <a:spcBef>
                <a:spcPts val="1200"/>
              </a:spcBef>
              <a:buFont typeface="Arial" panose="020B0604020202020204" pitchFamily="34" charset="0"/>
              <a:buChar char="•"/>
            </a:pPr>
            <a:r>
              <a:rPr lang="en-US" sz="2000" dirty="0">
                <a:latin typeface="Avenir Next Medium"/>
              </a:rPr>
              <a:t>A well-documented, publicly available complaint process helps staff effectively manage complaints - </a:t>
            </a:r>
            <a:r>
              <a:rPr lang="en-US" sz="2000" dirty="0"/>
              <a:t>a critical part of maintaining public confidence in your municipality, and its programs and services</a:t>
            </a:r>
            <a:endParaRPr lang="en-US" sz="2000" dirty="0">
              <a:latin typeface="Avenir Next Medium"/>
            </a:endParaRPr>
          </a:p>
          <a:p>
            <a:pPr marL="342900" indent="-342900">
              <a:spcBef>
                <a:spcPts val="1200"/>
              </a:spcBef>
              <a:buFont typeface="Arial" panose="020B0604020202020204" pitchFamily="34" charset="0"/>
              <a:buChar char="•"/>
            </a:pPr>
            <a:r>
              <a:rPr lang="en-US" sz="2000" dirty="0">
                <a:latin typeface="Avenir Next Medium"/>
              </a:rPr>
              <a:t>You will be prepared if we contact you</a:t>
            </a:r>
          </a:p>
          <a:p>
            <a:pPr marL="971550" lvl="1">
              <a:buFont typeface="Courier New" panose="020B0604020202020204" pitchFamily="34" charset="0"/>
              <a:buChar char="o"/>
            </a:pPr>
            <a:endParaRPr lang="en-US" sz="2000" dirty="0">
              <a:latin typeface="Avenir Next Medium"/>
            </a:endParaRPr>
          </a:p>
        </p:txBody>
      </p:sp>
    </p:spTree>
    <p:extLst>
      <p:ext uri="{BB962C8B-B14F-4D97-AF65-F5344CB8AC3E}">
        <p14:creationId xmlns:p14="http://schemas.microsoft.com/office/powerpoint/2010/main" val="342318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586C5-C100-C7D8-119D-A6E4ED790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D18E69-084F-17A4-AFB0-0AB2F7E58391}"/>
              </a:ext>
            </a:extLst>
          </p:cNvPr>
          <p:cNvSpPr>
            <a:spLocks noGrp="1"/>
          </p:cNvSpPr>
          <p:nvPr>
            <p:ph type="title"/>
          </p:nvPr>
        </p:nvSpPr>
        <p:spPr>
          <a:xfrm>
            <a:off x="634557" y="2064238"/>
            <a:ext cx="3014104" cy="1126706"/>
          </a:xfrm>
        </p:spPr>
        <p:txBody>
          <a:bodyPr>
            <a:noAutofit/>
          </a:bodyPr>
          <a:lstStyle/>
          <a:p>
            <a:r>
              <a:rPr lang="en-US" sz="3400" dirty="0">
                <a:latin typeface="Avenir Next Demi Bold"/>
              </a:rPr>
              <a:t>KEY ELEMENTS OF A SOUND COMPLAINT PROCESS </a:t>
            </a:r>
            <a:endParaRPr lang="en-US" sz="3400" dirty="0"/>
          </a:p>
        </p:txBody>
      </p:sp>
      <p:sp>
        <p:nvSpPr>
          <p:cNvPr id="5" name="Text Placeholder 4">
            <a:extLst>
              <a:ext uri="{FF2B5EF4-FFF2-40B4-BE49-F238E27FC236}">
                <a16:creationId xmlns:a16="http://schemas.microsoft.com/office/drawing/2014/main" id="{D80C8BE0-D036-9E2B-E788-538B9F451B70}"/>
              </a:ext>
            </a:extLst>
          </p:cNvPr>
          <p:cNvSpPr>
            <a:spLocks noGrp="1"/>
          </p:cNvSpPr>
          <p:nvPr>
            <p:ph type="body" sz="quarter" idx="12"/>
          </p:nvPr>
        </p:nvSpPr>
        <p:spPr>
          <a:xfrm>
            <a:off x="4572001" y="1237129"/>
            <a:ext cx="7382434" cy="5520545"/>
          </a:xfrm>
        </p:spPr>
        <p:txBody>
          <a:bodyPr vert="horz" lIns="91440" tIns="45720" rIns="91440" bIns="45720" rtlCol="0" anchor="t">
            <a:normAutofit/>
          </a:bodyPr>
          <a:lstStyle/>
          <a:p>
            <a:pPr>
              <a:spcBef>
                <a:spcPts val="1200"/>
              </a:spcBef>
            </a:pPr>
            <a:r>
              <a:rPr lang="en-US" sz="2000" b="1" dirty="0">
                <a:latin typeface="AvenirNext Medium"/>
              </a:rPr>
              <a:t>Your policy should:</a:t>
            </a:r>
            <a:endParaRPr lang="en-US" sz="2000" dirty="0">
              <a:latin typeface="AvenirNext Medium"/>
            </a:endParaRPr>
          </a:p>
          <a:p>
            <a:pPr marL="268288" lvl="1">
              <a:spcBef>
                <a:spcPts val="1200"/>
              </a:spcBef>
            </a:pPr>
            <a:r>
              <a:rPr lang="en-US" sz="2000" dirty="0">
                <a:latin typeface="AvenirNext Medium"/>
              </a:rPr>
              <a:t>differentiate between requests for service, complaints, inquiries, compliments, and suggestions</a:t>
            </a:r>
          </a:p>
          <a:p>
            <a:pPr marL="268288" lvl="1">
              <a:spcBef>
                <a:spcPts val="1200"/>
              </a:spcBef>
            </a:pPr>
            <a:r>
              <a:rPr lang="en-US" sz="2000" dirty="0">
                <a:latin typeface="AvenirNext Medium"/>
              </a:rPr>
              <a:t>Be accessible and offer multiple ways to access the process</a:t>
            </a:r>
          </a:p>
          <a:p>
            <a:pPr marL="268288" lvl="1">
              <a:spcBef>
                <a:spcPts val="1200"/>
              </a:spcBef>
            </a:pPr>
            <a:r>
              <a:rPr lang="en-US" sz="2000" dirty="0">
                <a:latin typeface="AvenirNext Medium"/>
              </a:rPr>
              <a:t>Prioritize communication. Require all complaints to be handled fairly with respect and professionalism</a:t>
            </a:r>
          </a:p>
          <a:p>
            <a:pPr marL="268288" lvl="1">
              <a:spcBef>
                <a:spcPts val="1200"/>
              </a:spcBef>
            </a:pPr>
            <a:r>
              <a:rPr lang="en-US" sz="2000" dirty="0">
                <a:latin typeface="AvenirNext Medium"/>
              </a:rPr>
              <a:t>Guide staff on handling unreasonable conduct </a:t>
            </a:r>
          </a:p>
          <a:p>
            <a:pPr marL="268288" lvl="1">
              <a:spcBef>
                <a:spcPts val="1200"/>
              </a:spcBef>
            </a:pPr>
            <a:r>
              <a:rPr lang="en-US" sz="2000" dirty="0">
                <a:latin typeface="AvenirNext Medium"/>
              </a:rPr>
              <a:t>Commit your organization to continuous improvement</a:t>
            </a:r>
          </a:p>
          <a:p>
            <a:pPr marL="268288" lvl="1">
              <a:spcBef>
                <a:spcPts val="1200"/>
              </a:spcBef>
            </a:pPr>
            <a:r>
              <a:rPr lang="en-US" sz="2000" dirty="0">
                <a:latin typeface="AvenirNext Medium"/>
              </a:rPr>
              <a:t>Protect the complainant’s privacy, wherever possible, safeguard information, and prohibit reprisal for complaining </a:t>
            </a:r>
          </a:p>
          <a:p>
            <a:pPr marL="39688" lvl="1" indent="0">
              <a:buNone/>
            </a:pPr>
            <a:endParaRPr lang="en-US" sz="2000" dirty="0">
              <a:latin typeface="AvenirNext Medium"/>
            </a:endParaRPr>
          </a:p>
        </p:txBody>
      </p:sp>
      <p:sp>
        <p:nvSpPr>
          <p:cNvPr id="3" name="TextBox 2">
            <a:extLst>
              <a:ext uri="{FF2B5EF4-FFF2-40B4-BE49-F238E27FC236}">
                <a16:creationId xmlns:a16="http://schemas.microsoft.com/office/drawing/2014/main" id="{22E35B3A-6137-AA04-FDE0-D60DCADC124F}"/>
              </a:ext>
            </a:extLst>
          </p:cNvPr>
          <p:cNvSpPr txBox="1"/>
          <p:nvPr/>
        </p:nvSpPr>
        <p:spPr>
          <a:xfrm>
            <a:off x="643496" y="3318710"/>
            <a:ext cx="301410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90000"/>
              </a:lnSpc>
              <a:spcBef>
                <a:spcPts val="1000"/>
              </a:spcBef>
            </a:pPr>
            <a:r>
              <a:rPr lang="en-US" sz="2000" b="1" dirty="0">
                <a:solidFill>
                  <a:srgbClr val="0D6A63"/>
                </a:solidFill>
                <a:latin typeface="Avenir Next Demi Bold" panose="020B0503020202020204" pitchFamily="34" charset="0"/>
              </a:rPr>
              <a:t>It is a best practice to have a complaint policy setting out your process to receive and respond to public complaints </a:t>
            </a:r>
          </a:p>
        </p:txBody>
      </p:sp>
    </p:spTree>
    <p:extLst>
      <p:ext uri="{BB962C8B-B14F-4D97-AF65-F5344CB8AC3E}">
        <p14:creationId xmlns:p14="http://schemas.microsoft.com/office/powerpoint/2010/main" val="1630581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B603D-1044-DE47-F7F5-6D6C33302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D8646-6B79-E744-97F3-8C4AA306ADDD}"/>
              </a:ext>
            </a:extLst>
          </p:cNvPr>
          <p:cNvSpPr>
            <a:spLocks noGrp="1"/>
          </p:cNvSpPr>
          <p:nvPr>
            <p:ph type="title"/>
          </p:nvPr>
        </p:nvSpPr>
        <p:spPr>
          <a:xfrm>
            <a:off x="634557" y="2064238"/>
            <a:ext cx="3311802" cy="1126706"/>
          </a:xfrm>
        </p:spPr>
        <p:txBody>
          <a:bodyPr>
            <a:normAutofit/>
          </a:bodyPr>
          <a:lstStyle/>
          <a:p>
            <a:r>
              <a:rPr lang="en-US" dirty="0">
                <a:latin typeface="Avenir Next Demi Bold"/>
              </a:rPr>
              <a:t>RECEIVING COMPLAINTS </a:t>
            </a:r>
            <a:endParaRPr lang="en-US" dirty="0"/>
          </a:p>
        </p:txBody>
      </p:sp>
      <p:sp>
        <p:nvSpPr>
          <p:cNvPr id="5" name="Text Placeholder 4">
            <a:extLst>
              <a:ext uri="{FF2B5EF4-FFF2-40B4-BE49-F238E27FC236}">
                <a16:creationId xmlns:a16="http://schemas.microsoft.com/office/drawing/2014/main" id="{8D39BAF4-D6CC-54EF-679B-C2F0FD119E24}"/>
              </a:ext>
            </a:extLst>
          </p:cNvPr>
          <p:cNvSpPr>
            <a:spLocks noGrp="1"/>
          </p:cNvSpPr>
          <p:nvPr>
            <p:ph type="body" sz="quarter" idx="12"/>
          </p:nvPr>
        </p:nvSpPr>
        <p:spPr>
          <a:xfrm>
            <a:off x="4506393" y="976794"/>
            <a:ext cx="7051050" cy="5330162"/>
          </a:xfrm>
        </p:spPr>
        <p:txBody>
          <a:bodyPr vert="horz" lIns="91440" tIns="45720" rIns="91440" bIns="45720" rtlCol="0" anchor="t">
            <a:normAutofit/>
          </a:bodyPr>
          <a:lstStyle/>
          <a:p>
            <a:r>
              <a:rPr lang="en-US" sz="2000" b="1" dirty="0">
                <a:latin typeface="Avenir Next Medium"/>
              </a:rPr>
              <a:t>Make it clear and easy for citizens to figure out where to send complaints: </a:t>
            </a:r>
            <a:endParaRPr lang="en-US" sz="2000" b="1" dirty="0"/>
          </a:p>
          <a:p>
            <a:pPr marL="342900" indent="-342900">
              <a:buChar char="•"/>
            </a:pPr>
            <a:r>
              <a:rPr lang="en-US" sz="2000" dirty="0">
                <a:latin typeface="Avenir Next Medium"/>
              </a:rPr>
              <a:t>Make contact information widely available</a:t>
            </a:r>
          </a:p>
          <a:p>
            <a:pPr marL="342900" indent="-342900">
              <a:buChar char="•"/>
            </a:pPr>
            <a:r>
              <a:rPr lang="en-US" sz="2000" dirty="0">
                <a:latin typeface="Avenir Next Medium"/>
              </a:rPr>
              <a:t>Refer people appropriately within the municipality and to other processes that may help</a:t>
            </a:r>
          </a:p>
          <a:p>
            <a:pPr marL="342900" indent="-342900"/>
            <a:endParaRPr lang="en-US" sz="2000" dirty="0">
              <a:latin typeface="Avenir Next Medium"/>
            </a:endParaRPr>
          </a:p>
          <a:p>
            <a:pPr marL="342900" indent="-342900"/>
            <a:r>
              <a:rPr lang="en-US" sz="2000" b="1" dirty="0">
                <a:latin typeface="Avenir Next Medium"/>
              </a:rPr>
              <a:t>Specify information you need from the complainant such as:</a:t>
            </a:r>
          </a:p>
          <a:p>
            <a:pPr marL="342900" indent="-342900">
              <a:buFont typeface="Arial" panose="020B0604020202020204" pitchFamily="34" charset="0"/>
              <a:buChar char="•"/>
            </a:pPr>
            <a:r>
              <a:rPr lang="en-US" sz="2000" dirty="0">
                <a:latin typeface="Avenir Next Medium"/>
              </a:rPr>
              <a:t>name and contact information </a:t>
            </a:r>
          </a:p>
          <a:p>
            <a:pPr marL="342900" indent="-342900">
              <a:buFont typeface="Arial" panose="020B0604020202020204" pitchFamily="34" charset="0"/>
              <a:buChar char="•"/>
            </a:pPr>
            <a:r>
              <a:rPr lang="en-US" sz="2000" dirty="0">
                <a:latin typeface="Avenir Next Medium"/>
              </a:rPr>
              <a:t>details of the complaint/deficiency</a:t>
            </a:r>
          </a:p>
          <a:p>
            <a:pPr marL="342900" indent="-342900">
              <a:buFont typeface="Arial" panose="020B0604020202020204" pitchFamily="34" charset="0"/>
              <a:buChar char="•"/>
            </a:pPr>
            <a:r>
              <a:rPr lang="en-US" sz="2000" dirty="0">
                <a:latin typeface="Avenir Next Medium"/>
              </a:rPr>
              <a:t>desired outcome sought </a:t>
            </a:r>
          </a:p>
          <a:p>
            <a:pPr marL="342900" indent="-342900">
              <a:buFont typeface="Arial" panose="020B0604020202020204" pitchFamily="34" charset="0"/>
              <a:buChar char="•"/>
            </a:pPr>
            <a:r>
              <a:rPr lang="en-US" sz="2000" dirty="0">
                <a:latin typeface="Avenir Next Medium"/>
              </a:rPr>
              <a:t>attempts to resolve</a:t>
            </a:r>
          </a:p>
          <a:p>
            <a:pPr marL="342900" indent="-342900">
              <a:buFont typeface="Arial" panose="020B0604020202020204" pitchFamily="34" charset="0"/>
              <a:buChar char="•"/>
            </a:pPr>
            <a:r>
              <a:rPr lang="en-US" sz="2000" dirty="0">
                <a:latin typeface="Avenir Next Medium"/>
              </a:rPr>
              <a:t>how they are affected by the issue</a:t>
            </a:r>
          </a:p>
          <a:p>
            <a:pPr marL="342900" indent="-342900">
              <a:buFont typeface="Arial" panose="020B0604020202020204" pitchFamily="34" charset="0"/>
              <a:buChar char="•"/>
            </a:pPr>
            <a:r>
              <a:rPr lang="en-US" sz="2000" dirty="0">
                <a:latin typeface="Avenir Next Medium"/>
              </a:rPr>
              <a:t>any supports they need (e.g. interpreter, accommodation)</a:t>
            </a:r>
          </a:p>
          <a:p>
            <a:pPr marL="342900" indent="-342900"/>
            <a:endParaRPr lang="en-US" sz="2000" dirty="0">
              <a:latin typeface="Avenir Next Medium"/>
            </a:endParaRPr>
          </a:p>
          <a:p>
            <a:pPr marL="342900" indent="-342900"/>
            <a:endParaRPr lang="en-US" sz="2000" dirty="0">
              <a:latin typeface="Avenir Next Medium"/>
            </a:endParaRPr>
          </a:p>
          <a:p>
            <a:pPr marL="342900" indent="-342900"/>
            <a:endParaRPr lang="en-US" sz="2000" dirty="0"/>
          </a:p>
        </p:txBody>
      </p:sp>
      <p:sp>
        <p:nvSpPr>
          <p:cNvPr id="3" name="TextBox 2">
            <a:extLst>
              <a:ext uri="{FF2B5EF4-FFF2-40B4-BE49-F238E27FC236}">
                <a16:creationId xmlns:a16="http://schemas.microsoft.com/office/drawing/2014/main" id="{2956F35F-ED5A-738E-5959-28B7D3E745B2}"/>
              </a:ext>
            </a:extLst>
          </p:cNvPr>
          <p:cNvSpPr txBox="1"/>
          <p:nvPr/>
        </p:nvSpPr>
        <p:spPr>
          <a:xfrm>
            <a:off x="643496" y="3318710"/>
            <a:ext cx="25837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sz="2000" b="1" dirty="0">
                <a:solidFill>
                  <a:srgbClr val="0D6A63"/>
                </a:solidFill>
                <a:latin typeface="Avenir Next Demi Bold" panose="020B0503020202020204" pitchFamily="34" charset="0"/>
              </a:rPr>
              <a:t>It should be easy to make a complaint</a:t>
            </a:r>
          </a:p>
        </p:txBody>
      </p:sp>
      <p:pic>
        <p:nvPicPr>
          <p:cNvPr id="6" name="Graphic 5" descr="Email with solid fill">
            <a:extLst>
              <a:ext uri="{FF2B5EF4-FFF2-40B4-BE49-F238E27FC236}">
                <a16:creationId xmlns:a16="http://schemas.microsoft.com/office/drawing/2014/main" id="{E9138E17-18B3-2EC2-1209-73A9E60C3D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496" y="4287770"/>
            <a:ext cx="914400" cy="914400"/>
          </a:xfrm>
          <a:prstGeom prst="rect">
            <a:avLst/>
          </a:prstGeom>
        </p:spPr>
      </p:pic>
    </p:spTree>
    <p:extLst>
      <p:ext uri="{BB962C8B-B14F-4D97-AF65-F5344CB8AC3E}">
        <p14:creationId xmlns:p14="http://schemas.microsoft.com/office/powerpoint/2010/main" val="202750748"/>
      </p:ext>
    </p:extLst>
  </p:cSld>
  <p:clrMapOvr>
    <a:masterClrMapping/>
  </p:clrMapOvr>
</p:sld>
</file>

<file path=ppt/theme/theme1.xml><?xml version="1.0" encoding="utf-8"?>
<a:theme xmlns:a="http://schemas.openxmlformats.org/drawingml/2006/main" name="MB Ombudsman Theme">
  <a:themeElements>
    <a:clrScheme name="MB Ombudsman Colour Palette">
      <a:dk1>
        <a:srgbClr val="1F305D"/>
      </a:dk1>
      <a:lt1>
        <a:srgbClr val="FFFFFF"/>
      </a:lt1>
      <a:dk2>
        <a:srgbClr val="50ADA3"/>
      </a:dk2>
      <a:lt2>
        <a:srgbClr val="FFFFFF"/>
      </a:lt2>
      <a:accent1>
        <a:srgbClr val="0D6963"/>
      </a:accent1>
      <a:accent2>
        <a:srgbClr val="2C8951"/>
      </a:accent2>
      <a:accent3>
        <a:srgbClr val="50ADA3"/>
      </a:accent3>
      <a:accent4>
        <a:srgbClr val="EB8243"/>
      </a:accent4>
      <a:accent5>
        <a:srgbClr val="D95B27"/>
      </a:accent5>
      <a:accent6>
        <a:srgbClr val="964120"/>
      </a:accent6>
      <a:hlink>
        <a:srgbClr val="1F305D"/>
      </a:hlink>
      <a:folHlink>
        <a:srgbClr val="50ADA3"/>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6e13217-1fa4-40d9-8f56-4eeff4fcdaf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B7FA86E998C8409C90A48F04485B9D" ma:contentTypeVersion="12" ma:contentTypeDescription="Create a new document." ma:contentTypeScope="" ma:versionID="c211d6a64d8b11b758e98d1a7eaf8cbe">
  <xsd:schema xmlns:xsd="http://www.w3.org/2001/XMLSchema" xmlns:xs="http://www.w3.org/2001/XMLSchema" xmlns:p="http://schemas.microsoft.com/office/2006/metadata/properties" xmlns:ns2="86e13217-1fa4-40d9-8f56-4eeff4fcdaf5" xmlns:ns3="de6070f2-70c1-4cf2-b1ed-fe43e3305370" targetNamespace="http://schemas.microsoft.com/office/2006/metadata/properties" ma:root="true" ma:fieldsID="ac1f5c623cb508b778eecb6a3cd83629" ns2:_="" ns3:_="">
    <xsd:import namespace="86e13217-1fa4-40d9-8f56-4eeff4fcdaf5"/>
    <xsd:import namespace="de6070f2-70c1-4cf2-b1ed-fe43e3305370"/>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e13217-1fa4-40d9-8f56-4eeff4fcdaf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77fd316-a59d-4f76-bb3f-b6a0ce4e5295"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e6070f2-70c1-4cf2-b1ed-fe43e330537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89A63B-3D9C-473D-87A5-D4AFB485B0C0}">
  <ds:schemaRefs>
    <ds:schemaRef ds:uri="http://schemas.microsoft.com/office/2006/documentManagement/types"/>
    <ds:schemaRef ds:uri="http://schemas.microsoft.com/office/2006/metadata/properties"/>
    <ds:schemaRef ds:uri="http://purl.org/dc/elements/1.1/"/>
    <ds:schemaRef ds:uri="http://www.w3.org/XML/1998/namespace"/>
    <ds:schemaRef ds:uri="http://purl.org/dc/terms/"/>
    <ds:schemaRef ds:uri="http://schemas.openxmlformats.org/package/2006/metadata/core-properties"/>
    <ds:schemaRef ds:uri="http://purl.org/dc/dcmitype/"/>
    <ds:schemaRef ds:uri="http://schemas.microsoft.com/office/infopath/2007/PartnerControls"/>
    <ds:schemaRef ds:uri="de6070f2-70c1-4cf2-b1ed-fe43e3305370"/>
    <ds:schemaRef ds:uri="86e13217-1fa4-40d9-8f56-4eeff4fcdaf5"/>
  </ds:schemaRefs>
</ds:datastoreItem>
</file>

<file path=customXml/itemProps2.xml><?xml version="1.0" encoding="utf-8"?>
<ds:datastoreItem xmlns:ds="http://schemas.openxmlformats.org/officeDocument/2006/customXml" ds:itemID="{B2783547-7F27-455A-8867-56303B181703}">
  <ds:schemaRefs>
    <ds:schemaRef ds:uri="86e13217-1fa4-40d9-8f56-4eeff4fcdaf5"/>
    <ds:schemaRef ds:uri="de6070f2-70c1-4cf2-b1ed-fe43e33053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8F7237-5C7A-4C22-B54B-E226E7825C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1142</TotalTime>
  <Words>2071</Words>
  <Application>Microsoft Office PowerPoint</Application>
  <PresentationFormat>Widescreen</PresentationFormat>
  <Paragraphs>247</Paragraphs>
  <Slides>29</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Aptos</vt:lpstr>
      <vt:lpstr>Aptos Display</vt:lpstr>
      <vt:lpstr>Arial</vt:lpstr>
      <vt:lpstr>Avenir Next Demi Bold</vt:lpstr>
      <vt:lpstr>Avenir Next Medium</vt:lpstr>
      <vt:lpstr>AvenirNext Medium</vt:lpstr>
      <vt:lpstr>Calibri</vt:lpstr>
      <vt:lpstr>Calibri,Sans-Serif</vt:lpstr>
      <vt:lpstr>Courier New</vt:lpstr>
      <vt:lpstr>Segoe UI</vt:lpstr>
      <vt:lpstr>MB Ombudsman Theme</vt:lpstr>
      <vt:lpstr>MENTIMETER EXERCISE</vt:lpstr>
      <vt:lpstr>Effective Complaint Handling Process &amp; Managing Unreasonable Conduct   Association of Manitoba Municipalities  April 2025  Presented by: Andrea Grynol, Senior Investigator  Megan Prydun, Manager, Ombudsman Act Investigations </vt:lpstr>
      <vt:lpstr>AGENDA </vt:lpstr>
      <vt:lpstr>ABOUT US</vt:lpstr>
      <vt:lpstr>MANDATES</vt:lpstr>
      <vt:lpstr>A SNAPSHOT</vt:lpstr>
      <vt:lpstr>IMPORTANCE OF LOCAL COMPLAINT PROCESSES </vt:lpstr>
      <vt:lpstr>KEY ELEMENTS OF A SOUND COMPLAINT PROCESS </vt:lpstr>
      <vt:lpstr>RECEIVING COMPLAINTS </vt:lpstr>
      <vt:lpstr>MANAGING COMPLAINTS </vt:lpstr>
      <vt:lpstr>ASSESSING  COMPLAINTS &amp;  MANAGING  EXPECTATIONS </vt:lpstr>
      <vt:lpstr>COMPLAINT OUTCOMES </vt:lpstr>
      <vt:lpstr>YOUR POLICY IN ACTION </vt:lpstr>
      <vt:lpstr>BENEFITS OF STRONG LOCAL COMPLAINTS PROCESS </vt:lpstr>
      <vt:lpstr> Sometimes, despite our best efforts to resolve a complaint, the situation can escalate.</vt:lpstr>
      <vt:lpstr>BE CLEAR ABOUT WHAT YOUR COMPLAINTS PROCESS DOES NOT COVER</vt:lpstr>
      <vt:lpstr>ASSESSING WHEN CONDUCT MAY BE UNREASONABLE   Behaviour which, because of its nature or frequency, raises substantial health, safety, resource, or equity issues    </vt:lpstr>
      <vt:lpstr>IMPACT OF CONDUCT</vt:lpstr>
      <vt:lpstr>FAIR SERVICE LIMITS    </vt:lpstr>
      <vt:lpstr>FAIR SERVICE LIMITS</vt:lpstr>
      <vt:lpstr>CASE STUDY </vt:lpstr>
      <vt:lpstr>   </vt:lpstr>
      <vt:lpstr>KEY ELEMENTS OF A SOLID COMPLAINTS HANDLING POLICY</vt:lpstr>
      <vt:lpstr>SUMMARY</vt:lpstr>
      <vt:lpstr>RESOURCES</vt:lpstr>
      <vt:lpstr>GENERAL GUIDANCE, TRAINING &amp; TOOLS</vt:lpstr>
      <vt:lpstr>CONTACT US DIRECTLY</vt:lpstr>
      <vt:lpstr>ombudsman.mb.ca</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EVOLVING FROM A SOLID FOUNDATION  Building &amp; Maintaining Good Public Administration  Manitoba Municipal Administrators , September 10, 2024</dc:title>
  <dc:creator>Dade McGinnis</dc:creator>
  <cp:lastModifiedBy>Donna Belbin</cp:lastModifiedBy>
  <cp:revision>1239</cp:revision>
  <cp:lastPrinted>2024-07-04T17:27:05Z</cp:lastPrinted>
  <dcterms:created xsi:type="dcterms:W3CDTF">2024-07-03T14:43:12Z</dcterms:created>
  <dcterms:modified xsi:type="dcterms:W3CDTF">2025-04-15T15:37:44Z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0x0101008CB7FA86E998C8409C90A48F04485B9D</vt:lpwstr>
  </property>
  <property fmtid="{D5CDD505-2E9C-101B-9397-08002B2CF9AE}" pid="3" name="MediaServiceImageTags">
    <vt:lpwstr/>
  </property>
</Properties>
</file>