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337" r:id="rId4"/>
    <p:sldId id="338" r:id="rId5"/>
    <p:sldId id="316" r:id="rId6"/>
    <p:sldId id="258" r:id="rId7"/>
    <p:sldId id="332" r:id="rId8"/>
    <p:sldId id="317" r:id="rId9"/>
    <p:sldId id="318" r:id="rId10"/>
    <p:sldId id="343" r:id="rId11"/>
    <p:sldId id="319" r:id="rId12"/>
    <p:sldId id="336" r:id="rId13"/>
    <p:sldId id="320" r:id="rId14"/>
    <p:sldId id="323" r:id="rId15"/>
    <p:sldId id="335" r:id="rId16"/>
    <p:sldId id="334" r:id="rId17"/>
    <p:sldId id="342" r:id="rId18"/>
    <p:sldId id="324" r:id="rId19"/>
    <p:sldId id="325" r:id="rId20"/>
    <p:sldId id="321" r:id="rId21"/>
    <p:sldId id="322" r:id="rId22"/>
    <p:sldId id="326" r:id="rId23"/>
    <p:sldId id="285" r:id="rId24"/>
    <p:sldId id="327" r:id="rId25"/>
    <p:sldId id="341" r:id="rId26"/>
    <p:sldId id="330" r:id="rId27"/>
    <p:sldId id="344" r:id="rId28"/>
    <p:sldId id="340" r:id="rId29"/>
    <p:sldId id="33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DA67"/>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465D94-8899-4EB6-BEF8-AB64FF62326F}" v="735" dt="2025-04-13T03:39:50.2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45"/>
    <p:restoredTop sz="69654" autoAdjust="0"/>
  </p:normalViewPr>
  <p:slideViewPr>
    <p:cSldViewPr snapToGrid="0">
      <p:cViewPr>
        <p:scale>
          <a:sx n="56" d="100"/>
          <a:sy n="56" d="100"/>
        </p:scale>
        <p:origin x="1503" y="4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20CE63-8894-40EC-A304-D9A2F0F611C1}" type="datetimeFigureOut">
              <a:rPr lang="en-CA" smtClean="0"/>
              <a:t>2025-04-14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84E865-5DE1-4B17-B7F4-7CBFC5AC375D}" type="slidenum">
              <a:rPr lang="en-CA" smtClean="0"/>
              <a:t>‹#›</a:t>
            </a:fld>
            <a:endParaRPr lang="en-CA"/>
          </a:p>
        </p:txBody>
      </p:sp>
    </p:spTree>
    <p:extLst>
      <p:ext uri="{BB962C8B-B14F-4D97-AF65-F5344CB8AC3E}">
        <p14:creationId xmlns:p14="http://schemas.microsoft.com/office/powerpoint/2010/main" val="4134816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Lots of challenges faced by municipalities. You’ve all seen the news, maybe even been part of it. Public trust in government seems to be at an all time low. Scrutiny is high. Difficulties finding and retaining staff. There’s been instances of unprofessional conduct, theft of municipal assets. Things are tough.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We all know that it’s costly to rehire staff, its even more costly when things go wrong. One municipality had nearly $250,000 in forensic audit and legal alone when they had to investigate unethical conduct.  </a:t>
            </a:r>
            <a:endParaRPr lang="en-CA" dirty="0"/>
          </a:p>
          <a:p>
            <a:endParaRPr lang="en-US" dirty="0"/>
          </a:p>
          <a:p>
            <a:endParaRPr lang="en-US" dirty="0"/>
          </a:p>
          <a:p>
            <a:r>
              <a:rPr lang="en-US" dirty="0"/>
              <a:t>There are currently no standard qualifications or requirements to be a CAO in Manitoba. We have requirements for municipal engineers, water and wastewater operators, landfill attendants, planners the list goes on. Many of the people under the responsibility of the CAO have required standard qualifications, yet the people tasked with leading them do not. </a:t>
            </a:r>
          </a:p>
          <a:p>
            <a:endParaRPr lang="en-US" dirty="0"/>
          </a:p>
          <a:p>
            <a:r>
              <a:rPr lang="en-US" dirty="0"/>
              <a:t>When CAOs leave, many Councils struggle with not knowing who to hire; not knowing what education or skillsets are required to succeed. Many feel they have no choice but to hire recruiters, which can be very expensive and don’t always have the best track record. Others, not having anything to go off of, hire wonderful people who do not have the skills or education needed to succeed in such demanding and dynamic roles. Often, these candidates find themselves feeling unprepared and overwhelmed and unfortunately, many end up leaving the field and their municipality for other opportunities. This costs time and money for everyone involved. </a:t>
            </a:r>
          </a:p>
          <a:p>
            <a:endParaRPr lang="en-US" dirty="0"/>
          </a:p>
          <a:p>
            <a:endParaRPr lang="en-US" strike="noStrike" dirty="0"/>
          </a:p>
          <a:p>
            <a:r>
              <a:rPr lang="en-US" strike="noStrike" dirty="0"/>
              <a:t>Our association took note of these challenges and knew that we had a significant role to play in providing a solution. </a:t>
            </a:r>
          </a:p>
          <a:p>
            <a:endParaRPr lang="en-US" dirty="0"/>
          </a:p>
        </p:txBody>
      </p:sp>
      <p:sp>
        <p:nvSpPr>
          <p:cNvPr id="4" name="Slide Number Placeholder 3"/>
          <p:cNvSpPr>
            <a:spLocks noGrp="1"/>
          </p:cNvSpPr>
          <p:nvPr>
            <p:ph type="sldNum" sz="quarter" idx="5"/>
          </p:nvPr>
        </p:nvSpPr>
        <p:spPr/>
        <p:txBody>
          <a:bodyPr/>
          <a:lstStyle/>
          <a:p>
            <a:fld id="{3884E865-5DE1-4B17-B7F4-7CBFC5AC375D}" type="slidenum">
              <a:rPr lang="en-CA" smtClean="0"/>
              <a:t>1</a:t>
            </a:fld>
            <a:endParaRPr lang="en-CA"/>
          </a:p>
        </p:txBody>
      </p:sp>
    </p:spTree>
    <p:extLst>
      <p:ext uri="{BB962C8B-B14F-4D97-AF65-F5344CB8AC3E}">
        <p14:creationId xmlns:p14="http://schemas.microsoft.com/office/powerpoint/2010/main" val="2012280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52773-BE51-2E89-67FF-BFF0B8C14E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5A3AA7-40F4-6F75-172B-CD30FD7DB6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CA2E4E-D707-5F3F-3782-26E5A6E03C9A}"/>
              </a:ext>
            </a:extLst>
          </p:cNvPr>
          <p:cNvSpPr>
            <a:spLocks noGrp="1"/>
          </p:cNvSpPr>
          <p:nvPr>
            <p:ph type="body" idx="1"/>
          </p:nvPr>
        </p:nvSpPr>
        <p:spPr/>
        <p:txBody>
          <a:bodyPr/>
          <a:lstStyle/>
          <a:p>
            <a:endParaRPr lang="en-US" dirty="0"/>
          </a:p>
          <a:p>
            <a:r>
              <a:rPr lang="en-US" dirty="0"/>
              <a:t>While each province had differences within the key </a:t>
            </a:r>
            <a:r>
              <a:rPr lang="en-US" sz="1200" kern="1200" dirty="0">
                <a:solidFill>
                  <a:schemeClr val="tx1"/>
                </a:solidFill>
                <a:latin typeface="+mn-lt"/>
                <a:ea typeface="+mn-ea"/>
                <a:cs typeface="+mn-cs"/>
              </a:rPr>
              <a:t>variables</a:t>
            </a:r>
            <a:r>
              <a:rPr lang="en-US" dirty="0"/>
              <a:t> we reviewed, there were definitely some consistent features.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CA" dirty="0"/>
              <a:t>Most provinces do not have separate legislation to establish the administrator association, though both of our nearest neighbours did. </a:t>
            </a:r>
          </a:p>
          <a:p>
            <a:pPr marL="171450" indent="-171450">
              <a:buFont typeface="Arial" panose="020B0604020202020204" pitchFamily="34" charset="0"/>
              <a:buChar char="•"/>
            </a:pPr>
            <a:r>
              <a:rPr lang="en-CA" dirty="0"/>
              <a:t>Most associations offer some form of education program, to prepare administrators, with many delivered via accredited post secondary institutions. </a:t>
            </a:r>
          </a:p>
          <a:p>
            <a:pPr marL="171450" indent="-171450">
              <a:buFont typeface="Arial" panose="020B0604020202020204" pitchFamily="34" charset="0"/>
              <a:buChar char="•"/>
            </a:pPr>
            <a:r>
              <a:rPr lang="en-CA" dirty="0"/>
              <a:t>Most provinces offered some form of certification to formally recognize competency though few offer a protected credential (</a:t>
            </a:r>
            <a:r>
              <a:rPr lang="en-CA" dirty="0" err="1"/>
              <a:t>ie</a:t>
            </a:r>
            <a:r>
              <a:rPr lang="en-CA" dirty="0"/>
              <a:t> a credential limited by legislation). </a:t>
            </a:r>
          </a:p>
          <a:p>
            <a:pPr marL="171450" indent="-171450">
              <a:buFont typeface="Arial" panose="020B0604020202020204" pitchFamily="34" charset="0"/>
              <a:buChar char="•"/>
            </a:pPr>
            <a:r>
              <a:rPr lang="en-CA" dirty="0"/>
              <a:t>Most certifications are a mixture of academic program completion and demonstrated experience over 1-10 years. </a:t>
            </a:r>
          </a:p>
          <a:p>
            <a:pPr marL="171450" indent="-171450">
              <a:buFont typeface="Arial" panose="020B0604020202020204" pitchFamily="34" charset="0"/>
              <a:buChar char="•"/>
            </a:pPr>
            <a:r>
              <a:rPr lang="en-CA" dirty="0"/>
              <a:t>Most associations have tiered education and certifications to recognize different levels of competency or area of focus.</a:t>
            </a:r>
          </a:p>
          <a:p>
            <a:pPr marL="171450" indent="-171450">
              <a:buFont typeface="Arial" panose="020B0604020202020204" pitchFamily="34" charset="0"/>
              <a:buChar char="•"/>
            </a:pPr>
            <a:r>
              <a:rPr lang="en-CA" dirty="0"/>
              <a:t>Only Saskatchewan requires CAO’s to be certified to hold the role (with a structured program to bring non-certified candidates into compliance). </a:t>
            </a:r>
          </a:p>
          <a:p>
            <a:pPr marL="171450" indent="-171450">
              <a:buFont typeface="Arial" panose="020B0604020202020204" pitchFamily="34" charset="0"/>
              <a:buChar char="•"/>
            </a:pPr>
            <a:endParaRPr lang="en-CA" dirty="0"/>
          </a:p>
        </p:txBody>
      </p:sp>
      <p:sp>
        <p:nvSpPr>
          <p:cNvPr id="4" name="Slide Number Placeholder 3">
            <a:extLst>
              <a:ext uri="{FF2B5EF4-FFF2-40B4-BE49-F238E27FC236}">
                <a16:creationId xmlns:a16="http://schemas.microsoft.com/office/drawing/2014/main" id="{CFDB535A-2B07-5BFF-B5FC-A62A83A34B73}"/>
              </a:ext>
            </a:extLst>
          </p:cNvPr>
          <p:cNvSpPr>
            <a:spLocks noGrp="1"/>
          </p:cNvSpPr>
          <p:nvPr>
            <p:ph type="sldNum" sz="quarter" idx="5"/>
          </p:nvPr>
        </p:nvSpPr>
        <p:spPr/>
        <p:txBody>
          <a:bodyPr/>
          <a:lstStyle/>
          <a:p>
            <a:fld id="{3884E865-5DE1-4B17-B7F4-7CBFC5AC375D}" type="slidenum">
              <a:rPr lang="en-CA" smtClean="0"/>
              <a:t>10</a:t>
            </a:fld>
            <a:endParaRPr lang="en-CA"/>
          </a:p>
        </p:txBody>
      </p:sp>
    </p:spTree>
    <p:extLst>
      <p:ext uri="{BB962C8B-B14F-4D97-AF65-F5344CB8AC3E}">
        <p14:creationId xmlns:p14="http://schemas.microsoft.com/office/powerpoint/2010/main" val="910727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2022, the MMA has been working towards our objectives and have made significant progress. </a:t>
            </a:r>
          </a:p>
          <a:p>
            <a:endParaRPr lang="en-CA" dirty="0"/>
          </a:p>
          <a:p>
            <a:r>
              <a:rPr lang="en-CA" dirty="0"/>
              <a:t>The Certificate in Manitoba Municipal Administration (CMMA) Review committee of the board, reviewed our act, other associations and other professional associations operating in Manitoba to identify opportunities to improve MMA’s capacity to set out and uphold professional standards and knowledge and skill requirements.</a:t>
            </a:r>
          </a:p>
          <a:p>
            <a:r>
              <a:rPr lang="en-CA" dirty="0"/>
              <a:t> </a:t>
            </a:r>
            <a:endParaRPr lang="en-US" dirty="0"/>
          </a:p>
        </p:txBody>
      </p:sp>
      <p:sp>
        <p:nvSpPr>
          <p:cNvPr id="4" name="Slide Number Placeholder 3"/>
          <p:cNvSpPr>
            <a:spLocks noGrp="1"/>
          </p:cNvSpPr>
          <p:nvPr>
            <p:ph type="sldNum" sz="quarter" idx="5"/>
          </p:nvPr>
        </p:nvSpPr>
        <p:spPr/>
        <p:txBody>
          <a:bodyPr/>
          <a:lstStyle/>
          <a:p>
            <a:fld id="{3884E865-5DE1-4B17-B7F4-7CBFC5AC375D}" type="slidenum">
              <a:rPr lang="en-CA" smtClean="0"/>
              <a:t>11</a:t>
            </a:fld>
            <a:endParaRPr lang="en-CA"/>
          </a:p>
        </p:txBody>
      </p:sp>
    </p:spTree>
    <p:extLst>
      <p:ext uri="{BB962C8B-B14F-4D97-AF65-F5344CB8AC3E}">
        <p14:creationId xmlns:p14="http://schemas.microsoft.com/office/powerpoint/2010/main" val="3104264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Manitoba Municipal Administrators Association Inc. Act came into effect in 1990 and hasn’t been updated in the 35 years since. </a:t>
            </a:r>
          </a:p>
          <a:p>
            <a:endParaRPr lang="en-CA" dirty="0"/>
          </a:p>
          <a:p>
            <a:r>
              <a:rPr lang="en-CA" dirty="0"/>
              <a:t>Certificate in Manitoba Municipal Administration </a:t>
            </a:r>
          </a:p>
        </p:txBody>
      </p:sp>
      <p:sp>
        <p:nvSpPr>
          <p:cNvPr id="4" name="Slide Number Placeholder 3"/>
          <p:cNvSpPr>
            <a:spLocks noGrp="1"/>
          </p:cNvSpPr>
          <p:nvPr>
            <p:ph type="sldNum" sz="quarter" idx="5"/>
          </p:nvPr>
        </p:nvSpPr>
        <p:spPr/>
        <p:txBody>
          <a:bodyPr/>
          <a:lstStyle/>
          <a:p>
            <a:fld id="{3884E865-5DE1-4B17-B7F4-7CBFC5AC375D}" type="slidenum">
              <a:rPr lang="en-CA" smtClean="0"/>
              <a:t>12</a:t>
            </a:fld>
            <a:endParaRPr lang="en-CA"/>
          </a:p>
        </p:txBody>
      </p:sp>
    </p:spTree>
    <p:extLst>
      <p:ext uri="{BB962C8B-B14F-4D97-AF65-F5344CB8AC3E}">
        <p14:creationId xmlns:p14="http://schemas.microsoft.com/office/powerpoint/2010/main" val="2912634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within the confines of the existing legislation, in 2022 the CMMA Review committee identified that regulation of the membership allowed us to set and uphold standards. By limiting membership to those who met and maintained specific requirements we could promote and enforce professional and ethical standards. We could also hold members who failed to maintain those standards to account. </a:t>
            </a:r>
            <a:endParaRPr lang="en-CA" dirty="0"/>
          </a:p>
        </p:txBody>
      </p:sp>
      <p:sp>
        <p:nvSpPr>
          <p:cNvPr id="4" name="Slide Number Placeholder 3"/>
          <p:cNvSpPr>
            <a:spLocks noGrp="1"/>
          </p:cNvSpPr>
          <p:nvPr>
            <p:ph type="sldNum" sz="quarter" idx="5"/>
          </p:nvPr>
        </p:nvSpPr>
        <p:spPr/>
        <p:txBody>
          <a:bodyPr/>
          <a:lstStyle/>
          <a:p>
            <a:fld id="{3884E865-5DE1-4B17-B7F4-7CBFC5AC375D}" type="slidenum">
              <a:rPr lang="en-CA" smtClean="0"/>
              <a:t>13</a:t>
            </a:fld>
            <a:endParaRPr lang="en-CA"/>
          </a:p>
        </p:txBody>
      </p:sp>
    </p:spTree>
    <p:extLst>
      <p:ext uri="{BB962C8B-B14F-4D97-AF65-F5344CB8AC3E}">
        <p14:creationId xmlns:p14="http://schemas.microsoft.com/office/powerpoint/2010/main" val="2914521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2023 AGM, the Membership unanimously approved amendments to our constitution that enacted important changes to how we managed our membership.</a:t>
            </a:r>
          </a:p>
          <a:p>
            <a:pPr marL="171450" indent="-171450">
              <a:buFont typeface="Arial" panose="020B0604020202020204" pitchFamily="34" charset="0"/>
              <a:buChar char="•"/>
            </a:pPr>
            <a:r>
              <a:rPr lang="en-US" dirty="0"/>
              <a:t>First we updated who was eligible to be a member. </a:t>
            </a:r>
          </a:p>
          <a:p>
            <a:pPr marL="628650" lvl="1" indent="-171450">
              <a:buFont typeface="Arial" panose="020B0604020202020204" pitchFamily="34" charset="0"/>
              <a:buChar char="•"/>
            </a:pPr>
            <a:r>
              <a:rPr lang="en-US" dirty="0"/>
              <a:t>Voting members and non-voting members</a:t>
            </a:r>
          </a:p>
          <a:p>
            <a:pPr marL="171450" indent="-171450">
              <a:buFont typeface="Arial" panose="020B0604020202020204" pitchFamily="34" charset="0"/>
              <a:buChar char="•"/>
            </a:pPr>
            <a:r>
              <a:rPr lang="en-US" dirty="0"/>
              <a:t>Next we defined both the rights and the responsibilities of a member</a:t>
            </a:r>
          </a:p>
          <a:p>
            <a:pPr marL="628650" lvl="1" indent="-171450">
              <a:buFont typeface="Arial" panose="020B0604020202020204" pitchFamily="34" charset="0"/>
              <a:buChar char="•"/>
            </a:pPr>
            <a:r>
              <a:rPr lang="en-US" dirty="0"/>
              <a:t>Uphold and act in accordance with this Constitution;</a:t>
            </a:r>
          </a:p>
          <a:p>
            <a:pPr marL="628650" lvl="1" indent="-171450">
              <a:buFont typeface="Arial" panose="020B0604020202020204" pitchFamily="34" charset="0"/>
              <a:buChar char="•"/>
            </a:pPr>
            <a:r>
              <a:rPr lang="en-US" dirty="0"/>
              <a:t>comply with the Association’s By-laws and any policies adopted by the Executive Council; </a:t>
            </a:r>
          </a:p>
          <a:p>
            <a:pPr marL="628650" lvl="1" indent="-171450">
              <a:buFont typeface="Arial" panose="020B0604020202020204" pitchFamily="34" charset="0"/>
              <a:buChar char="•"/>
            </a:pPr>
            <a:r>
              <a:rPr lang="en-US" dirty="0"/>
              <a:t>comply with the Association’s Professional Code of Conduct and any other standards or duties of care as may be established by the Association from time-to-time; and</a:t>
            </a:r>
          </a:p>
          <a:p>
            <a:pPr marL="628650" lvl="1" indent="-171450">
              <a:buFont typeface="Arial" panose="020B0604020202020204" pitchFamily="34" charset="0"/>
              <a:buChar char="•"/>
            </a:pPr>
            <a:r>
              <a:rPr lang="en-US" dirty="0"/>
              <a:t> not interfere or obstruct the purposes, aims and objectives of the Association. </a:t>
            </a:r>
          </a:p>
          <a:p>
            <a:pPr marL="457200" lvl="1" indent="0">
              <a:buFont typeface="Arial" panose="020B0604020202020204" pitchFamily="34" charset="0"/>
              <a:buNone/>
            </a:pPr>
            <a:endParaRPr lang="en-US" dirty="0"/>
          </a:p>
          <a:p>
            <a:pPr marL="171450" indent="-171450">
              <a:buFont typeface="Arial" panose="020B0604020202020204" pitchFamily="34" charset="0"/>
              <a:buChar char="•"/>
            </a:pPr>
            <a:r>
              <a:rPr lang="en-US" dirty="0"/>
              <a:t>We then we made it possible for a member to be expelled from the association, and we defined a framework for imposing member discipline.</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We also created the concept of member status or standing withing the association to allow for a tiered level of discipline should members fail to maintain our standards (Expelled, Suspended, In Good Standing). In order to remain as members in good standing, members must have paid all fees and not be censured/suspended as a result of disciplinary actions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Finally, we articulated that our register of members be made proactively available on our website, and that we include member status as public information so that citizens and elected official could be made aware of any member’s standing with the association. </a:t>
            </a:r>
            <a:endParaRPr lang="en-CA" dirty="0"/>
          </a:p>
        </p:txBody>
      </p:sp>
      <p:sp>
        <p:nvSpPr>
          <p:cNvPr id="4" name="Slide Number Placeholder 3"/>
          <p:cNvSpPr>
            <a:spLocks noGrp="1"/>
          </p:cNvSpPr>
          <p:nvPr>
            <p:ph type="sldNum" sz="quarter" idx="5"/>
          </p:nvPr>
        </p:nvSpPr>
        <p:spPr/>
        <p:txBody>
          <a:bodyPr/>
          <a:lstStyle/>
          <a:p>
            <a:fld id="{3884E865-5DE1-4B17-B7F4-7CBFC5AC375D}" type="slidenum">
              <a:rPr lang="en-CA" smtClean="0"/>
              <a:t>14</a:t>
            </a:fld>
            <a:endParaRPr lang="en-CA"/>
          </a:p>
        </p:txBody>
      </p:sp>
    </p:spTree>
    <p:extLst>
      <p:ext uri="{BB962C8B-B14F-4D97-AF65-F5344CB8AC3E}">
        <p14:creationId xmlns:p14="http://schemas.microsoft.com/office/powerpoint/2010/main" val="2737643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by-law was established, the policy framework and tools were created to be able to implement the program envisioned by the CMMA Review committee. </a:t>
            </a:r>
          </a:p>
          <a:p>
            <a:endParaRPr lang="en-US" dirty="0"/>
          </a:p>
          <a:p>
            <a:pPr marL="171450" indent="-171450">
              <a:buFontTx/>
              <a:buChar char="-"/>
            </a:pPr>
            <a:r>
              <a:rPr lang="en-US" dirty="0"/>
              <a:t>Established the member standards committee. Appointed by the Executive Council. Made up of experienced and well-respected administrators. This committee will conduct all hearings and determine what disciplinary actions should be taken. </a:t>
            </a:r>
          </a:p>
          <a:p>
            <a:pPr marL="171450" indent="-171450">
              <a:buFontTx/>
              <a:buChar char="-"/>
            </a:pPr>
            <a:endParaRPr lang="en-US" dirty="0"/>
          </a:p>
          <a:p>
            <a:pPr marL="171450" indent="-171450">
              <a:buFontTx/>
              <a:buChar char="-"/>
            </a:pPr>
            <a:r>
              <a:rPr lang="en-US" dirty="0"/>
              <a:t>Created a membership approval process. It’s important to note that we are seeing more administrators coming into Manitoba from other places or fields. Our new approval process requires that we undertake some investigation into new members to ensure that we are not accepting individuals who have been expelled or have fallen out of good standing with other associations. This is extremely important, as we want to ensure that any new member is a good representative of our membership and that we are assured they will uphold our professional standards. </a:t>
            </a:r>
          </a:p>
          <a:p>
            <a:pPr marL="171450" indent="-171450">
              <a:buFontTx/>
              <a:buChar char="-"/>
            </a:pPr>
            <a:endParaRPr lang="en-US" dirty="0"/>
          </a:p>
          <a:p>
            <a:pPr marL="171450" indent="-171450">
              <a:buFontTx/>
              <a:buChar char="-"/>
            </a:pPr>
            <a:r>
              <a:rPr lang="en-US" dirty="0"/>
              <a:t>Created a member standards enforcement policy which sets out the process and rules for handling complaints and conduct issues. </a:t>
            </a:r>
          </a:p>
          <a:p>
            <a:endParaRPr lang="en-US" dirty="0"/>
          </a:p>
        </p:txBody>
      </p:sp>
      <p:sp>
        <p:nvSpPr>
          <p:cNvPr id="4" name="Slide Number Placeholder 3"/>
          <p:cNvSpPr>
            <a:spLocks noGrp="1"/>
          </p:cNvSpPr>
          <p:nvPr>
            <p:ph type="sldNum" sz="quarter" idx="5"/>
          </p:nvPr>
        </p:nvSpPr>
        <p:spPr/>
        <p:txBody>
          <a:bodyPr/>
          <a:lstStyle/>
          <a:p>
            <a:fld id="{3884E865-5DE1-4B17-B7F4-7CBFC5AC375D}" type="slidenum">
              <a:rPr lang="en-CA" smtClean="0"/>
              <a:t>15</a:t>
            </a:fld>
            <a:endParaRPr lang="en-CA"/>
          </a:p>
        </p:txBody>
      </p:sp>
    </p:spTree>
    <p:extLst>
      <p:ext uri="{BB962C8B-B14F-4D97-AF65-F5344CB8AC3E}">
        <p14:creationId xmlns:p14="http://schemas.microsoft.com/office/powerpoint/2010/main" val="2496577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on the member standards enforcement policy, we wanted to ensure we had an easy to use process that would ensure consistent treatment of complaints. We defined a workflow chart to articulate how the association would handle formal complains against a member. Right now only other members or councils (by resolution) can file formal complaints. </a:t>
            </a:r>
          </a:p>
          <a:p>
            <a:endParaRPr lang="en-US" dirty="0"/>
          </a:p>
          <a:p>
            <a:r>
              <a:rPr lang="en-US" dirty="0"/>
              <a:t>This process is modeled after the Manitoba Law Society’s process for member discipline and it includes a public hearing process, as well as an appeal process for the defendant. </a:t>
            </a:r>
          </a:p>
          <a:p>
            <a:endParaRPr lang="en-US" dirty="0"/>
          </a:p>
          <a:p>
            <a:r>
              <a:rPr lang="en-US" dirty="0"/>
              <a:t>**Walk through chart a bit.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r>
              <a:rPr lang="en-US" dirty="0"/>
              <a:t> </a:t>
            </a:r>
            <a:endParaRPr lang="en-CA" dirty="0"/>
          </a:p>
        </p:txBody>
      </p:sp>
      <p:sp>
        <p:nvSpPr>
          <p:cNvPr id="4" name="Slide Number Placeholder 3"/>
          <p:cNvSpPr>
            <a:spLocks noGrp="1"/>
          </p:cNvSpPr>
          <p:nvPr>
            <p:ph type="sldNum" sz="quarter" idx="5"/>
          </p:nvPr>
        </p:nvSpPr>
        <p:spPr/>
        <p:txBody>
          <a:bodyPr/>
          <a:lstStyle/>
          <a:p>
            <a:fld id="{3884E865-5DE1-4B17-B7F4-7CBFC5AC375D}" type="slidenum">
              <a:rPr lang="en-CA" smtClean="0"/>
              <a:t>16</a:t>
            </a:fld>
            <a:endParaRPr lang="en-CA"/>
          </a:p>
        </p:txBody>
      </p:sp>
    </p:spTree>
    <p:extLst>
      <p:ext uri="{BB962C8B-B14F-4D97-AF65-F5344CB8AC3E}">
        <p14:creationId xmlns:p14="http://schemas.microsoft.com/office/powerpoint/2010/main" val="615541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also created the member standards panel guidelines, which provides the committee with a consequence evaluation table and progressive discipline options. </a:t>
            </a:r>
          </a:p>
          <a:p>
            <a:endParaRPr lang="en-CA" dirty="0"/>
          </a:p>
          <a:p>
            <a:r>
              <a:rPr lang="en-CA" dirty="0"/>
              <a:t>Chart looks at the likelihood of reoccurrence to the severity of impact to help the committee identify the most appropriate discipline options. </a:t>
            </a:r>
          </a:p>
          <a:p>
            <a:endParaRPr lang="en-CA" dirty="0"/>
          </a:p>
          <a:p>
            <a:r>
              <a:rPr lang="en-CA" dirty="0"/>
              <a:t>Discipline options can include censure/suspension/expulsion, financial penalties and written apologizes/mandatory training. </a:t>
            </a:r>
          </a:p>
          <a:p>
            <a:endParaRPr lang="en-CA" dirty="0"/>
          </a:p>
          <a:p>
            <a:r>
              <a:rPr lang="en-CA" dirty="0"/>
              <a:t>As an example, if we had a complaint where the member did not admit guilt and had no regret/remorse, it would be determined that they were likely to reoffend. Looking at the severity of the impact, let’s say the person’s actions had a very public impact. They’d be classified as consequence level red, which could include suspension/expulsion, financial penalties not exceeding $5,000, and a written apology / mandatory training. </a:t>
            </a:r>
          </a:p>
          <a:p>
            <a:endParaRPr lang="en-CA" dirty="0"/>
          </a:p>
          <a:p>
            <a:r>
              <a:rPr lang="en-CA" dirty="0"/>
              <a:t>This chart offers a guide though, and it is ultimately up to the panel to determine the most appropriate course of action given the circumstances. </a:t>
            </a:r>
          </a:p>
          <a:p>
            <a:endParaRPr lang="en-CA" dirty="0"/>
          </a:p>
          <a:p>
            <a:r>
              <a:rPr lang="en-US" dirty="0"/>
              <a:t>In 2024 the MMA used the new framework to hold a member accountable for conduct that resulted in criminal conviction. That member was expelled from the association. </a:t>
            </a:r>
            <a:endParaRPr lang="en-CA" dirty="0"/>
          </a:p>
        </p:txBody>
      </p:sp>
      <p:sp>
        <p:nvSpPr>
          <p:cNvPr id="4" name="Slide Number Placeholder 3"/>
          <p:cNvSpPr>
            <a:spLocks noGrp="1"/>
          </p:cNvSpPr>
          <p:nvPr>
            <p:ph type="sldNum" sz="quarter" idx="5"/>
          </p:nvPr>
        </p:nvSpPr>
        <p:spPr/>
        <p:txBody>
          <a:bodyPr/>
          <a:lstStyle/>
          <a:p>
            <a:fld id="{3884E865-5DE1-4B17-B7F4-7CBFC5AC375D}" type="slidenum">
              <a:rPr lang="en-CA" smtClean="0"/>
              <a:t>17</a:t>
            </a:fld>
            <a:endParaRPr lang="en-CA"/>
          </a:p>
        </p:txBody>
      </p:sp>
    </p:spTree>
    <p:extLst>
      <p:ext uri="{BB962C8B-B14F-4D97-AF65-F5344CB8AC3E}">
        <p14:creationId xmlns:p14="http://schemas.microsoft.com/office/powerpoint/2010/main" val="444517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2023 the membership also unanimously adopted the new Professional Code of Conduct. This code was developed following an extensive review of codes from other associations. Members commit to adhering to the code of conduct upon applying for membership or renewing their membership. </a:t>
            </a:r>
          </a:p>
          <a:p>
            <a:endParaRPr lang="en-US" dirty="0"/>
          </a:p>
          <a:p>
            <a:r>
              <a:rPr lang="en-US" dirty="0"/>
              <a:t>Members must</a:t>
            </a:r>
          </a:p>
          <a:p>
            <a:pPr marL="228600" indent="-228600">
              <a:buAutoNum type="arabicPeriod"/>
            </a:pPr>
            <a:r>
              <a:rPr lang="en-US" dirty="0"/>
              <a:t>promote and support effective and democratic municipal government through professional management</a:t>
            </a:r>
          </a:p>
          <a:p>
            <a:pPr marL="228600" indent="-228600">
              <a:buAutoNum type="arabicPeriod"/>
            </a:pPr>
            <a:r>
              <a:rPr lang="en-US" dirty="0"/>
              <a:t>affirm the dignity and worth of local government services and maintain a deep sense of social responsibility as a trusted public servant;</a:t>
            </a:r>
          </a:p>
          <a:p>
            <a:pPr marL="228600" indent="-228600">
              <a:buAutoNum type="arabicPeriod"/>
            </a:pPr>
            <a:r>
              <a:rPr lang="en-US" dirty="0"/>
              <a:t>fulfill their responsibilities and carry out their duties to the best of their abilities;</a:t>
            </a:r>
          </a:p>
          <a:p>
            <a:pPr marL="228600" indent="-228600">
              <a:buAutoNum type="arabicPeriod"/>
            </a:pPr>
            <a:r>
              <a:rPr lang="en-US" dirty="0"/>
              <a:t>demonstrate integrity and the highest standards of ethical </a:t>
            </a:r>
            <a:r>
              <a:rPr lang="en-US" dirty="0" err="1"/>
              <a:t>behaviour</a:t>
            </a:r>
            <a:endParaRPr lang="en-US" dirty="0"/>
          </a:p>
          <a:p>
            <a:pPr marL="228600" indent="-228600">
              <a:buAutoNum type="arabicPeriod"/>
            </a:pPr>
            <a:r>
              <a:rPr lang="en-CA" dirty="0"/>
              <a:t>promote community well-being</a:t>
            </a:r>
            <a:endParaRPr lang="en-US" dirty="0"/>
          </a:p>
          <a:p>
            <a:pPr marL="228600" indent="-228600">
              <a:buAutoNum type="arabicPeriod"/>
            </a:pPr>
            <a:r>
              <a:rPr lang="en-US" dirty="0"/>
              <a:t>ensure the community is informed on municipal matters and promote appropriate community engagement in decision-making;</a:t>
            </a:r>
          </a:p>
          <a:p>
            <a:pPr marL="228600" indent="-228600">
              <a:buAutoNum type="arabicPeriod"/>
            </a:pPr>
            <a:r>
              <a:rPr lang="en-US" dirty="0"/>
              <a:t>advise and support elected officials, and fulfill their duties in a politically impartial manner;</a:t>
            </a:r>
          </a:p>
          <a:p>
            <a:pPr marL="228600" indent="-228600">
              <a:buAutoNum type="arabicPeriod"/>
            </a:pPr>
            <a:r>
              <a:rPr lang="en-US" dirty="0"/>
              <a:t>carry out their duties fairly and impartially; serving in the interests of all citizen.</a:t>
            </a:r>
          </a:p>
          <a:p>
            <a:pPr marL="228600" indent="-228600">
              <a:buAutoNum type="arabicPeriod"/>
            </a:pPr>
            <a:r>
              <a:rPr lang="en-US" dirty="0"/>
              <a:t>maintain separation between their professional and personal interests and shall not leverage their position for personal gain or benefit;</a:t>
            </a:r>
          </a:p>
          <a:p>
            <a:pPr marL="228600" indent="-228600">
              <a:buAutoNum type="arabicPeriod"/>
            </a:pPr>
            <a:r>
              <a:rPr lang="en-US" dirty="0"/>
              <a:t>uphold the letter and spirit of the law;</a:t>
            </a:r>
          </a:p>
          <a:p>
            <a:pPr marL="228600" indent="-228600">
              <a:buAutoNum type="arabicPeriod"/>
            </a:pPr>
            <a:r>
              <a:rPr lang="en-US" dirty="0"/>
              <a:t>provide high quality advice, analysis, and public policy proposals which are based in fact, use leading practices, and are technically sound;</a:t>
            </a:r>
          </a:p>
          <a:p>
            <a:pPr marL="228600" indent="-228600">
              <a:buAutoNum type="arabicPeriod"/>
            </a:pPr>
            <a:r>
              <a:rPr lang="en-US" dirty="0"/>
              <a:t>.behave in a manner that promotes the integrity and reputation of their employer or client; </a:t>
            </a:r>
          </a:p>
          <a:p>
            <a:pPr marL="228600" indent="-228600">
              <a:buAutoNum type="arabicPeriod"/>
            </a:pPr>
            <a:r>
              <a:rPr lang="en-US" dirty="0"/>
              <a:t>ensure they fulfill the responsibilities of their position without interference, political or otherwise, resisting any encroachment on their professional responsibilities;</a:t>
            </a:r>
          </a:p>
          <a:p>
            <a:pPr marL="228600" indent="-228600">
              <a:buAutoNum type="arabicPeriod"/>
            </a:pPr>
            <a:r>
              <a:rPr lang="en-US" dirty="0" err="1"/>
              <a:t>honour</a:t>
            </a:r>
            <a:r>
              <a:rPr lang="en-US" dirty="0"/>
              <a:t> and be responsive to the rights and needs of others</a:t>
            </a:r>
          </a:p>
          <a:p>
            <a:pPr marL="228600" indent="-228600">
              <a:buAutoNum type="arabicPeriod"/>
            </a:pPr>
            <a:r>
              <a:rPr lang="en-US" dirty="0"/>
              <a:t>be respectful of Members, peers, and colleagues</a:t>
            </a:r>
          </a:p>
          <a:p>
            <a:pPr marL="228600" indent="-228600">
              <a:buAutoNum type="arabicPeriod"/>
            </a:pPr>
            <a:r>
              <a:rPr lang="en-US" dirty="0"/>
              <a:t>refrain from undermining, causing malicious injury too, or supplanting of, another member; </a:t>
            </a:r>
          </a:p>
          <a:p>
            <a:pPr marL="228600" indent="-228600">
              <a:buAutoNum type="arabicPeriod"/>
            </a:pPr>
            <a:r>
              <a:rPr lang="en-US" dirty="0"/>
              <a:t>promote adherence of all Members to this Professional Code of Conduct</a:t>
            </a:r>
          </a:p>
          <a:p>
            <a:pPr marL="228600" indent="-228600">
              <a:buAutoNum type="arabicPeriod"/>
            </a:pPr>
            <a:r>
              <a:rPr lang="en-US" dirty="0"/>
              <a:t>.uphold the letter and spirit of this Professional Code of Conduct; </a:t>
            </a:r>
          </a:p>
          <a:p>
            <a:pPr marL="228600" indent="-228600">
              <a:buAutoNum type="arabicPeriod"/>
            </a:pPr>
            <a:r>
              <a:rPr lang="en-US" dirty="0"/>
              <a:t>safeguard and uphold the reputation of the profession and the MMA</a:t>
            </a:r>
          </a:p>
          <a:p>
            <a:pPr marL="228600" indent="-228600">
              <a:buAutoNum type="arabicPeriod"/>
            </a:pPr>
            <a:r>
              <a:rPr lang="en-US" dirty="0"/>
              <a:t>bring to the attention of the MMA any apparent breach of this Professional Code of Conduct;</a:t>
            </a:r>
          </a:p>
          <a:p>
            <a:pPr marL="228600" indent="-228600">
              <a:buAutoNum type="arabicPeriod"/>
            </a:pPr>
            <a:r>
              <a:rPr lang="en-US" dirty="0"/>
              <a:t>assist the MMA in the enforcement of this Professional Code of Conduct.</a:t>
            </a:r>
          </a:p>
          <a:p>
            <a:pPr marL="228600" indent="-228600">
              <a:buAutoNum type="arabicPeriod"/>
            </a:pPr>
            <a:endParaRPr lang="en-US" dirty="0"/>
          </a:p>
          <a:p>
            <a:endParaRPr lang="en-US" dirty="0"/>
          </a:p>
          <a:p>
            <a:r>
              <a:rPr lang="en-US" dirty="0"/>
              <a:t>Violating the code of conduct is considered a breach of member standards and can result in a formal complaint being filed and adjudicated by our Member Standards Review Committee. </a:t>
            </a:r>
            <a:endParaRPr lang="en-CA" dirty="0"/>
          </a:p>
        </p:txBody>
      </p:sp>
      <p:sp>
        <p:nvSpPr>
          <p:cNvPr id="4" name="Slide Number Placeholder 3"/>
          <p:cNvSpPr>
            <a:spLocks noGrp="1"/>
          </p:cNvSpPr>
          <p:nvPr>
            <p:ph type="sldNum" sz="quarter" idx="5"/>
          </p:nvPr>
        </p:nvSpPr>
        <p:spPr/>
        <p:txBody>
          <a:bodyPr/>
          <a:lstStyle/>
          <a:p>
            <a:fld id="{3884E865-5DE1-4B17-B7F4-7CBFC5AC375D}" type="slidenum">
              <a:rPr lang="en-CA" smtClean="0"/>
              <a:t>18</a:t>
            </a:fld>
            <a:endParaRPr lang="en-CA"/>
          </a:p>
        </p:txBody>
      </p:sp>
    </p:spTree>
    <p:extLst>
      <p:ext uri="{BB962C8B-B14F-4D97-AF65-F5344CB8AC3E}">
        <p14:creationId xmlns:p14="http://schemas.microsoft.com/office/powerpoint/2010/main" val="1128021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2023 members unanimously approved amendments to By-law 4, which included increasing the required amount of PD credits a member requires to maintain their membership in good standing by 20%. Members now have to maintain 120 credits over a rolling 3 year period. </a:t>
            </a:r>
          </a:p>
          <a:p>
            <a:endParaRPr lang="en-US" dirty="0"/>
          </a:p>
          <a:p>
            <a:r>
              <a:rPr lang="en-US" dirty="0"/>
              <a:t>Failing to achieve this amount results in the loss of a member’s “in good standing” status. In reviewing other professional associations, on-going professional development was a common requirement and we wanted to ensure that our members had similar requirements. The field we work in seems to change everyday, and making a commitment to lifelong professional development is critical to the success of any administrator. </a:t>
            </a:r>
            <a:endParaRPr lang="en-CA" dirty="0"/>
          </a:p>
        </p:txBody>
      </p:sp>
      <p:sp>
        <p:nvSpPr>
          <p:cNvPr id="4" name="Slide Number Placeholder 3"/>
          <p:cNvSpPr>
            <a:spLocks noGrp="1"/>
          </p:cNvSpPr>
          <p:nvPr>
            <p:ph type="sldNum" sz="quarter" idx="5"/>
          </p:nvPr>
        </p:nvSpPr>
        <p:spPr/>
        <p:txBody>
          <a:bodyPr/>
          <a:lstStyle/>
          <a:p>
            <a:fld id="{3884E865-5DE1-4B17-B7F4-7CBFC5AC375D}" type="slidenum">
              <a:rPr lang="en-CA" smtClean="0"/>
              <a:t>19</a:t>
            </a:fld>
            <a:endParaRPr lang="en-CA"/>
          </a:p>
        </p:txBody>
      </p:sp>
    </p:spTree>
    <p:extLst>
      <p:ext uri="{BB962C8B-B14F-4D97-AF65-F5344CB8AC3E}">
        <p14:creationId xmlns:p14="http://schemas.microsoft.com/office/powerpoint/2010/main" val="2588045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884E865-5DE1-4B17-B7F4-7CBFC5AC375D}" type="slidenum">
              <a:rPr lang="en-CA" smtClean="0"/>
              <a:t>2</a:t>
            </a:fld>
            <a:endParaRPr lang="en-CA"/>
          </a:p>
        </p:txBody>
      </p:sp>
    </p:spTree>
    <p:extLst>
      <p:ext uri="{BB962C8B-B14F-4D97-AF65-F5344CB8AC3E}">
        <p14:creationId xmlns:p14="http://schemas.microsoft.com/office/powerpoint/2010/main" val="191918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Currently the CMMA is issued by the University of Manitoba. However, the CMMA review committee set out a road map to pull back the CMMA credential from the University of Manitoba and have it be issued by the MMA. It was identified that this change would allow MMA to include requirements that are not academic in nature, such as practical examination or time-based experience requirements, as part of the criteria to receive the CMMA. The committee also wanted to review the content being delivered to make it comparable to more contemporary and leading programs. </a:t>
            </a:r>
            <a:endParaRPr lang="en-CA" dirty="0"/>
          </a:p>
          <a:p>
            <a:endParaRPr lang="en-CA" dirty="0"/>
          </a:p>
        </p:txBody>
      </p:sp>
      <p:sp>
        <p:nvSpPr>
          <p:cNvPr id="4" name="Slide Number Placeholder 3"/>
          <p:cNvSpPr>
            <a:spLocks noGrp="1"/>
          </p:cNvSpPr>
          <p:nvPr>
            <p:ph type="sldNum" sz="quarter" idx="5"/>
          </p:nvPr>
        </p:nvSpPr>
        <p:spPr/>
        <p:txBody>
          <a:bodyPr/>
          <a:lstStyle/>
          <a:p>
            <a:fld id="{3884E865-5DE1-4B17-B7F4-7CBFC5AC375D}" type="slidenum">
              <a:rPr lang="en-CA" smtClean="0"/>
              <a:t>20</a:t>
            </a:fld>
            <a:endParaRPr lang="en-CA"/>
          </a:p>
        </p:txBody>
      </p:sp>
    </p:spTree>
    <p:extLst>
      <p:ext uri="{BB962C8B-B14F-4D97-AF65-F5344CB8AC3E}">
        <p14:creationId xmlns:p14="http://schemas.microsoft.com/office/powerpoint/2010/main" val="442882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2024 the membership adopted By-law #3 which, for the first time, set out a clear framework for the CMMA program, established a process for curriculum approval and separated the U of M program from the certification process, transferring that responsibility back to the MMA. Moving forward, the University will issue a certificate, while the CMMA will be issued by the association, once an individual has met the criteria to be set by the Executive and the Board of Certification. </a:t>
            </a:r>
          </a:p>
          <a:p>
            <a:endParaRPr lang="en-US" dirty="0"/>
          </a:p>
          <a:p>
            <a:r>
              <a:rPr lang="en-US" dirty="0"/>
              <a:t>The work to transition the CMMA is ongoing, but this process will fully come into effect on January 1, 2026.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We’ve initiated discussions with the University on this, and on redefining the curriculum and are reviewing the possibility of additional education levels. The University has been and continues to be a great partner with our association and we look forward to continuing our work with them. </a:t>
            </a:r>
          </a:p>
          <a:p>
            <a:endParaRPr lang="en-CA" dirty="0"/>
          </a:p>
        </p:txBody>
      </p:sp>
      <p:sp>
        <p:nvSpPr>
          <p:cNvPr id="4" name="Slide Number Placeholder 3"/>
          <p:cNvSpPr>
            <a:spLocks noGrp="1"/>
          </p:cNvSpPr>
          <p:nvPr>
            <p:ph type="sldNum" sz="quarter" idx="5"/>
          </p:nvPr>
        </p:nvSpPr>
        <p:spPr/>
        <p:txBody>
          <a:bodyPr/>
          <a:lstStyle/>
          <a:p>
            <a:fld id="{3884E865-5DE1-4B17-B7F4-7CBFC5AC375D}" type="slidenum">
              <a:rPr lang="en-CA" smtClean="0"/>
              <a:t>21</a:t>
            </a:fld>
            <a:endParaRPr lang="en-CA"/>
          </a:p>
        </p:txBody>
      </p:sp>
    </p:spTree>
    <p:extLst>
      <p:ext uri="{BB962C8B-B14F-4D97-AF65-F5344CB8AC3E}">
        <p14:creationId xmlns:p14="http://schemas.microsoft.com/office/powerpoint/2010/main" val="1205078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2024 the MMA established our Competency Framework which sets out the behaviours, knowledge, and skills a professional administrator should have at the three stages of their career; emerging leader, team/program leader, and senior leader. </a:t>
            </a:r>
          </a:p>
          <a:p>
            <a:endParaRPr lang="en-US" dirty="0"/>
          </a:p>
          <a:p>
            <a:r>
              <a:rPr lang="en-US" dirty="0"/>
              <a:t>Central to the framework are our four core drivers, also referred to as the four Ps of municipal administration: Purpose, People, Plans and Process. The four P’s drive our </a:t>
            </a:r>
            <a:r>
              <a:rPr lang="en-US" dirty="0" err="1"/>
              <a:t>faily</a:t>
            </a:r>
            <a:r>
              <a:rPr lang="en-US" dirty="0"/>
              <a:t> work and broadly define the critical aspects and functions of the profession. </a:t>
            </a:r>
          </a:p>
          <a:p>
            <a:endParaRPr lang="en-US" dirty="0"/>
          </a:p>
          <a:p>
            <a:r>
              <a:rPr lang="en-US" dirty="0"/>
              <a:t> From there, the framework identifies 10 core competencies, with 60 sub-competencies which are carefully outlined over 120 pages of material. The framework has been informed by over a dozen other similar frameworks in other jurisdictions as well as insights generated by experienced Manitoba administrators and representatives of AMM. </a:t>
            </a:r>
          </a:p>
          <a:p>
            <a:endParaRPr lang="en-US" dirty="0"/>
          </a:p>
          <a:p>
            <a:endParaRPr lang="en-US" dirty="0"/>
          </a:p>
          <a:p>
            <a:endParaRPr lang="en-CA" dirty="0"/>
          </a:p>
        </p:txBody>
      </p:sp>
      <p:sp>
        <p:nvSpPr>
          <p:cNvPr id="4" name="Slide Number Placeholder 3"/>
          <p:cNvSpPr>
            <a:spLocks noGrp="1"/>
          </p:cNvSpPr>
          <p:nvPr>
            <p:ph type="sldNum" sz="quarter" idx="5"/>
          </p:nvPr>
        </p:nvSpPr>
        <p:spPr/>
        <p:txBody>
          <a:bodyPr/>
          <a:lstStyle/>
          <a:p>
            <a:fld id="{3884E865-5DE1-4B17-B7F4-7CBFC5AC375D}" type="slidenum">
              <a:rPr lang="en-CA" smtClean="0"/>
              <a:t>22</a:t>
            </a:fld>
            <a:endParaRPr lang="en-CA"/>
          </a:p>
        </p:txBody>
      </p:sp>
    </p:spTree>
    <p:extLst>
      <p:ext uri="{BB962C8B-B14F-4D97-AF65-F5344CB8AC3E}">
        <p14:creationId xmlns:p14="http://schemas.microsoft.com/office/powerpoint/2010/main" val="2917437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15713-B463-CF1D-C841-33133838A0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BEAA48-6ED4-024C-8D97-CE33263B18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D4FE86-DC10-33B8-D139-840DAB495693}"/>
              </a:ext>
            </a:extLst>
          </p:cNvPr>
          <p:cNvSpPr>
            <a:spLocks noGrp="1"/>
          </p:cNvSpPr>
          <p:nvPr>
            <p:ph type="body" idx="1"/>
          </p:nvPr>
        </p:nvSpPr>
        <p:spPr/>
        <p:txBody>
          <a:bodyPr/>
          <a:lstStyle/>
          <a:p>
            <a:r>
              <a:rPr lang="en-CA" sz="1800" dirty="0">
                <a:solidFill>
                  <a:srgbClr val="0D0D0D"/>
                </a:solidFill>
                <a:effectLst/>
                <a:latin typeface="Open Sans" panose="020B0606030504020204" pitchFamily="34" charset="0"/>
                <a:ea typeface="Open Sans" panose="020B0606030504020204" pitchFamily="34" charset="0"/>
              </a:rPr>
              <a:t>Taking a closer look at the framework, purpose would be at the core, municipal governance is the competency, and 4 sub-competencies are defined. The framework further defines what achieving these sub-competencies looks like at each stage of leadership. </a:t>
            </a:r>
          </a:p>
          <a:p>
            <a:endParaRPr lang="en-CA" sz="1800" dirty="0">
              <a:solidFill>
                <a:srgbClr val="0D0D0D"/>
              </a:solidFill>
              <a:effectLst/>
              <a:latin typeface="Open Sans" panose="020B0606030504020204" pitchFamily="34" charset="0"/>
              <a:ea typeface="Open Sans" panose="020B0606030504020204" pitchFamily="34" charset="0"/>
            </a:endParaRPr>
          </a:p>
          <a:p>
            <a:endParaRPr lang="en-CA" dirty="0"/>
          </a:p>
        </p:txBody>
      </p:sp>
      <p:sp>
        <p:nvSpPr>
          <p:cNvPr id="4" name="Slide Number Placeholder 3">
            <a:extLst>
              <a:ext uri="{FF2B5EF4-FFF2-40B4-BE49-F238E27FC236}">
                <a16:creationId xmlns:a16="http://schemas.microsoft.com/office/drawing/2014/main" id="{24B989A4-0569-B92C-D639-E8428FF015DF}"/>
              </a:ext>
            </a:extLst>
          </p:cNvPr>
          <p:cNvSpPr>
            <a:spLocks noGrp="1"/>
          </p:cNvSpPr>
          <p:nvPr>
            <p:ph type="sldNum" sz="quarter" idx="5"/>
          </p:nvPr>
        </p:nvSpPr>
        <p:spPr/>
        <p:txBody>
          <a:bodyPr/>
          <a:lstStyle/>
          <a:p>
            <a:fld id="{F01461E0-81B4-41E3-A5CD-14DAFEF962C5}" type="slidenum">
              <a:rPr lang="en-CA" smtClean="0"/>
              <a:t>23</a:t>
            </a:fld>
            <a:endParaRPr lang="en-CA"/>
          </a:p>
        </p:txBody>
      </p:sp>
    </p:spTree>
    <p:extLst>
      <p:ext uri="{BB962C8B-B14F-4D97-AF65-F5344CB8AC3E}">
        <p14:creationId xmlns:p14="http://schemas.microsoft.com/office/powerpoint/2010/main" val="1640607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tools is primarily a self-evaluation tool for members to identify strengths and opportunities. It will also serve as a foundational document for our Professional Development program. Using the document, we can plan and deliver training and educational programming that is aligned with and supportive of the competencies defined in the framework. </a:t>
            </a:r>
          </a:p>
          <a:p>
            <a:endParaRPr lang="en-US" dirty="0"/>
          </a:p>
          <a:p>
            <a:r>
              <a:rPr lang="en-US" dirty="0"/>
              <a:t>This year, MMA will launch the Competency Map, which will identify courses and other material that members can take to improve in any of the competencies and sub-competencies. This document will be continuously reviewed and amended to add new material and ensure our members are able to focus on the skills they need most. </a:t>
            </a:r>
            <a:endParaRPr lang="en-CA" dirty="0"/>
          </a:p>
        </p:txBody>
      </p:sp>
      <p:sp>
        <p:nvSpPr>
          <p:cNvPr id="4" name="Slide Number Placeholder 3"/>
          <p:cNvSpPr>
            <a:spLocks noGrp="1"/>
          </p:cNvSpPr>
          <p:nvPr>
            <p:ph type="sldNum" sz="quarter" idx="5"/>
          </p:nvPr>
        </p:nvSpPr>
        <p:spPr/>
        <p:txBody>
          <a:bodyPr/>
          <a:lstStyle/>
          <a:p>
            <a:fld id="{3884E865-5DE1-4B17-B7F4-7CBFC5AC375D}" type="slidenum">
              <a:rPr lang="en-CA" smtClean="0"/>
              <a:t>24</a:t>
            </a:fld>
            <a:endParaRPr lang="en-CA"/>
          </a:p>
        </p:txBody>
      </p:sp>
    </p:spTree>
    <p:extLst>
      <p:ext uri="{BB962C8B-B14F-4D97-AF65-F5344CB8AC3E}">
        <p14:creationId xmlns:p14="http://schemas.microsoft.com/office/powerpoint/2010/main" val="460681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9004F-D900-1B60-95AA-817CDEDA2D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0E024E-DD15-C996-0E1E-3D2654D8E0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50CB5E-AA77-8245-F341-8745243617C7}"/>
              </a:ext>
            </a:extLst>
          </p:cNvPr>
          <p:cNvSpPr>
            <a:spLocks noGrp="1"/>
          </p:cNvSpPr>
          <p:nvPr>
            <p:ph type="body" idx="1"/>
          </p:nvPr>
        </p:nvSpPr>
        <p:spPr/>
        <p:txBody>
          <a:bodyPr/>
          <a:lstStyle/>
          <a:p>
            <a:pPr marL="171450" lvl="0" indent="-171450">
              <a:buFontTx/>
              <a:buChar char="-"/>
            </a:pPr>
            <a:r>
              <a:rPr lang="en-CA" dirty="0"/>
              <a:t>Started in 2024 because we recognized we had a wealth of extremely knowledgeable municipal administrators who wanted to give back. </a:t>
            </a:r>
          </a:p>
          <a:p>
            <a:pPr marL="171450" lvl="0" indent="-171450">
              <a:buFontTx/>
              <a:buChar char="-"/>
            </a:pPr>
            <a:r>
              <a:rPr lang="en-CA" dirty="0"/>
              <a:t>Heard from members that a lot of employees were interested in CAO/leadership positions but lacked the confidence to take that step. </a:t>
            </a:r>
          </a:p>
          <a:p>
            <a:pPr marL="171450" lvl="0" indent="-171450">
              <a:buFontTx/>
              <a:buChar char="-"/>
            </a:pPr>
            <a:endParaRPr lang="en-CA" dirty="0"/>
          </a:p>
          <a:p>
            <a:pPr marL="171450" lvl="0" indent="-171450">
              <a:buFontTx/>
              <a:buChar char="-"/>
            </a:pPr>
            <a:r>
              <a:rPr lang="en-CA" dirty="0"/>
              <a:t>Also had and continue to have a high number of new </a:t>
            </a:r>
            <a:r>
              <a:rPr lang="en-CA" dirty="0" err="1"/>
              <a:t>caos</a:t>
            </a:r>
            <a:r>
              <a:rPr lang="en-CA" dirty="0"/>
              <a:t>, a lot from alternate backgrounds with no municipal experience</a:t>
            </a:r>
          </a:p>
          <a:p>
            <a:pPr marL="171450" lvl="0" indent="-171450">
              <a:buFontTx/>
              <a:buChar char="-"/>
            </a:pPr>
            <a:endParaRPr lang="en-CA" dirty="0"/>
          </a:p>
          <a:p>
            <a:pPr marL="171450" lvl="0" indent="-171450">
              <a:buFontTx/>
              <a:buChar char="-"/>
            </a:pPr>
            <a:r>
              <a:rPr lang="en-CA" dirty="0"/>
              <a:t>Wanted to do our part to try and help build connections within the association, as well as support these new leaders or aspiring leaders. </a:t>
            </a:r>
          </a:p>
          <a:p>
            <a:pPr marL="171450" lvl="0" indent="-171450">
              <a:buFontTx/>
              <a:buChar char="-"/>
            </a:pPr>
            <a:endParaRPr lang="en-CA" dirty="0"/>
          </a:p>
          <a:p>
            <a:pPr marL="171450" lvl="0" indent="-171450">
              <a:buFontTx/>
              <a:buChar char="-"/>
            </a:pPr>
            <a:r>
              <a:rPr lang="en-CA" dirty="0"/>
              <a:t>Mentorship committee evaluated other municipal and non-municipal mentorship programs across the country </a:t>
            </a:r>
          </a:p>
          <a:p>
            <a:pPr marL="171450" lvl="0" indent="-171450">
              <a:buFontTx/>
              <a:buChar char="-"/>
            </a:pPr>
            <a:r>
              <a:rPr lang="en-CA" dirty="0"/>
              <a:t>Developed a very structured program</a:t>
            </a:r>
          </a:p>
          <a:p>
            <a:pPr marL="171450" lvl="0" indent="-171450">
              <a:buFontTx/>
              <a:buChar char="-"/>
            </a:pPr>
            <a:r>
              <a:rPr lang="en-CA" dirty="0"/>
              <a:t>Interested parties complete an application.</a:t>
            </a:r>
          </a:p>
          <a:p>
            <a:pPr marL="628650" lvl="1" indent="-171450">
              <a:buFontTx/>
              <a:buChar char="-"/>
            </a:pPr>
            <a:r>
              <a:rPr lang="en-CA" dirty="0"/>
              <a:t>Mentees: where do they need help, current role, communication styles, what are they looking for in a mentor</a:t>
            </a:r>
          </a:p>
          <a:p>
            <a:pPr marL="628650" lvl="1" indent="-171450">
              <a:buFontTx/>
              <a:buChar char="-"/>
            </a:pPr>
            <a:r>
              <a:rPr lang="en-CA" dirty="0"/>
              <a:t>Mentors: identify area of expertise, current role, communication styles, what are they looking for in a mentee</a:t>
            </a:r>
          </a:p>
          <a:p>
            <a:pPr marL="171450" lvl="0" indent="-171450">
              <a:buFontTx/>
              <a:buChar char="-"/>
            </a:pPr>
            <a:r>
              <a:rPr lang="en-CA" dirty="0"/>
              <a:t>Committee reviews applications and matches people based on their applications. </a:t>
            </a:r>
          </a:p>
          <a:p>
            <a:pPr marL="171450" lvl="0" indent="-171450">
              <a:buFontTx/>
              <a:buChar char="-"/>
            </a:pPr>
            <a:r>
              <a:rPr lang="en-CA" dirty="0"/>
              <a:t>Committee offers some training and networking opportunities throughout the program. Partners have to meet 2 hrs a month minimum. </a:t>
            </a:r>
          </a:p>
          <a:p>
            <a:pPr marL="171450" lvl="0" indent="-171450">
              <a:buFontTx/>
              <a:buChar char="-"/>
            </a:pPr>
            <a:r>
              <a:rPr lang="en-CA" dirty="0"/>
              <a:t>Small commitment; pays dividends. </a:t>
            </a:r>
          </a:p>
          <a:p>
            <a:pPr marL="171450" lvl="0" indent="-171450">
              <a:buFontTx/>
              <a:buChar char="-"/>
            </a:pPr>
            <a:r>
              <a:rPr lang="en-CA" dirty="0"/>
              <a:t>We’ve seen mentees step into leadership positions and reach new heights in their careers. </a:t>
            </a:r>
          </a:p>
          <a:p>
            <a:pPr marL="171450" lvl="0" indent="-171450">
              <a:buFontTx/>
              <a:buChar char="-"/>
            </a:pPr>
            <a:r>
              <a:rPr lang="en-CA" dirty="0"/>
              <a:t>Mentors have equally enjoyed the experience, learning as much from their mentees as their mentees learn from them </a:t>
            </a:r>
          </a:p>
          <a:p>
            <a:pPr marL="171450" lvl="0" indent="-171450">
              <a:buFontTx/>
              <a:buChar char="-"/>
            </a:pPr>
            <a:r>
              <a:rPr lang="en-CA" dirty="0"/>
              <a:t>Been an extremely successful program and we look forward to continued success and mentorship in the future</a:t>
            </a:r>
          </a:p>
          <a:p>
            <a:pPr marL="171450" lvl="0" indent="-171450">
              <a:buFontTx/>
              <a:buChar char="-"/>
            </a:pPr>
            <a:endParaRPr lang="en-CA" dirty="0"/>
          </a:p>
          <a:p>
            <a:pPr marL="171450" lvl="0" indent="-171450">
              <a:buFontTx/>
              <a:buChar char="-"/>
            </a:pPr>
            <a:endParaRPr lang="en-CA" dirty="0"/>
          </a:p>
          <a:p>
            <a:pPr marL="0" lvl="0" indent="0">
              <a:buFontTx/>
              <a:buNone/>
            </a:pPr>
            <a:endParaRPr lang="en-CA" dirty="0"/>
          </a:p>
        </p:txBody>
      </p:sp>
      <p:sp>
        <p:nvSpPr>
          <p:cNvPr id="4" name="Slide Number Placeholder 3">
            <a:extLst>
              <a:ext uri="{FF2B5EF4-FFF2-40B4-BE49-F238E27FC236}">
                <a16:creationId xmlns:a16="http://schemas.microsoft.com/office/drawing/2014/main" id="{438EC60A-93CA-8CFF-B740-892C15615F18}"/>
              </a:ext>
            </a:extLst>
          </p:cNvPr>
          <p:cNvSpPr>
            <a:spLocks noGrp="1"/>
          </p:cNvSpPr>
          <p:nvPr>
            <p:ph type="sldNum" sz="quarter" idx="5"/>
          </p:nvPr>
        </p:nvSpPr>
        <p:spPr/>
        <p:txBody>
          <a:bodyPr/>
          <a:lstStyle/>
          <a:p>
            <a:fld id="{3884E865-5DE1-4B17-B7F4-7CBFC5AC375D}" type="slidenum">
              <a:rPr lang="en-CA" smtClean="0"/>
              <a:t>25</a:t>
            </a:fld>
            <a:endParaRPr lang="en-CA"/>
          </a:p>
        </p:txBody>
      </p:sp>
    </p:spTree>
    <p:extLst>
      <p:ext uri="{BB962C8B-B14F-4D97-AF65-F5344CB8AC3E}">
        <p14:creationId xmlns:p14="http://schemas.microsoft.com/office/powerpoint/2010/main" val="4091145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MMA has made a lot of improvements over the past several years to take steps to ensure our members have the tools they need to succeed, but we’re not done yet. </a:t>
            </a:r>
          </a:p>
          <a:p>
            <a:endParaRPr lang="en-CA" dirty="0"/>
          </a:p>
          <a:p>
            <a:r>
              <a:rPr lang="en-CA" dirty="0"/>
              <a:t>We know that while we have elevated the profile of our members, more needs to be done to ensure we have a steady pipeline of talent and a strong system to hold members accountable. </a:t>
            </a:r>
          </a:p>
          <a:p>
            <a:endParaRPr lang="en-CA" dirty="0"/>
          </a:p>
        </p:txBody>
      </p:sp>
      <p:sp>
        <p:nvSpPr>
          <p:cNvPr id="4" name="Slide Number Placeholder 3"/>
          <p:cNvSpPr>
            <a:spLocks noGrp="1"/>
          </p:cNvSpPr>
          <p:nvPr>
            <p:ph type="sldNum" sz="quarter" idx="5"/>
          </p:nvPr>
        </p:nvSpPr>
        <p:spPr/>
        <p:txBody>
          <a:bodyPr/>
          <a:lstStyle/>
          <a:p>
            <a:fld id="{3884E865-5DE1-4B17-B7F4-7CBFC5AC375D}" type="slidenum">
              <a:rPr lang="en-CA" smtClean="0"/>
              <a:t>26</a:t>
            </a:fld>
            <a:endParaRPr lang="en-CA"/>
          </a:p>
        </p:txBody>
      </p:sp>
    </p:spTree>
    <p:extLst>
      <p:ext uri="{BB962C8B-B14F-4D97-AF65-F5344CB8AC3E}">
        <p14:creationId xmlns:p14="http://schemas.microsoft.com/office/powerpoint/2010/main" val="2451121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86E02-138B-5788-D507-AAE2853323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0463B0-8670-960E-C6EB-34A4D0F94F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8A984A-B9E6-1E3B-4454-A1F0BA1EECF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 December 2024, representatives from MMA met with Deputy Minister Pandey and her team to request that the Province amend the Manitoba Municipal Administrators Inc. Act, to allow our association to issue and withdraw two professional designations and to make it a requirement for CAOs in Manitoba to have one of the designations. </a:t>
            </a:r>
          </a:p>
          <a:p>
            <a:endParaRPr lang="en-CA" dirty="0"/>
          </a:p>
          <a:p>
            <a:r>
              <a:rPr lang="en-CA" dirty="0"/>
              <a:t>We have proposed the creation of the Registered Manitoba Municipal Administrator (RMMA) and the Professional Manitoba Municipal Administrator (PMMA). The RMMA is a designation for all administrators and will have lower requirements, while the PMMA designation would have higher requirements, demonstrating advanced preparation for senior leadership roles like the CAO. </a:t>
            </a:r>
          </a:p>
          <a:p>
            <a:endParaRPr lang="en-CA" dirty="0"/>
          </a:p>
          <a:p>
            <a:r>
              <a:rPr lang="en-CA" dirty="0"/>
              <a:t>What does professionalizing do? </a:t>
            </a:r>
          </a:p>
          <a:p>
            <a:endParaRPr lang="en-CA" dirty="0"/>
          </a:p>
          <a:p>
            <a:pPr marL="171450" indent="-171450">
              <a:buFontTx/>
              <a:buChar char="-"/>
            </a:pPr>
            <a:r>
              <a:rPr lang="en-CA" dirty="0"/>
              <a:t>Creates a pipeline for talent, allowing municipal employees from all levels to take training that would prepare them for a senior leadership role in the future. </a:t>
            </a:r>
          </a:p>
          <a:p>
            <a:pPr marL="171450" indent="-171450">
              <a:buFontTx/>
              <a:buChar char="-"/>
            </a:pPr>
            <a:r>
              <a:rPr lang="en-CA" dirty="0"/>
              <a:t>Provides a path for non-municipal professionals to enter the field </a:t>
            </a:r>
          </a:p>
          <a:p>
            <a:pPr marL="171450" indent="-171450">
              <a:buFontTx/>
              <a:buChar char="-"/>
            </a:pPr>
            <a:r>
              <a:rPr lang="en-CA" dirty="0"/>
              <a:t>Builds public confidence in municipal leaders by maintaining strong educational requirements and standards to retain membership. </a:t>
            </a:r>
          </a:p>
        </p:txBody>
      </p:sp>
      <p:sp>
        <p:nvSpPr>
          <p:cNvPr id="4" name="Slide Number Placeholder 3">
            <a:extLst>
              <a:ext uri="{FF2B5EF4-FFF2-40B4-BE49-F238E27FC236}">
                <a16:creationId xmlns:a16="http://schemas.microsoft.com/office/drawing/2014/main" id="{B059084B-0971-4915-7A2E-C87F31C0EE1F}"/>
              </a:ext>
            </a:extLst>
          </p:cNvPr>
          <p:cNvSpPr>
            <a:spLocks noGrp="1"/>
          </p:cNvSpPr>
          <p:nvPr>
            <p:ph type="sldNum" sz="quarter" idx="5"/>
          </p:nvPr>
        </p:nvSpPr>
        <p:spPr/>
        <p:txBody>
          <a:bodyPr/>
          <a:lstStyle/>
          <a:p>
            <a:fld id="{3884E865-5DE1-4B17-B7F4-7CBFC5AC375D}" type="slidenum">
              <a:rPr lang="en-CA" smtClean="0"/>
              <a:t>27</a:t>
            </a:fld>
            <a:endParaRPr lang="en-CA"/>
          </a:p>
        </p:txBody>
      </p:sp>
    </p:spTree>
    <p:extLst>
      <p:ext uri="{BB962C8B-B14F-4D97-AF65-F5344CB8AC3E}">
        <p14:creationId xmlns:p14="http://schemas.microsoft.com/office/powerpoint/2010/main" val="36789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C5801-DD87-1996-4A37-2E40D1A334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9FB8B2-0B49-7985-2E0D-A43BD5EFF6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0673B8-00E8-483F-ABC3-7FAE992E3DB9}"/>
              </a:ext>
            </a:extLst>
          </p:cNvPr>
          <p:cNvSpPr>
            <a:spLocks noGrp="1"/>
          </p:cNvSpPr>
          <p:nvPr>
            <p:ph type="body" idx="1"/>
          </p:nvPr>
        </p:nvSpPr>
        <p:spPr/>
        <p:txBody>
          <a:bodyPr/>
          <a:lstStyle/>
          <a:p>
            <a:pPr marL="171450" indent="-171450">
              <a:buFontTx/>
              <a:buChar char="-"/>
            </a:pPr>
            <a:r>
              <a:rPr lang="en-CA" dirty="0"/>
              <a:t>Require your CAO to be a member of MMA. MMA is a network of strong, professional administrators. We offer high quality professional development and programs to help our members succeed and lead your communities effectively and efficiently. Our Members are required to complete professional development and must adhere to our Code of Conduct. Any members who fail to meet these requirements will lose their member in good standing status, thereby signalling to the council that there may be an issue that needs to be addressed. </a:t>
            </a:r>
          </a:p>
          <a:p>
            <a:pPr marL="171450" indent="-171450">
              <a:buFontTx/>
              <a:buChar char="-"/>
            </a:pPr>
            <a:endParaRPr lang="en-CA" dirty="0"/>
          </a:p>
          <a:p>
            <a:pPr marL="171450" indent="-171450">
              <a:buFontTx/>
              <a:buChar char="-"/>
            </a:pPr>
            <a:r>
              <a:rPr lang="en-CA" dirty="0"/>
              <a:t>Submit complaints if you do feel that there is an issue with one of our members. Our members voted unanimously to approve the changes that allowed us to hold members accountable and to implement the code of conduct. We believe that most of our members are strong, professionals, but if someone loses their way, we want to be here to support you in addressing that issue. </a:t>
            </a:r>
          </a:p>
          <a:p>
            <a:pPr marL="171450" indent="-171450">
              <a:buFontTx/>
              <a:buChar char="-"/>
            </a:pPr>
            <a:endParaRPr lang="en-CA" dirty="0"/>
          </a:p>
          <a:p>
            <a:pPr marL="171450" indent="-171450">
              <a:buFontTx/>
              <a:buChar char="-"/>
            </a:pPr>
            <a:r>
              <a:rPr lang="en-CA" dirty="0"/>
              <a:t>Consider offering membership to other employees to encourage their development and build future leaders. We know that many internal candidates are not currently interested in taking on municipal leadership positions. By investing in these people now, and building their confidence and capabilities, you are increasing the likelihood that you will have prepared and willing successors when the time comes. </a:t>
            </a:r>
          </a:p>
          <a:p>
            <a:pPr marL="171450" indent="-171450">
              <a:buFontTx/>
              <a:buChar char="-"/>
            </a:pPr>
            <a:endParaRPr lang="en-CA" dirty="0"/>
          </a:p>
          <a:p>
            <a:pPr marL="171450" indent="-171450">
              <a:buFontTx/>
              <a:buChar char="-"/>
            </a:pPr>
            <a:r>
              <a:rPr lang="en-CA" u="none" dirty="0"/>
              <a:t>Encourage attendance at MMA PD events and participation in programs. </a:t>
            </a:r>
          </a:p>
          <a:p>
            <a:pPr marL="628650" lvl="1" indent="-171450">
              <a:buFontTx/>
              <a:buChar char="-"/>
            </a:pPr>
            <a:r>
              <a:rPr lang="en-CA" u="none" dirty="0"/>
              <a:t>Elton closed their office. </a:t>
            </a:r>
          </a:p>
          <a:p>
            <a:pPr marL="628650" lvl="1" indent="-171450">
              <a:buFontTx/>
              <a:buChar char="-"/>
            </a:pPr>
            <a:r>
              <a:rPr lang="en-CA" u="none" dirty="0"/>
              <a:t>Many councils support their staff to join our board or committees. These are invaluable opportunities to not only give back to the association, but to grow your professional network and skills. </a:t>
            </a:r>
          </a:p>
          <a:p>
            <a:pPr marL="628650" lvl="1" indent="-171450">
              <a:buFontTx/>
              <a:buChar char="-"/>
            </a:pPr>
            <a:r>
              <a:rPr lang="en-CA" u="none" dirty="0"/>
              <a:t>Invest in your ppl and it will pay dividends </a:t>
            </a:r>
          </a:p>
          <a:p>
            <a:pPr marL="628650" lvl="1" indent="-171450">
              <a:buFontTx/>
              <a:buChar char="-"/>
            </a:pPr>
            <a:endParaRPr lang="en-CA" u="none" dirty="0"/>
          </a:p>
          <a:p>
            <a:pPr marL="171450" lvl="0" indent="-171450">
              <a:buFont typeface="Arial" panose="020B0604020202020204" pitchFamily="34" charset="0"/>
              <a:buChar char="•"/>
            </a:pPr>
            <a:r>
              <a:rPr lang="en-CA" u="none" dirty="0"/>
              <a:t>Support MMAs lobbying efforts to have the Act changed to allow for there to be a professional designation for Administrative Leaders. We recognize the challenges faced by municipalities. We know that public trust is at an all time low and that there are fewer people interested in taking on these extremely rewarding, but challenging positions. By creating professional designations, we are creating a defined path that not only builds credibility in municipal governance, but signals to people considering their future career, that municipal governance is a great option with a clear path to success. </a:t>
            </a:r>
          </a:p>
        </p:txBody>
      </p:sp>
      <p:sp>
        <p:nvSpPr>
          <p:cNvPr id="4" name="Slide Number Placeholder 3">
            <a:extLst>
              <a:ext uri="{FF2B5EF4-FFF2-40B4-BE49-F238E27FC236}">
                <a16:creationId xmlns:a16="http://schemas.microsoft.com/office/drawing/2014/main" id="{3A700C05-6A04-AD06-D43F-C1948BEC3A71}"/>
              </a:ext>
            </a:extLst>
          </p:cNvPr>
          <p:cNvSpPr>
            <a:spLocks noGrp="1"/>
          </p:cNvSpPr>
          <p:nvPr>
            <p:ph type="sldNum" sz="quarter" idx="5"/>
          </p:nvPr>
        </p:nvSpPr>
        <p:spPr/>
        <p:txBody>
          <a:bodyPr/>
          <a:lstStyle/>
          <a:p>
            <a:fld id="{3884E865-5DE1-4B17-B7F4-7CBFC5AC375D}" type="slidenum">
              <a:rPr lang="en-CA" smtClean="0"/>
              <a:t>28</a:t>
            </a:fld>
            <a:endParaRPr lang="en-CA"/>
          </a:p>
        </p:txBody>
      </p:sp>
    </p:spTree>
    <p:extLst>
      <p:ext uri="{BB962C8B-B14F-4D97-AF65-F5344CB8AC3E}">
        <p14:creationId xmlns:p14="http://schemas.microsoft.com/office/powerpoint/2010/main" val="4806967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884E865-5DE1-4B17-B7F4-7CBFC5AC375D}" type="slidenum">
              <a:rPr lang="en-CA" smtClean="0"/>
              <a:t>29</a:t>
            </a:fld>
            <a:endParaRPr lang="en-CA"/>
          </a:p>
        </p:txBody>
      </p:sp>
    </p:spTree>
    <p:extLst>
      <p:ext uri="{BB962C8B-B14F-4D97-AF65-F5344CB8AC3E}">
        <p14:creationId xmlns:p14="http://schemas.microsoft.com/office/powerpoint/2010/main" val="3179360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a:t>It is difficult to recruit and retain strong, professional administrators.  </a:t>
            </a:r>
          </a:p>
          <a:p>
            <a:pPr marL="171450" indent="-171450">
              <a:buFontTx/>
              <a:buChar char="-"/>
            </a:pPr>
            <a:r>
              <a:rPr lang="en-CA" dirty="0"/>
              <a:t>When hiring, many municipalities find themselves with vacancies for months or longer, even when extended notice periods are given. </a:t>
            </a:r>
          </a:p>
          <a:p>
            <a:pPr marL="171450" indent="-171450">
              <a:buFontTx/>
              <a:buChar char="-"/>
            </a:pPr>
            <a:r>
              <a:rPr lang="en-CA" dirty="0"/>
              <a:t>When A CAO leaves, it can be disrupting to your strategic goals, service delivery and momentum. </a:t>
            </a:r>
          </a:p>
          <a:p>
            <a:pPr marL="171450" indent="-171450">
              <a:buFontTx/>
              <a:buChar char="-"/>
            </a:pPr>
            <a:r>
              <a:rPr lang="en-CA" dirty="0"/>
              <a:t>Remaining staff often find themselves stretched even thinner, trying to cover these positions while the hiring process is underway. </a:t>
            </a:r>
          </a:p>
          <a:p>
            <a:pPr marL="171450" indent="-171450">
              <a:buFontTx/>
              <a:buChar char="-"/>
            </a:pPr>
            <a:endParaRPr lang="en-CA" dirty="0"/>
          </a:p>
          <a:p>
            <a:pPr marL="171450" indent="-171450">
              <a:buFontTx/>
              <a:buChar char="-"/>
            </a:pPr>
            <a:r>
              <a:rPr lang="en-CA" dirty="0"/>
              <a:t>MMA recently conducted a survey to better understand the current situation </a:t>
            </a:r>
          </a:p>
          <a:p>
            <a:pPr marL="628650" lvl="1" indent="-171450">
              <a:buFontTx/>
              <a:buChar char="-"/>
            </a:pPr>
            <a:r>
              <a:rPr lang="en-CA" dirty="0"/>
              <a:t>From the responses received:</a:t>
            </a:r>
          </a:p>
          <a:p>
            <a:pPr marL="1085850" lvl="2" indent="-171450">
              <a:buFontTx/>
              <a:buChar char="-"/>
            </a:pPr>
            <a:r>
              <a:rPr lang="en-CA" dirty="0"/>
              <a:t>34.15% of CAOS plan to leave their positions within the next 5 years</a:t>
            </a:r>
          </a:p>
          <a:p>
            <a:pPr marL="1085850" lvl="2" indent="-171450">
              <a:buFontTx/>
              <a:buChar char="-"/>
            </a:pPr>
            <a:r>
              <a:rPr lang="en-CA" dirty="0"/>
              <a:t>58.54% will be gone within the next 10 years.</a:t>
            </a:r>
          </a:p>
          <a:p>
            <a:pPr marL="1085850" lvl="2" indent="-171450">
              <a:buFontTx/>
              <a:buChar char="-"/>
            </a:pPr>
            <a:endParaRPr lang="en-CA" dirty="0"/>
          </a:p>
          <a:p>
            <a:pPr marL="171450" lvl="0" indent="-171450">
              <a:buFontTx/>
              <a:buChar char="-"/>
            </a:pPr>
            <a:r>
              <a:rPr lang="en-CA" dirty="0"/>
              <a:t>This data signals not just a looming HR issue, but a critical challenge to the stability and effectiveness of local governance </a:t>
            </a:r>
          </a:p>
        </p:txBody>
      </p:sp>
      <p:sp>
        <p:nvSpPr>
          <p:cNvPr id="4" name="Slide Number Placeholder 3"/>
          <p:cNvSpPr>
            <a:spLocks noGrp="1"/>
          </p:cNvSpPr>
          <p:nvPr>
            <p:ph type="sldNum" sz="quarter" idx="5"/>
          </p:nvPr>
        </p:nvSpPr>
        <p:spPr/>
        <p:txBody>
          <a:bodyPr/>
          <a:lstStyle/>
          <a:p>
            <a:fld id="{3884E865-5DE1-4B17-B7F4-7CBFC5AC375D}" type="slidenum">
              <a:rPr lang="en-CA" smtClean="0"/>
              <a:t>3</a:t>
            </a:fld>
            <a:endParaRPr lang="en-CA"/>
          </a:p>
        </p:txBody>
      </p:sp>
    </p:spTree>
    <p:extLst>
      <p:ext uri="{BB962C8B-B14F-4D97-AF65-F5344CB8AC3E}">
        <p14:creationId xmlns:p14="http://schemas.microsoft.com/office/powerpoint/2010/main" val="3167220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37183-A7D2-E401-A972-E9A37363A0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749BD7-2D92-6561-D84A-97DADEEF1A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1F0E82-C1C0-9A6D-2AEF-E7CB1A674196}"/>
              </a:ext>
            </a:extLst>
          </p:cNvPr>
          <p:cNvSpPr>
            <a:spLocks noGrp="1"/>
          </p:cNvSpPr>
          <p:nvPr>
            <p:ph type="body" idx="1"/>
          </p:nvPr>
        </p:nvSpPr>
        <p:spPr/>
        <p:txBody>
          <a:bodyPr/>
          <a:lstStyle/>
          <a:p>
            <a:pPr marL="171450" indent="-171450">
              <a:buFontTx/>
              <a:buChar char="-"/>
            </a:pPr>
            <a:r>
              <a:rPr lang="en-CA" dirty="0"/>
              <a:t>With so many CAOS planning to leave within the next 10 years, we wanted to take a look at succession planning. The benefits of good succession planning are extensive. It helps create a diverse talent pool, fosters employee engagement and retention and helps to ensure there is limited loss of knowledge during leadership transitions. It’s a critical concept and a key investment that should be made by our communities. </a:t>
            </a:r>
          </a:p>
          <a:p>
            <a:pPr marL="171450" indent="-171450">
              <a:buFontTx/>
              <a:buChar char="-"/>
            </a:pPr>
            <a:r>
              <a:rPr lang="en-CA" dirty="0"/>
              <a:t>So how prepared are municipalities for their CAOs departure?</a:t>
            </a:r>
          </a:p>
          <a:p>
            <a:pPr marL="171450" indent="-171450">
              <a:buFontTx/>
              <a:buChar char="-"/>
            </a:pPr>
            <a:endParaRPr lang="en-CA" dirty="0"/>
          </a:p>
          <a:p>
            <a:pPr marL="171450" indent="-171450">
              <a:buFontTx/>
              <a:buChar char="-"/>
            </a:pPr>
            <a:endParaRPr lang="en-CA" dirty="0"/>
          </a:p>
          <a:p>
            <a:pPr marL="171450" indent="-171450">
              <a:buFontTx/>
              <a:buChar char="-"/>
            </a:pPr>
            <a:r>
              <a:rPr lang="en-CA" dirty="0"/>
              <a:t>Over 63% of CAOs have no succession plan. </a:t>
            </a:r>
          </a:p>
          <a:p>
            <a:pPr marL="628650" lvl="1" indent="-171450">
              <a:buFontTx/>
              <a:buChar char="-"/>
            </a:pPr>
            <a:r>
              <a:rPr lang="en-CA" dirty="0"/>
              <a:t>42.6% have no interested internal candidates </a:t>
            </a:r>
          </a:p>
          <a:p>
            <a:pPr marL="628650" lvl="1" indent="-171450">
              <a:buFontTx/>
              <a:buChar char="-"/>
            </a:pPr>
            <a:r>
              <a:rPr lang="en-CA" dirty="0"/>
              <a:t>Nearly 18% said their internals don’t feel prepared</a:t>
            </a:r>
          </a:p>
          <a:p>
            <a:pPr marL="628650" lvl="1" indent="-171450">
              <a:buFontTx/>
              <a:buChar char="-"/>
            </a:pPr>
            <a:r>
              <a:rPr lang="en-CA" dirty="0"/>
              <a:t>About 1/3 of CAOs don’t feel they have the time/resources to develop a plan </a:t>
            </a:r>
          </a:p>
          <a:p>
            <a:pPr marL="628650" lvl="1" indent="-171450">
              <a:buFontTx/>
              <a:buChar char="-"/>
            </a:pPr>
            <a:r>
              <a:rPr lang="en-CA" dirty="0"/>
              <a:t>Nearly ½ of CAOs said that their councils haven’t prioritized succession planning </a:t>
            </a:r>
          </a:p>
          <a:p>
            <a:pPr marL="628650" lvl="1" indent="-171450">
              <a:buFontTx/>
              <a:buChar char="-"/>
            </a:pPr>
            <a:endParaRPr lang="en-CA" dirty="0"/>
          </a:p>
          <a:p>
            <a:pPr marL="171450" lvl="0" indent="-171450">
              <a:buFontTx/>
              <a:buChar char="-"/>
            </a:pPr>
            <a:r>
              <a:rPr lang="en-CA" dirty="0"/>
              <a:t>It came as no surprise to our board that succession plans haven’t been a key priority. They take time and resources to create, and municipal staff and councils are already feeling the pressure of doing more with less. We’re fighting the fires at our doorstep today and often don’t have enough time to think about what’s coming in the future. The concerning fact is that we have so many internal candidates who are not interested in leadership positions or who don’t feel prepared. </a:t>
            </a:r>
          </a:p>
          <a:p>
            <a:pPr marL="171450" lvl="0" indent="-171450">
              <a:buFontTx/>
              <a:buChar char="-"/>
            </a:pPr>
            <a:r>
              <a:rPr lang="en-CA" dirty="0"/>
              <a:t>So what are we going to do about this? It is essential that we identify a way to support our net generation of leaders. We have an opportunity to take steps now to ensure that we can find qualified, professionals to become CAO when the time comes. This is something our organization took note of and have been working to address.</a:t>
            </a:r>
          </a:p>
          <a:p>
            <a:pPr marL="0" lvl="0" indent="0">
              <a:buFontTx/>
              <a:buNone/>
            </a:pPr>
            <a:endParaRPr lang="en-CA" dirty="0"/>
          </a:p>
          <a:p>
            <a:pPr marL="0" lvl="0" indent="0">
              <a:buFontTx/>
              <a:buNone/>
            </a:pPr>
            <a:endParaRPr lang="en-CA" dirty="0"/>
          </a:p>
        </p:txBody>
      </p:sp>
      <p:sp>
        <p:nvSpPr>
          <p:cNvPr id="4" name="Slide Number Placeholder 3">
            <a:extLst>
              <a:ext uri="{FF2B5EF4-FFF2-40B4-BE49-F238E27FC236}">
                <a16:creationId xmlns:a16="http://schemas.microsoft.com/office/drawing/2014/main" id="{A6BF3B34-056A-678A-23CB-F5E1EC9ED3BE}"/>
              </a:ext>
            </a:extLst>
          </p:cNvPr>
          <p:cNvSpPr>
            <a:spLocks noGrp="1"/>
          </p:cNvSpPr>
          <p:nvPr>
            <p:ph type="sldNum" sz="quarter" idx="5"/>
          </p:nvPr>
        </p:nvSpPr>
        <p:spPr/>
        <p:txBody>
          <a:bodyPr/>
          <a:lstStyle/>
          <a:p>
            <a:fld id="{3884E865-5DE1-4B17-B7F4-7CBFC5AC375D}" type="slidenum">
              <a:rPr lang="en-CA" smtClean="0"/>
              <a:t>4</a:t>
            </a:fld>
            <a:endParaRPr lang="en-CA"/>
          </a:p>
        </p:txBody>
      </p:sp>
    </p:spTree>
    <p:extLst>
      <p:ext uri="{BB962C8B-B14F-4D97-AF65-F5344CB8AC3E}">
        <p14:creationId xmlns:p14="http://schemas.microsoft.com/office/powerpoint/2010/main" val="434951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reviewing the challenges faced by municipalities, we identified several objectives that we wanted to achieve.</a:t>
            </a:r>
          </a:p>
        </p:txBody>
      </p:sp>
      <p:sp>
        <p:nvSpPr>
          <p:cNvPr id="4" name="Slide Number Placeholder 3"/>
          <p:cNvSpPr>
            <a:spLocks noGrp="1"/>
          </p:cNvSpPr>
          <p:nvPr>
            <p:ph type="sldNum" sz="quarter" idx="5"/>
          </p:nvPr>
        </p:nvSpPr>
        <p:spPr/>
        <p:txBody>
          <a:bodyPr/>
          <a:lstStyle/>
          <a:p>
            <a:fld id="{3884E865-5DE1-4B17-B7F4-7CBFC5AC375D}" type="slidenum">
              <a:rPr lang="en-CA" smtClean="0"/>
              <a:t>5</a:t>
            </a:fld>
            <a:endParaRPr lang="en-CA"/>
          </a:p>
        </p:txBody>
      </p:sp>
    </p:spTree>
    <p:extLst>
      <p:ext uri="{BB962C8B-B14F-4D97-AF65-F5344CB8AC3E}">
        <p14:creationId xmlns:p14="http://schemas.microsoft.com/office/powerpoint/2010/main" val="3840446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2021, the MMA began the development of our new multi-year strategic plan. It was finalized in 2022.</a:t>
            </a:r>
          </a:p>
          <a:p>
            <a:endParaRPr lang="en-US" dirty="0"/>
          </a:p>
          <a:p>
            <a:r>
              <a:rPr lang="en-US" dirty="0"/>
              <a:t>Two of our strategic pillars are key to our discussion today, and the work the MMA has been doing over the last 2 years.</a:t>
            </a:r>
          </a:p>
          <a:p>
            <a:pPr marL="171450" indent="-171450">
              <a:buFontTx/>
              <a:buChar char="-"/>
            </a:pPr>
            <a:r>
              <a:rPr lang="en-US" dirty="0"/>
              <a:t>First, we want to expand our membership and connect with anyone doing municipal administration. We’ve been making strides on this and have over 300 members today.</a:t>
            </a:r>
          </a:p>
          <a:p>
            <a:pPr marL="171450" indent="-171450">
              <a:buFontTx/>
              <a:buChar char="-"/>
            </a:pPr>
            <a:r>
              <a:rPr lang="en-US" dirty="0"/>
              <a:t>Second, we want to generate a pipeline of talent into our sector to ensure municipalities have a pool of trained and skilled administrators to draw upon.</a:t>
            </a:r>
          </a:p>
          <a:p>
            <a:pPr marL="171450" indent="-171450">
              <a:buFontTx/>
              <a:buChar char="-"/>
            </a:pPr>
            <a:r>
              <a:rPr lang="en-US" dirty="0"/>
              <a:t>Third, we wanted to ensure our members understood and upheld the duty of care administrators have to the public, councils, each other, and our association. To build and reinforce the confidence in our profession as we manage public resources and oversee the delivery of critical services.</a:t>
            </a:r>
          </a:p>
          <a:p>
            <a:pPr marL="171450" indent="-171450">
              <a:buFontTx/>
              <a:buChar char="-"/>
            </a:pPr>
            <a:r>
              <a:rPr lang="en-US" dirty="0"/>
              <a:t>Fourth, we wanted to ensure our members understand how critical continuous professional development is, and to ensure they have access to affordable, timely, and responsive education, training, and skill development.</a:t>
            </a:r>
          </a:p>
          <a:p>
            <a:pPr marL="171450" indent="-171450">
              <a:buFontTx/>
              <a:buChar char="-"/>
            </a:pPr>
            <a:r>
              <a:rPr lang="en-US" dirty="0"/>
              <a:t>Finally, we wanted to build the reputation of MMA, to help us achieve the other things, and to ensure the province and AMM see us a true partners in good local governance. </a:t>
            </a:r>
            <a:endParaRPr lang="en-CA" dirty="0"/>
          </a:p>
        </p:txBody>
      </p:sp>
      <p:sp>
        <p:nvSpPr>
          <p:cNvPr id="4" name="Slide Number Placeholder 3"/>
          <p:cNvSpPr>
            <a:spLocks noGrp="1"/>
          </p:cNvSpPr>
          <p:nvPr>
            <p:ph type="sldNum" sz="quarter" idx="5"/>
          </p:nvPr>
        </p:nvSpPr>
        <p:spPr/>
        <p:txBody>
          <a:bodyPr/>
          <a:lstStyle/>
          <a:p>
            <a:fld id="{3884E865-5DE1-4B17-B7F4-7CBFC5AC375D}" type="slidenum">
              <a:rPr lang="en-CA" smtClean="0"/>
              <a:t>6</a:t>
            </a:fld>
            <a:endParaRPr lang="en-CA"/>
          </a:p>
        </p:txBody>
      </p:sp>
    </p:spTree>
    <p:extLst>
      <p:ext uri="{BB962C8B-B14F-4D97-AF65-F5344CB8AC3E}">
        <p14:creationId xmlns:p14="http://schemas.microsoft.com/office/powerpoint/2010/main" val="4263905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MMA conducted a jurisdictional scan of administrator associations in other provinces to develop a better understanding of how these provinces and associations address the objectives we set out to achieve. </a:t>
            </a:r>
          </a:p>
          <a:p>
            <a:endParaRPr lang="en-CA" dirty="0"/>
          </a:p>
        </p:txBody>
      </p:sp>
      <p:sp>
        <p:nvSpPr>
          <p:cNvPr id="4" name="Slide Number Placeholder 3"/>
          <p:cNvSpPr>
            <a:spLocks noGrp="1"/>
          </p:cNvSpPr>
          <p:nvPr>
            <p:ph type="sldNum" sz="quarter" idx="5"/>
          </p:nvPr>
        </p:nvSpPr>
        <p:spPr/>
        <p:txBody>
          <a:bodyPr/>
          <a:lstStyle/>
          <a:p>
            <a:fld id="{3884E865-5DE1-4B17-B7F4-7CBFC5AC375D}" type="slidenum">
              <a:rPr lang="en-CA" smtClean="0"/>
              <a:t>7</a:t>
            </a:fld>
            <a:endParaRPr lang="en-CA"/>
          </a:p>
        </p:txBody>
      </p:sp>
    </p:spTree>
    <p:extLst>
      <p:ext uri="{BB962C8B-B14F-4D97-AF65-F5344CB8AC3E}">
        <p14:creationId xmlns:p14="http://schemas.microsoft.com/office/powerpoint/2010/main" val="461919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Looked at the organization, how they were incorporated, their education program, certification, and requirements to be a CAO. </a:t>
            </a:r>
          </a:p>
          <a:p>
            <a:endParaRPr lang="en-CA" dirty="0"/>
          </a:p>
          <a:p>
            <a:r>
              <a:rPr lang="en-CA" dirty="0"/>
              <a:t>BC, Alberta, Saskatchewan Manitoba</a:t>
            </a:r>
          </a:p>
        </p:txBody>
      </p:sp>
      <p:sp>
        <p:nvSpPr>
          <p:cNvPr id="4" name="Slide Number Placeholder 3"/>
          <p:cNvSpPr>
            <a:spLocks noGrp="1"/>
          </p:cNvSpPr>
          <p:nvPr>
            <p:ph type="sldNum" sz="quarter" idx="5"/>
          </p:nvPr>
        </p:nvSpPr>
        <p:spPr/>
        <p:txBody>
          <a:bodyPr/>
          <a:lstStyle/>
          <a:p>
            <a:fld id="{3884E865-5DE1-4B17-B7F4-7CBFC5AC375D}" type="slidenum">
              <a:rPr lang="en-CA" smtClean="0"/>
              <a:t>8</a:t>
            </a:fld>
            <a:endParaRPr lang="en-CA"/>
          </a:p>
        </p:txBody>
      </p:sp>
    </p:spTree>
    <p:extLst>
      <p:ext uri="{BB962C8B-B14F-4D97-AF65-F5344CB8AC3E}">
        <p14:creationId xmlns:p14="http://schemas.microsoft.com/office/powerpoint/2010/main" val="4207241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Ontario</a:t>
            </a:r>
          </a:p>
          <a:p>
            <a:r>
              <a:rPr lang="en-CA" dirty="0"/>
              <a:t>Nova Scotia </a:t>
            </a:r>
          </a:p>
          <a:p>
            <a:r>
              <a:rPr lang="en-CA" dirty="0"/>
              <a:t>New </a:t>
            </a:r>
            <a:r>
              <a:rPr lang="en-CA" dirty="0" err="1"/>
              <a:t>Brunswisk</a:t>
            </a:r>
            <a:r>
              <a:rPr lang="en-CA" dirty="0"/>
              <a:t> </a:t>
            </a:r>
          </a:p>
          <a:p>
            <a:r>
              <a:rPr lang="en-CA" dirty="0"/>
              <a:t>Newfoundland </a:t>
            </a:r>
          </a:p>
          <a:p>
            <a:r>
              <a:rPr lang="en-CA" dirty="0"/>
              <a:t>PEI</a:t>
            </a:r>
          </a:p>
        </p:txBody>
      </p:sp>
      <p:sp>
        <p:nvSpPr>
          <p:cNvPr id="4" name="Slide Number Placeholder 3"/>
          <p:cNvSpPr>
            <a:spLocks noGrp="1"/>
          </p:cNvSpPr>
          <p:nvPr>
            <p:ph type="sldNum" sz="quarter" idx="5"/>
          </p:nvPr>
        </p:nvSpPr>
        <p:spPr/>
        <p:txBody>
          <a:bodyPr/>
          <a:lstStyle/>
          <a:p>
            <a:fld id="{3884E865-5DE1-4B17-B7F4-7CBFC5AC375D}" type="slidenum">
              <a:rPr lang="en-CA" smtClean="0"/>
              <a:t>9</a:t>
            </a:fld>
            <a:endParaRPr lang="en-CA"/>
          </a:p>
        </p:txBody>
      </p:sp>
    </p:spTree>
    <p:extLst>
      <p:ext uri="{BB962C8B-B14F-4D97-AF65-F5344CB8AC3E}">
        <p14:creationId xmlns:p14="http://schemas.microsoft.com/office/powerpoint/2010/main" val="419907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84EC20-879F-CCFE-8F42-242B60E8C570}"/>
              </a:ext>
            </a:extLst>
          </p:cNvPr>
          <p:cNvPicPr>
            <a:picLocks noChangeAspect="1"/>
          </p:cNvPicPr>
          <p:nvPr userDrawn="1"/>
        </p:nvPicPr>
        <p:blipFill>
          <a:blip r:embed="rId3"/>
          <a:stretch>
            <a:fillRect/>
          </a:stretch>
        </p:blipFill>
        <p:spPr>
          <a:xfrm>
            <a:off x="17721" y="0"/>
            <a:ext cx="12156558" cy="6858000"/>
          </a:xfrm>
          <a:prstGeom prst="rect">
            <a:avLst/>
          </a:prstGeom>
        </p:spPr>
      </p:pic>
      <p:sp>
        <p:nvSpPr>
          <p:cNvPr id="2" name="Title 1">
            <a:extLst>
              <a:ext uri="{FF2B5EF4-FFF2-40B4-BE49-F238E27FC236}">
                <a16:creationId xmlns:a16="http://schemas.microsoft.com/office/drawing/2014/main" id="{38789585-0A2C-C92D-4C41-B2C220A61AAD}"/>
              </a:ext>
            </a:extLst>
          </p:cNvPr>
          <p:cNvSpPr>
            <a:spLocks noGrp="1"/>
          </p:cNvSpPr>
          <p:nvPr>
            <p:ph type="ctrTitle"/>
          </p:nvPr>
        </p:nvSpPr>
        <p:spPr>
          <a:xfrm>
            <a:off x="851115" y="3183351"/>
            <a:ext cx="6415447" cy="2387600"/>
          </a:xfrm>
        </p:spPr>
        <p:txBody>
          <a:bodyPr anchor="b">
            <a:normAutofit/>
          </a:bodyPr>
          <a:lstStyle>
            <a:lvl1pPr algn="l">
              <a:defRPr sz="54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508F2B7C-5293-215C-24A1-E301B195C301}"/>
              </a:ext>
            </a:extLst>
          </p:cNvPr>
          <p:cNvSpPr>
            <a:spLocks noGrp="1"/>
          </p:cNvSpPr>
          <p:nvPr>
            <p:ph type="subTitle" idx="1" hasCustomPrompt="1"/>
          </p:nvPr>
        </p:nvSpPr>
        <p:spPr>
          <a:xfrm>
            <a:off x="851115" y="5663026"/>
            <a:ext cx="6415447" cy="938966"/>
          </a:xfrm>
        </p:spPr>
        <p:txBody>
          <a:bodyPr>
            <a:normAutofit/>
          </a:bodyPr>
          <a:lstStyle>
            <a:lvl1pPr marL="0" indent="0" algn="l">
              <a:buNone/>
              <a:defRPr sz="1800" b="1" i="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68591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E58002-648F-7935-880D-1A8FCC963D66}"/>
              </a:ext>
            </a:extLst>
          </p:cNvPr>
          <p:cNvPicPr>
            <a:picLocks noChangeAspect="1"/>
          </p:cNvPicPr>
          <p:nvPr userDrawn="1"/>
        </p:nvPicPr>
        <p:blipFill rotWithShape="1">
          <a:blip r:embed="rId3"/>
          <a:srcRect l="13418" b="3871"/>
          <a:stretch/>
        </p:blipFill>
        <p:spPr>
          <a:xfrm flipV="1">
            <a:off x="0" y="0"/>
            <a:ext cx="4271902" cy="2490512"/>
          </a:xfrm>
          <a:prstGeom prst="rect">
            <a:avLst/>
          </a:prstGeom>
        </p:spPr>
      </p:pic>
      <p:pic>
        <p:nvPicPr>
          <p:cNvPr id="6" name="Picture 5">
            <a:extLst>
              <a:ext uri="{FF2B5EF4-FFF2-40B4-BE49-F238E27FC236}">
                <a16:creationId xmlns:a16="http://schemas.microsoft.com/office/drawing/2014/main" id="{81556E69-9F54-3013-761B-F64C69F7F078}"/>
              </a:ext>
            </a:extLst>
          </p:cNvPr>
          <p:cNvPicPr>
            <a:picLocks noChangeAspect="1"/>
          </p:cNvPicPr>
          <p:nvPr userDrawn="1"/>
        </p:nvPicPr>
        <p:blipFill rotWithShape="1">
          <a:blip r:embed="rId4"/>
          <a:srcRect l="1384" t="25403" r="71865" b="2767"/>
          <a:stretch/>
        </p:blipFill>
        <p:spPr>
          <a:xfrm>
            <a:off x="11022677" y="3050773"/>
            <a:ext cx="315883" cy="2884515"/>
          </a:xfrm>
          <a:prstGeom prst="rect">
            <a:avLst/>
          </a:prstGeom>
        </p:spPr>
      </p:pic>
    </p:spTree>
    <p:extLst>
      <p:ext uri="{BB962C8B-B14F-4D97-AF65-F5344CB8AC3E}">
        <p14:creationId xmlns:p14="http://schemas.microsoft.com/office/powerpoint/2010/main" val="3961744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C844F1-BCAD-81B4-A9EA-2CAF3D9AEC42}"/>
              </a:ext>
            </a:extLst>
          </p:cNvPr>
          <p:cNvPicPr>
            <a:picLocks noChangeAspect="1"/>
          </p:cNvPicPr>
          <p:nvPr userDrawn="1"/>
        </p:nvPicPr>
        <p:blipFill>
          <a:blip r:embed="rId3"/>
          <a:stretch>
            <a:fillRect/>
          </a:stretch>
        </p:blipFill>
        <p:spPr>
          <a:xfrm>
            <a:off x="17721" y="0"/>
            <a:ext cx="12156558" cy="6858000"/>
          </a:xfrm>
          <a:prstGeom prst="rect">
            <a:avLst/>
          </a:prstGeom>
        </p:spPr>
      </p:pic>
      <p:pic>
        <p:nvPicPr>
          <p:cNvPr id="4" name="Picture 3">
            <a:extLst>
              <a:ext uri="{FF2B5EF4-FFF2-40B4-BE49-F238E27FC236}">
                <a16:creationId xmlns:a16="http://schemas.microsoft.com/office/drawing/2014/main" id="{56F01EE9-70C5-2188-4BB0-506209C5B2A8}"/>
              </a:ext>
            </a:extLst>
          </p:cNvPr>
          <p:cNvPicPr>
            <a:picLocks noChangeAspect="1"/>
          </p:cNvPicPr>
          <p:nvPr userDrawn="1"/>
        </p:nvPicPr>
        <p:blipFill rotWithShape="1">
          <a:blip r:embed="rId4"/>
          <a:srcRect l="13418" b="3871"/>
          <a:stretch/>
        </p:blipFill>
        <p:spPr>
          <a:xfrm flipV="1">
            <a:off x="0" y="0"/>
            <a:ext cx="4271902" cy="2490512"/>
          </a:xfrm>
          <a:prstGeom prst="rect">
            <a:avLst/>
          </a:prstGeom>
        </p:spPr>
      </p:pic>
      <p:pic>
        <p:nvPicPr>
          <p:cNvPr id="7" name="Picture 6">
            <a:extLst>
              <a:ext uri="{FF2B5EF4-FFF2-40B4-BE49-F238E27FC236}">
                <a16:creationId xmlns:a16="http://schemas.microsoft.com/office/drawing/2014/main" id="{41CEAC2A-4342-66AE-CBBD-CE27D49B3237}"/>
              </a:ext>
            </a:extLst>
          </p:cNvPr>
          <p:cNvPicPr>
            <a:picLocks noChangeAspect="1"/>
          </p:cNvPicPr>
          <p:nvPr userDrawn="1"/>
        </p:nvPicPr>
        <p:blipFill rotWithShape="1">
          <a:blip r:embed="rId5"/>
          <a:srcRect l="1384" t="25403" r="71865" b="2767"/>
          <a:stretch/>
        </p:blipFill>
        <p:spPr>
          <a:xfrm>
            <a:off x="11022677" y="2914117"/>
            <a:ext cx="315883" cy="3021172"/>
          </a:xfrm>
          <a:prstGeom prst="rect">
            <a:avLst/>
          </a:prstGeom>
        </p:spPr>
      </p:pic>
    </p:spTree>
    <p:extLst>
      <p:ext uri="{BB962C8B-B14F-4D97-AF65-F5344CB8AC3E}">
        <p14:creationId xmlns:p14="http://schemas.microsoft.com/office/powerpoint/2010/main" val="164809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294F8-BC6E-F221-1994-D326F4E01506}"/>
              </a:ext>
            </a:extLst>
          </p:cNvPr>
          <p:cNvSpPr>
            <a:spLocks noGrp="1"/>
          </p:cNvSpPr>
          <p:nvPr>
            <p:ph type="title"/>
          </p:nvPr>
        </p:nvSpPr>
        <p:spPr>
          <a:xfrm>
            <a:off x="838200" y="982493"/>
            <a:ext cx="10445885" cy="775927"/>
          </a:xfrm>
        </p:spPr>
        <p:txBody>
          <a:bodyPr anchor="b" anchorCtr="0">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E8E1DF87-1A7C-176E-9904-0A92E0CA7C30}"/>
              </a:ext>
            </a:extLst>
          </p:cNvPr>
          <p:cNvSpPr>
            <a:spLocks noGrp="1"/>
          </p:cNvSpPr>
          <p:nvPr>
            <p:ph idx="1"/>
          </p:nvPr>
        </p:nvSpPr>
        <p:spPr>
          <a:xfrm>
            <a:off x="838200" y="2393003"/>
            <a:ext cx="10445885" cy="3660663"/>
          </a:xfrm>
        </p:spPr>
        <p:txBody>
          <a:bodyPr>
            <a:normAutofit/>
          </a:bodyPr>
          <a:lstStyle>
            <a:lvl1pPr marL="0" indent="0">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a:t>Click to edit Master text styles</a:t>
            </a:r>
          </a:p>
        </p:txBody>
      </p:sp>
      <p:sp>
        <p:nvSpPr>
          <p:cNvPr id="7" name="Subtitle 2">
            <a:extLst>
              <a:ext uri="{FF2B5EF4-FFF2-40B4-BE49-F238E27FC236}">
                <a16:creationId xmlns:a16="http://schemas.microsoft.com/office/drawing/2014/main" id="{81F0B7BC-38F5-6137-4E37-897D81FAFC0B}"/>
              </a:ext>
            </a:extLst>
          </p:cNvPr>
          <p:cNvSpPr>
            <a:spLocks noGrp="1"/>
          </p:cNvSpPr>
          <p:nvPr>
            <p:ph type="subTitle" idx="13" hasCustomPrompt="1"/>
          </p:nvPr>
        </p:nvSpPr>
        <p:spPr>
          <a:xfrm>
            <a:off x="851115" y="1777399"/>
            <a:ext cx="10423412" cy="517067"/>
          </a:xfrm>
        </p:spPr>
        <p:txBody>
          <a:bodyPr anchor="b" anchorCtr="0">
            <a:normAutofit/>
          </a:bodyPr>
          <a:lstStyle>
            <a:lvl1pPr marL="0" indent="0" algn="l">
              <a:buNone/>
              <a:defRPr sz="1800" b="1" i="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860227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294F8-BC6E-F221-1994-D326F4E01506}"/>
              </a:ext>
            </a:extLst>
          </p:cNvPr>
          <p:cNvSpPr>
            <a:spLocks noGrp="1"/>
          </p:cNvSpPr>
          <p:nvPr>
            <p:ph type="title"/>
          </p:nvPr>
        </p:nvSpPr>
        <p:spPr>
          <a:xfrm>
            <a:off x="838201" y="1001948"/>
            <a:ext cx="10426430" cy="775927"/>
          </a:xfrm>
        </p:spPr>
        <p:txBody>
          <a:bodyPr anchor="b" anchorCtr="0">
            <a:normAutofit/>
          </a:bodyPr>
          <a:lstStyle>
            <a:lvl1pPr>
              <a:defRPr sz="36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8E1DF87-1A7C-176E-9904-0A92E0CA7C30}"/>
              </a:ext>
            </a:extLst>
          </p:cNvPr>
          <p:cNvSpPr>
            <a:spLocks noGrp="1"/>
          </p:cNvSpPr>
          <p:nvPr>
            <p:ph idx="1"/>
          </p:nvPr>
        </p:nvSpPr>
        <p:spPr>
          <a:xfrm>
            <a:off x="838201" y="2412458"/>
            <a:ext cx="10426430" cy="3660663"/>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81F0B7BC-38F5-6137-4E37-897D81FAFC0B}"/>
              </a:ext>
            </a:extLst>
          </p:cNvPr>
          <p:cNvSpPr>
            <a:spLocks noGrp="1"/>
          </p:cNvSpPr>
          <p:nvPr>
            <p:ph type="subTitle" idx="13" hasCustomPrompt="1"/>
          </p:nvPr>
        </p:nvSpPr>
        <p:spPr>
          <a:xfrm>
            <a:off x="851115" y="1796854"/>
            <a:ext cx="10403999" cy="517067"/>
          </a:xfrm>
        </p:spPr>
        <p:txBody>
          <a:bodyPr anchor="b" anchorCtr="0">
            <a:normAutofit/>
          </a:bodyPr>
          <a:lstStyle>
            <a:lvl1pPr marL="0" indent="0" algn="l">
              <a:buNone/>
              <a:defRPr sz="1800" b="1" i="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73485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hoto -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294F8-BC6E-F221-1994-D326F4E01506}"/>
              </a:ext>
            </a:extLst>
          </p:cNvPr>
          <p:cNvSpPr>
            <a:spLocks noGrp="1"/>
          </p:cNvSpPr>
          <p:nvPr>
            <p:ph type="title"/>
          </p:nvPr>
        </p:nvSpPr>
        <p:spPr>
          <a:xfrm>
            <a:off x="838200" y="905933"/>
            <a:ext cx="5475051" cy="1309688"/>
          </a:xfrm>
        </p:spPr>
        <p:txBody>
          <a:bodyPr anchor="b" anchorCtr="0">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E8E1DF87-1A7C-176E-9904-0A92E0CA7C30}"/>
              </a:ext>
            </a:extLst>
          </p:cNvPr>
          <p:cNvSpPr>
            <a:spLocks noGrp="1"/>
          </p:cNvSpPr>
          <p:nvPr>
            <p:ph idx="1"/>
          </p:nvPr>
        </p:nvSpPr>
        <p:spPr>
          <a:xfrm>
            <a:off x="838200" y="2850204"/>
            <a:ext cx="5475051" cy="3463048"/>
          </a:xfrm>
        </p:spPr>
        <p:txBody>
          <a:bodyPr>
            <a:normAutofit/>
          </a:bodyPr>
          <a:lstStyle>
            <a:lvl1pPr marL="0" indent="0">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a:t>Click to edit Master text styles</a:t>
            </a:r>
          </a:p>
        </p:txBody>
      </p:sp>
      <p:sp>
        <p:nvSpPr>
          <p:cNvPr id="7" name="Subtitle 2">
            <a:extLst>
              <a:ext uri="{FF2B5EF4-FFF2-40B4-BE49-F238E27FC236}">
                <a16:creationId xmlns:a16="http://schemas.microsoft.com/office/drawing/2014/main" id="{81F0B7BC-38F5-6137-4E37-897D81FAFC0B}"/>
              </a:ext>
            </a:extLst>
          </p:cNvPr>
          <p:cNvSpPr>
            <a:spLocks noGrp="1"/>
          </p:cNvSpPr>
          <p:nvPr>
            <p:ph type="subTitle" idx="13" hasCustomPrompt="1"/>
          </p:nvPr>
        </p:nvSpPr>
        <p:spPr>
          <a:xfrm>
            <a:off x="851115" y="2234599"/>
            <a:ext cx="5463272" cy="517067"/>
          </a:xfrm>
        </p:spPr>
        <p:txBody>
          <a:bodyPr anchor="b" anchorCtr="0">
            <a:normAutofit/>
          </a:bodyPr>
          <a:lstStyle>
            <a:lvl1pPr marL="0" indent="0" algn="l">
              <a:buNone/>
              <a:defRPr sz="1800" b="1" i="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Picture Placeholder 2">
            <a:extLst>
              <a:ext uri="{FF2B5EF4-FFF2-40B4-BE49-F238E27FC236}">
                <a16:creationId xmlns:a16="http://schemas.microsoft.com/office/drawing/2014/main" id="{52519539-343B-EDEB-9F4C-5FEDDB7DCDA8}"/>
              </a:ext>
            </a:extLst>
          </p:cNvPr>
          <p:cNvSpPr>
            <a:spLocks noGrp="1"/>
          </p:cNvSpPr>
          <p:nvPr>
            <p:ph type="pic" idx="14"/>
          </p:nvPr>
        </p:nvSpPr>
        <p:spPr>
          <a:xfrm>
            <a:off x="6853982" y="1245140"/>
            <a:ext cx="4486903" cy="3891064"/>
          </a:xfrm>
          <a:prstGeom prst="round2DiagRect">
            <a:avLst/>
          </a:prstGeo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53127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hoto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294F8-BC6E-F221-1994-D326F4E01506}"/>
              </a:ext>
            </a:extLst>
          </p:cNvPr>
          <p:cNvSpPr>
            <a:spLocks noGrp="1"/>
          </p:cNvSpPr>
          <p:nvPr>
            <p:ph type="title"/>
          </p:nvPr>
        </p:nvSpPr>
        <p:spPr>
          <a:xfrm>
            <a:off x="838200" y="905933"/>
            <a:ext cx="5475051" cy="1309688"/>
          </a:xfrm>
        </p:spPr>
        <p:txBody>
          <a:bodyPr anchor="b" anchorCtr="0">
            <a:normAutofit/>
          </a:bodyPr>
          <a:lstStyle>
            <a:lvl1pPr>
              <a:defRPr sz="36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8E1DF87-1A7C-176E-9904-0A92E0CA7C30}"/>
              </a:ext>
            </a:extLst>
          </p:cNvPr>
          <p:cNvSpPr>
            <a:spLocks noGrp="1"/>
          </p:cNvSpPr>
          <p:nvPr>
            <p:ph idx="1"/>
          </p:nvPr>
        </p:nvSpPr>
        <p:spPr>
          <a:xfrm>
            <a:off x="838200" y="2850204"/>
            <a:ext cx="5475051" cy="3472776"/>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81F0B7BC-38F5-6137-4E37-897D81FAFC0B}"/>
              </a:ext>
            </a:extLst>
          </p:cNvPr>
          <p:cNvSpPr>
            <a:spLocks noGrp="1"/>
          </p:cNvSpPr>
          <p:nvPr>
            <p:ph type="subTitle" idx="13" hasCustomPrompt="1"/>
          </p:nvPr>
        </p:nvSpPr>
        <p:spPr>
          <a:xfrm>
            <a:off x="851115" y="2234599"/>
            <a:ext cx="5463272" cy="517067"/>
          </a:xfrm>
        </p:spPr>
        <p:txBody>
          <a:bodyPr anchor="b" anchorCtr="0">
            <a:normAutofit/>
          </a:bodyPr>
          <a:lstStyle>
            <a:lvl1pPr marL="0" indent="0" algn="l">
              <a:buNone/>
              <a:defRPr sz="1800" b="1" i="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Picture Placeholder 2">
            <a:extLst>
              <a:ext uri="{FF2B5EF4-FFF2-40B4-BE49-F238E27FC236}">
                <a16:creationId xmlns:a16="http://schemas.microsoft.com/office/drawing/2014/main" id="{52519539-343B-EDEB-9F4C-5FEDDB7DCDA8}"/>
              </a:ext>
            </a:extLst>
          </p:cNvPr>
          <p:cNvSpPr>
            <a:spLocks noGrp="1"/>
          </p:cNvSpPr>
          <p:nvPr>
            <p:ph type="pic" idx="14"/>
          </p:nvPr>
        </p:nvSpPr>
        <p:spPr>
          <a:xfrm>
            <a:off x="6853982" y="1245140"/>
            <a:ext cx="4486903" cy="3891064"/>
          </a:xfrm>
          <a:prstGeom prst="round2DiagRect">
            <a:avLst/>
          </a:prstGeom>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246297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rk Calend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4A3625-4119-02B3-B738-58E09CC00C11}"/>
              </a:ext>
            </a:extLst>
          </p:cNvPr>
          <p:cNvSpPr>
            <a:spLocks noGrp="1"/>
          </p:cNvSpPr>
          <p:nvPr>
            <p:ph type="body" idx="1"/>
          </p:nvPr>
        </p:nvSpPr>
        <p:spPr>
          <a:xfrm>
            <a:off x="2840477" y="4258722"/>
            <a:ext cx="6322978" cy="1500187"/>
          </a:xfrm>
        </p:spPr>
        <p:txBody>
          <a:bodyPr>
            <a:normAutofit/>
          </a:bodyPr>
          <a:lstStyle>
            <a:lvl1pPr marL="0" indent="0" algn="ctr">
              <a:buNone/>
              <a:defRPr sz="1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6212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line Tutorial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4A3625-4119-02B3-B738-58E09CC00C11}"/>
              </a:ext>
            </a:extLst>
          </p:cNvPr>
          <p:cNvSpPr>
            <a:spLocks noGrp="1"/>
          </p:cNvSpPr>
          <p:nvPr>
            <p:ph type="body" idx="1"/>
          </p:nvPr>
        </p:nvSpPr>
        <p:spPr>
          <a:xfrm>
            <a:off x="2840477" y="4258722"/>
            <a:ext cx="6322978" cy="1500187"/>
          </a:xfrm>
        </p:spPr>
        <p:txBody>
          <a:bodyPr>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397225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82429-EEC3-66E7-12BC-35E9C199E8CD}"/>
              </a:ext>
            </a:extLst>
          </p:cNvPr>
          <p:cNvSpPr>
            <a:spLocks noGrp="1"/>
          </p:cNvSpPr>
          <p:nvPr>
            <p:ph type="title"/>
          </p:nvPr>
        </p:nvSpPr>
        <p:spPr>
          <a:xfrm>
            <a:off x="0" y="151117"/>
            <a:ext cx="12192000" cy="3983139"/>
          </a:xfrm>
        </p:spPr>
        <p:txBody>
          <a:bodyPr anchor="b" anchorCtr="0">
            <a:noAutofit/>
          </a:bodyPr>
          <a:lstStyle>
            <a:lvl1pPr algn="ctr">
              <a:defRPr sz="12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46358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C6D95F-B258-89BD-372B-2A6B810C0E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5F11A41-0B0F-B788-438C-180183474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1E943D-15DD-F8DE-4E18-22DCAE1806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C0B37A9E-A0F8-AB4A-8409-02BB10B65753}" type="datetimeFigureOut">
              <a:rPr lang="en-US" smtClean="0"/>
              <a:pPr/>
              <a:t>4/14/2025</a:t>
            </a:fld>
            <a:endParaRPr lang="en-US" dirty="0"/>
          </a:p>
        </p:txBody>
      </p:sp>
      <p:sp>
        <p:nvSpPr>
          <p:cNvPr id="5" name="Footer Placeholder 4">
            <a:extLst>
              <a:ext uri="{FF2B5EF4-FFF2-40B4-BE49-F238E27FC236}">
                <a16:creationId xmlns:a16="http://schemas.microsoft.com/office/drawing/2014/main" id="{DEEC4BC2-3FF1-2CFD-505E-5C2BF13C7E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A6E39B59-8CE0-94D0-4B2A-FB553F311B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3E05042-AA55-534E-A4EB-819A4143DB90}" type="slidenum">
              <a:rPr lang="en-US" smtClean="0"/>
              <a:pPr/>
              <a:t>‹#›</a:t>
            </a:fld>
            <a:endParaRPr lang="en-US" dirty="0"/>
          </a:p>
        </p:txBody>
      </p:sp>
    </p:spTree>
    <p:extLst>
      <p:ext uri="{BB962C8B-B14F-4D97-AF65-F5344CB8AC3E}">
        <p14:creationId xmlns:p14="http://schemas.microsoft.com/office/powerpoint/2010/main" val="89697022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7" r:id="rId4"/>
    <p:sldLayoutId id="2147483659" r:id="rId5"/>
    <p:sldLayoutId id="2147483660" r:id="rId6"/>
    <p:sldLayoutId id="2147483651" r:id="rId7"/>
    <p:sldLayoutId id="2147483658" r:id="rId8"/>
    <p:sldLayoutId id="2147483654" r:id="rId9"/>
    <p:sldLayoutId id="2147483662" r:id="rId10"/>
  </p:sldLayoutIdLst>
  <p:txStyles>
    <p:titleStyle>
      <a:lvl1pPr algn="l" defTabSz="914400" rtl="0" eaLnBrk="1" latinLnBrk="0" hangingPunct="1">
        <a:lnSpc>
          <a:spcPct val="90000"/>
        </a:lnSpc>
        <a:spcBef>
          <a:spcPct val="0"/>
        </a:spcBef>
        <a:buNone/>
        <a:defRPr sz="4400" b="1" i="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44984-FE2C-C596-988A-FC681CE1B1BC}"/>
              </a:ext>
            </a:extLst>
          </p:cNvPr>
          <p:cNvSpPr>
            <a:spLocks noGrp="1"/>
          </p:cNvSpPr>
          <p:nvPr>
            <p:ph type="ctrTitle"/>
          </p:nvPr>
        </p:nvSpPr>
        <p:spPr>
          <a:xfrm>
            <a:off x="851115" y="3075775"/>
            <a:ext cx="8615614" cy="2387600"/>
          </a:xfrm>
        </p:spPr>
        <p:txBody>
          <a:bodyPr>
            <a:normAutofit fontScale="90000"/>
          </a:bodyPr>
          <a:lstStyle/>
          <a:p>
            <a:r>
              <a:rPr lang="en-US" dirty="0"/>
              <a:t>Building a Stronger Manitoba: Advancing Excellence In Municipal Administration</a:t>
            </a:r>
          </a:p>
        </p:txBody>
      </p:sp>
      <p:sp>
        <p:nvSpPr>
          <p:cNvPr id="3" name="Subtitle 2">
            <a:extLst>
              <a:ext uri="{FF2B5EF4-FFF2-40B4-BE49-F238E27FC236}">
                <a16:creationId xmlns:a16="http://schemas.microsoft.com/office/drawing/2014/main" id="{C1D3F8FB-768F-8C45-07ED-E2F771FA8D1B}"/>
              </a:ext>
            </a:extLst>
          </p:cNvPr>
          <p:cNvSpPr>
            <a:spLocks noGrp="1"/>
          </p:cNvSpPr>
          <p:nvPr>
            <p:ph type="subTitle" idx="1"/>
          </p:nvPr>
        </p:nvSpPr>
        <p:spPr/>
        <p:txBody>
          <a:bodyPr/>
          <a:lstStyle/>
          <a:p>
            <a:r>
              <a:rPr lang="en-US" dirty="0"/>
              <a:t>April 16. 2025</a:t>
            </a:r>
          </a:p>
        </p:txBody>
      </p:sp>
    </p:spTree>
    <p:extLst>
      <p:ext uri="{BB962C8B-B14F-4D97-AF65-F5344CB8AC3E}">
        <p14:creationId xmlns:p14="http://schemas.microsoft.com/office/powerpoint/2010/main" val="1456371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BE6A0-FB18-CAE8-B6C5-A5C9997C26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72597C-8C13-C03F-0E94-85D17C63A014}"/>
              </a:ext>
            </a:extLst>
          </p:cNvPr>
          <p:cNvSpPr>
            <a:spLocks noGrp="1"/>
          </p:cNvSpPr>
          <p:nvPr>
            <p:ph type="title" idx="4294967295"/>
          </p:nvPr>
        </p:nvSpPr>
        <p:spPr>
          <a:xfrm>
            <a:off x="570368" y="947392"/>
            <a:ext cx="10426700" cy="776287"/>
          </a:xfrm>
        </p:spPr>
        <p:txBody>
          <a:bodyPr/>
          <a:lstStyle/>
          <a:p>
            <a:r>
              <a:rPr lang="en-CA" dirty="0">
                <a:solidFill>
                  <a:schemeClr val="bg1"/>
                </a:solidFill>
              </a:rPr>
              <a:t>Jurisdictional Scan</a:t>
            </a:r>
          </a:p>
        </p:txBody>
      </p:sp>
      <p:sp>
        <p:nvSpPr>
          <p:cNvPr id="3" name="Content Placeholder 2">
            <a:extLst>
              <a:ext uri="{FF2B5EF4-FFF2-40B4-BE49-F238E27FC236}">
                <a16:creationId xmlns:a16="http://schemas.microsoft.com/office/drawing/2014/main" id="{3C79CEC5-144D-E178-7D91-4710AE7779B9}"/>
              </a:ext>
            </a:extLst>
          </p:cNvPr>
          <p:cNvSpPr>
            <a:spLocks noGrp="1"/>
          </p:cNvSpPr>
          <p:nvPr>
            <p:ph idx="4294967295"/>
          </p:nvPr>
        </p:nvSpPr>
        <p:spPr>
          <a:xfrm>
            <a:off x="1303699" y="2249833"/>
            <a:ext cx="10426700" cy="3660775"/>
          </a:xfrm>
        </p:spPr>
        <p:txBody>
          <a:bodyPr>
            <a:normAutofit/>
          </a:bodyPr>
          <a:lstStyle/>
          <a:p>
            <a:r>
              <a:rPr lang="en-CA" sz="2400" dirty="0">
                <a:solidFill>
                  <a:schemeClr val="bg1"/>
                </a:solidFill>
              </a:rPr>
              <a:t>Limited separate legislation establishing the administrators association</a:t>
            </a:r>
          </a:p>
          <a:p>
            <a:r>
              <a:rPr lang="en-CA" sz="2400" dirty="0">
                <a:solidFill>
                  <a:schemeClr val="bg1"/>
                </a:solidFill>
              </a:rPr>
              <a:t>Tiered education and certification programs are common</a:t>
            </a:r>
          </a:p>
          <a:p>
            <a:r>
              <a:rPr lang="en-CA" sz="2400" dirty="0">
                <a:solidFill>
                  <a:schemeClr val="bg1"/>
                </a:solidFill>
              </a:rPr>
              <a:t>Only Saskatchewan requires CAOs to be certified to hold the role </a:t>
            </a:r>
          </a:p>
        </p:txBody>
      </p:sp>
    </p:spTree>
    <p:extLst>
      <p:ext uri="{BB962C8B-B14F-4D97-AF65-F5344CB8AC3E}">
        <p14:creationId xmlns:p14="http://schemas.microsoft.com/office/powerpoint/2010/main" val="296803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16415-6487-4162-392E-1F5002771AF1}"/>
              </a:ext>
            </a:extLst>
          </p:cNvPr>
          <p:cNvSpPr txBox="1">
            <a:spLocks/>
          </p:cNvSpPr>
          <p:nvPr/>
        </p:nvSpPr>
        <p:spPr>
          <a:xfrm>
            <a:off x="2304484" y="3040856"/>
            <a:ext cx="7583032" cy="7762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2"/>
                </a:solidFill>
                <a:latin typeface="Arial" panose="020B0604020202020204" pitchFamily="34" charset="0"/>
                <a:ea typeface="+mj-ea"/>
                <a:cs typeface="Arial" panose="020B0604020202020204" pitchFamily="34" charset="0"/>
              </a:defRPr>
            </a:lvl1pPr>
          </a:lstStyle>
          <a:p>
            <a:r>
              <a:rPr lang="en-CA" sz="4400" dirty="0">
                <a:solidFill>
                  <a:schemeClr val="bg1"/>
                </a:solidFill>
              </a:rPr>
              <a:t>Recent MMA Developments</a:t>
            </a:r>
          </a:p>
        </p:txBody>
      </p:sp>
    </p:spTree>
    <p:extLst>
      <p:ext uri="{BB962C8B-B14F-4D97-AF65-F5344CB8AC3E}">
        <p14:creationId xmlns:p14="http://schemas.microsoft.com/office/powerpoint/2010/main" val="1015757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85A676-4DBB-4352-58FC-AC45A6B56A21}"/>
              </a:ext>
            </a:extLst>
          </p:cNvPr>
          <p:cNvPicPr>
            <a:picLocks noChangeAspect="1"/>
          </p:cNvPicPr>
          <p:nvPr/>
        </p:nvPicPr>
        <p:blipFill>
          <a:blip r:embed="rId3"/>
          <a:stretch>
            <a:fillRect/>
          </a:stretch>
        </p:blipFill>
        <p:spPr>
          <a:xfrm rot="21422455">
            <a:off x="718266" y="317024"/>
            <a:ext cx="4014748" cy="5230942"/>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F7E41463-4670-7C49-3F21-84708BAE9BAD}"/>
              </a:ext>
            </a:extLst>
          </p:cNvPr>
          <p:cNvSpPr txBox="1"/>
          <p:nvPr/>
        </p:nvSpPr>
        <p:spPr>
          <a:xfrm>
            <a:off x="5362575" y="1047750"/>
            <a:ext cx="613410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Establishes the organisation</a:t>
            </a:r>
          </a:p>
          <a:p>
            <a:pPr marL="285750" indent="-285750">
              <a:buFont typeface="Arial" panose="020B0604020202020204" pitchFamily="34" charset="0"/>
              <a:buChar char="•"/>
            </a:pPr>
            <a:r>
              <a:rPr lang="en-US" sz="2400" dirty="0">
                <a:solidFill>
                  <a:schemeClr val="bg1"/>
                </a:solidFill>
              </a:rPr>
              <a:t>Sets out our purpose</a:t>
            </a:r>
          </a:p>
          <a:p>
            <a:pPr marL="285750" indent="-285750">
              <a:buFont typeface="Arial" panose="020B0604020202020204" pitchFamily="34" charset="0"/>
              <a:buChar char="•"/>
            </a:pPr>
            <a:r>
              <a:rPr lang="en-US" sz="2400" dirty="0">
                <a:solidFill>
                  <a:schemeClr val="bg1"/>
                </a:solidFill>
              </a:rPr>
              <a:t>Sets out our ability to regulate our membership (including expulsion)</a:t>
            </a:r>
          </a:p>
          <a:p>
            <a:pPr marL="285750" indent="-285750">
              <a:buFont typeface="Arial" panose="020B0604020202020204" pitchFamily="34" charset="0"/>
              <a:buChar char="•"/>
            </a:pPr>
            <a:r>
              <a:rPr lang="en-US" sz="2400" dirty="0">
                <a:solidFill>
                  <a:schemeClr val="bg1"/>
                </a:solidFill>
              </a:rPr>
              <a:t>Sets out our capacity to establish the CMMA course</a:t>
            </a:r>
          </a:p>
          <a:p>
            <a:pPr marL="285750" indent="-285750">
              <a:buFont typeface="Arial" panose="020B0604020202020204" pitchFamily="34" charset="0"/>
              <a:buChar char="•"/>
            </a:pPr>
            <a:r>
              <a:rPr lang="en-US" sz="2400" dirty="0">
                <a:solidFill>
                  <a:schemeClr val="bg1"/>
                </a:solidFill>
              </a:rPr>
              <a:t>Provides for a certificate to be awarded to those who complete  the course</a:t>
            </a:r>
          </a:p>
          <a:p>
            <a:pPr marL="285750" indent="-285750">
              <a:buFont typeface="Arial" panose="020B0604020202020204" pitchFamily="34" charset="0"/>
              <a:buChar char="•"/>
            </a:pPr>
            <a:r>
              <a:rPr lang="en-CA" sz="2400" dirty="0">
                <a:solidFill>
                  <a:schemeClr val="bg1"/>
                </a:solidFill>
              </a:rPr>
              <a:t>Limits the use of the CMMA credential</a:t>
            </a:r>
          </a:p>
        </p:txBody>
      </p:sp>
    </p:spTree>
    <p:extLst>
      <p:ext uri="{BB962C8B-B14F-4D97-AF65-F5344CB8AC3E}">
        <p14:creationId xmlns:p14="http://schemas.microsoft.com/office/powerpoint/2010/main" val="3092802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F43DEC1A-66AE-BD7E-85A7-9F9D6E171A02}"/>
              </a:ext>
            </a:extLst>
          </p:cNvPr>
          <p:cNvGraphicFramePr>
            <a:graphicFrameLocks noGrp="1"/>
          </p:cNvGraphicFramePr>
          <p:nvPr>
            <p:extLst>
              <p:ext uri="{D42A27DB-BD31-4B8C-83A1-F6EECF244321}">
                <p14:modId xmlns:p14="http://schemas.microsoft.com/office/powerpoint/2010/main" val="4139462606"/>
              </p:ext>
            </p:extLst>
          </p:nvPr>
        </p:nvGraphicFramePr>
        <p:xfrm>
          <a:off x="2002920" y="1843088"/>
          <a:ext cx="8186159" cy="4505012"/>
        </p:xfrm>
        <a:graphic>
          <a:graphicData uri="http://schemas.openxmlformats.org/drawingml/2006/table">
            <a:tbl>
              <a:tblPr firstRow="1" bandRow="1">
                <a:tableStyleId>{93296810-A885-4BE3-A3E7-6D5BEEA58F35}</a:tableStyleId>
              </a:tblPr>
              <a:tblGrid>
                <a:gridCol w="2728720">
                  <a:extLst>
                    <a:ext uri="{9D8B030D-6E8A-4147-A177-3AD203B41FA5}">
                      <a16:colId xmlns:a16="http://schemas.microsoft.com/office/drawing/2014/main" val="4147714303"/>
                    </a:ext>
                  </a:extLst>
                </a:gridCol>
                <a:gridCol w="2179901">
                  <a:extLst>
                    <a:ext uri="{9D8B030D-6E8A-4147-A177-3AD203B41FA5}">
                      <a16:colId xmlns:a16="http://schemas.microsoft.com/office/drawing/2014/main" val="2702290436"/>
                    </a:ext>
                  </a:extLst>
                </a:gridCol>
                <a:gridCol w="3277538">
                  <a:extLst>
                    <a:ext uri="{9D8B030D-6E8A-4147-A177-3AD203B41FA5}">
                      <a16:colId xmlns:a16="http://schemas.microsoft.com/office/drawing/2014/main" val="3170789753"/>
                    </a:ext>
                  </a:extLst>
                </a:gridCol>
              </a:tblGrid>
              <a:tr h="726302">
                <a:tc>
                  <a:txBody>
                    <a:bodyPr/>
                    <a:lstStyle/>
                    <a:p>
                      <a:r>
                        <a:rPr lang="en-CA" dirty="0"/>
                        <a:t>Short-Term </a:t>
                      </a:r>
                    </a:p>
                    <a:p>
                      <a:r>
                        <a:rPr lang="en-CA" dirty="0"/>
                        <a:t>(6months)</a:t>
                      </a:r>
                    </a:p>
                  </a:txBody>
                  <a:tcPr/>
                </a:tc>
                <a:tc>
                  <a:txBody>
                    <a:bodyPr/>
                    <a:lstStyle/>
                    <a:p>
                      <a:r>
                        <a:rPr lang="en-CA" dirty="0"/>
                        <a:t>Mid-Term</a:t>
                      </a:r>
                    </a:p>
                    <a:p>
                      <a:r>
                        <a:rPr lang="en-CA" dirty="0"/>
                        <a:t>(6-18months)</a:t>
                      </a:r>
                    </a:p>
                  </a:txBody>
                  <a:tcPr/>
                </a:tc>
                <a:tc>
                  <a:txBody>
                    <a:bodyPr/>
                    <a:lstStyle/>
                    <a:p>
                      <a:r>
                        <a:rPr lang="en-CA" dirty="0"/>
                        <a:t>Long-Term</a:t>
                      </a:r>
                    </a:p>
                    <a:p>
                      <a:r>
                        <a:rPr lang="en-CA" dirty="0"/>
                        <a:t>(18-24months)</a:t>
                      </a:r>
                    </a:p>
                  </a:txBody>
                  <a:tcPr/>
                </a:tc>
                <a:extLst>
                  <a:ext uri="{0D108BD9-81ED-4DB2-BD59-A6C34878D82A}">
                    <a16:rowId xmlns:a16="http://schemas.microsoft.com/office/drawing/2014/main" val="3026076560"/>
                  </a:ext>
                </a:extLst>
              </a:tr>
              <a:tr h="3778710">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386749960"/>
                  </a:ext>
                </a:extLst>
              </a:tr>
            </a:tbl>
          </a:graphicData>
        </a:graphic>
      </p:graphicFrame>
      <p:sp>
        <p:nvSpPr>
          <p:cNvPr id="3" name="Rectangle 2">
            <a:extLst>
              <a:ext uri="{FF2B5EF4-FFF2-40B4-BE49-F238E27FC236}">
                <a16:creationId xmlns:a16="http://schemas.microsoft.com/office/drawing/2014/main" id="{EC966AF9-6386-FCC6-15C8-9AB19EED4031}"/>
              </a:ext>
            </a:extLst>
          </p:cNvPr>
          <p:cNvSpPr/>
          <p:nvPr/>
        </p:nvSpPr>
        <p:spPr>
          <a:xfrm>
            <a:off x="2568458" y="4124749"/>
            <a:ext cx="1683520" cy="121136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Membership Professional Standards Committee</a:t>
            </a:r>
            <a:endParaRPr lang="en-CA" sz="1600" dirty="0">
              <a:solidFill>
                <a:schemeClr val="tx1"/>
              </a:solidFill>
            </a:endParaRPr>
          </a:p>
        </p:txBody>
      </p:sp>
      <p:sp>
        <p:nvSpPr>
          <p:cNvPr id="4" name="Flowchart: Document 3">
            <a:extLst>
              <a:ext uri="{FF2B5EF4-FFF2-40B4-BE49-F238E27FC236}">
                <a16:creationId xmlns:a16="http://schemas.microsoft.com/office/drawing/2014/main" id="{527FA49A-74E5-6648-2A53-81549D650CDE}"/>
              </a:ext>
            </a:extLst>
          </p:cNvPr>
          <p:cNvSpPr/>
          <p:nvPr/>
        </p:nvSpPr>
        <p:spPr>
          <a:xfrm>
            <a:off x="4251978" y="2856284"/>
            <a:ext cx="1683520" cy="1211367"/>
          </a:xfrm>
          <a:prstGeom prst="flowChartDocumen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Membership By-law</a:t>
            </a:r>
            <a:endParaRPr lang="en-CA" dirty="0">
              <a:solidFill>
                <a:schemeClr val="tx1"/>
              </a:solidFill>
            </a:endParaRPr>
          </a:p>
        </p:txBody>
      </p:sp>
      <p:sp>
        <p:nvSpPr>
          <p:cNvPr id="5" name="Flowchart: Document 4">
            <a:extLst>
              <a:ext uri="{FF2B5EF4-FFF2-40B4-BE49-F238E27FC236}">
                <a16:creationId xmlns:a16="http://schemas.microsoft.com/office/drawing/2014/main" id="{D0AEB106-A291-5996-C70A-A2C754E082B6}"/>
              </a:ext>
            </a:extLst>
          </p:cNvPr>
          <p:cNvSpPr/>
          <p:nvPr/>
        </p:nvSpPr>
        <p:spPr>
          <a:xfrm>
            <a:off x="4817515" y="4411410"/>
            <a:ext cx="1322464" cy="735315"/>
          </a:xfrm>
          <a:prstGeom prst="flowChartDocumen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Membership Approval Policy</a:t>
            </a:r>
            <a:endParaRPr lang="en-CA" sz="1400" dirty="0">
              <a:solidFill>
                <a:schemeClr val="tx1"/>
              </a:solidFill>
            </a:endParaRPr>
          </a:p>
        </p:txBody>
      </p:sp>
      <p:sp>
        <p:nvSpPr>
          <p:cNvPr id="6" name="Flowchart: Document 5">
            <a:extLst>
              <a:ext uri="{FF2B5EF4-FFF2-40B4-BE49-F238E27FC236}">
                <a16:creationId xmlns:a16="http://schemas.microsoft.com/office/drawing/2014/main" id="{6ED631E7-7387-4BA3-9FC3-594D52175A11}"/>
              </a:ext>
            </a:extLst>
          </p:cNvPr>
          <p:cNvSpPr/>
          <p:nvPr/>
        </p:nvSpPr>
        <p:spPr>
          <a:xfrm>
            <a:off x="5001065" y="5012097"/>
            <a:ext cx="1863342" cy="735315"/>
          </a:xfrm>
          <a:prstGeom prst="flowChartDocumen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MMAA Professional Standards &amp; Code of Conduct</a:t>
            </a:r>
            <a:endParaRPr lang="en-CA" sz="1400" dirty="0">
              <a:solidFill>
                <a:schemeClr val="tx1"/>
              </a:solidFill>
            </a:endParaRPr>
          </a:p>
        </p:txBody>
      </p:sp>
      <p:sp>
        <p:nvSpPr>
          <p:cNvPr id="7" name="Flowchart: Document 6">
            <a:extLst>
              <a:ext uri="{FF2B5EF4-FFF2-40B4-BE49-F238E27FC236}">
                <a16:creationId xmlns:a16="http://schemas.microsoft.com/office/drawing/2014/main" id="{5F99ED0F-4289-9156-5297-2ECF2BF0BED6}"/>
              </a:ext>
            </a:extLst>
          </p:cNvPr>
          <p:cNvSpPr/>
          <p:nvPr/>
        </p:nvSpPr>
        <p:spPr>
          <a:xfrm>
            <a:off x="7140011" y="4968458"/>
            <a:ext cx="1322464" cy="735315"/>
          </a:xfrm>
          <a:prstGeom prst="flowChartDocumen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Membership Disciplinary Action Policy</a:t>
            </a:r>
            <a:endParaRPr lang="en-CA" sz="1400" dirty="0">
              <a:solidFill>
                <a:schemeClr val="tx1"/>
              </a:solidFill>
            </a:endParaRPr>
          </a:p>
        </p:txBody>
      </p:sp>
      <p:sp>
        <p:nvSpPr>
          <p:cNvPr id="8" name="Flowchart: Stored Data 7">
            <a:extLst>
              <a:ext uri="{FF2B5EF4-FFF2-40B4-BE49-F238E27FC236}">
                <a16:creationId xmlns:a16="http://schemas.microsoft.com/office/drawing/2014/main" id="{1B76D398-17D1-57D3-CEC1-43A4B6EBE80D}"/>
              </a:ext>
            </a:extLst>
          </p:cNvPr>
          <p:cNvSpPr/>
          <p:nvPr/>
        </p:nvSpPr>
        <p:spPr>
          <a:xfrm>
            <a:off x="2053486" y="2667756"/>
            <a:ext cx="1683520" cy="735315"/>
          </a:xfrm>
          <a:prstGeom prst="flowChartOnlineStorag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Public Membership Registry</a:t>
            </a:r>
            <a:endParaRPr lang="en-CA" sz="1400" dirty="0">
              <a:solidFill>
                <a:schemeClr val="tx1"/>
              </a:solidFill>
            </a:endParaRPr>
          </a:p>
        </p:txBody>
      </p:sp>
      <p:sp>
        <p:nvSpPr>
          <p:cNvPr id="9" name="Title 1">
            <a:extLst>
              <a:ext uri="{FF2B5EF4-FFF2-40B4-BE49-F238E27FC236}">
                <a16:creationId xmlns:a16="http://schemas.microsoft.com/office/drawing/2014/main" id="{15EA65CF-ECB7-0FA9-7A6D-B5B819D013F2}"/>
              </a:ext>
            </a:extLst>
          </p:cNvPr>
          <p:cNvSpPr txBox="1">
            <a:spLocks/>
          </p:cNvSpPr>
          <p:nvPr/>
        </p:nvSpPr>
        <p:spPr>
          <a:xfrm>
            <a:off x="398918" y="377940"/>
            <a:ext cx="10426700" cy="7762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2"/>
                </a:solidFill>
                <a:latin typeface="Arial" panose="020B0604020202020204" pitchFamily="34" charset="0"/>
                <a:ea typeface="+mj-ea"/>
                <a:cs typeface="Arial" panose="020B0604020202020204" pitchFamily="34" charset="0"/>
              </a:defRPr>
            </a:lvl1pPr>
          </a:lstStyle>
          <a:p>
            <a:r>
              <a:rPr lang="en-US" dirty="0">
                <a:solidFill>
                  <a:schemeClr val="bg1"/>
                </a:solidFill>
              </a:rPr>
              <a:t>Membership Enhancement</a:t>
            </a:r>
            <a:endParaRPr lang="en-CA" dirty="0">
              <a:solidFill>
                <a:schemeClr val="bg1"/>
              </a:solidFill>
            </a:endParaRPr>
          </a:p>
        </p:txBody>
      </p:sp>
    </p:spTree>
    <p:extLst>
      <p:ext uri="{BB962C8B-B14F-4D97-AF65-F5344CB8AC3E}">
        <p14:creationId xmlns:p14="http://schemas.microsoft.com/office/powerpoint/2010/main" val="1818592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9718C9-F3AE-C14B-49DB-2227E4ABECF2}"/>
              </a:ext>
            </a:extLst>
          </p:cNvPr>
          <p:cNvPicPr>
            <a:picLocks noChangeAspect="1"/>
          </p:cNvPicPr>
          <p:nvPr/>
        </p:nvPicPr>
        <p:blipFill>
          <a:blip r:embed="rId3"/>
          <a:stretch>
            <a:fillRect/>
          </a:stretch>
        </p:blipFill>
        <p:spPr>
          <a:xfrm rot="21447140">
            <a:off x="443060" y="398664"/>
            <a:ext cx="4790604" cy="6060671"/>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BDCDF1A4-14C6-926B-9420-66B9EDA402F3}"/>
              </a:ext>
            </a:extLst>
          </p:cNvPr>
          <p:cNvPicPr>
            <a:picLocks noChangeAspect="1"/>
          </p:cNvPicPr>
          <p:nvPr/>
        </p:nvPicPr>
        <p:blipFill>
          <a:blip r:embed="rId4"/>
          <a:stretch>
            <a:fillRect/>
          </a:stretch>
        </p:blipFill>
        <p:spPr>
          <a:xfrm>
            <a:off x="5963913" y="748295"/>
            <a:ext cx="5629275" cy="4486275"/>
          </a:xfrm>
          <a:prstGeom prst="rect">
            <a:avLst/>
          </a:prstGeom>
          <a:ln>
            <a:noFill/>
          </a:ln>
          <a:effectLst>
            <a:outerShdw blurRad="292100" dist="139700" dir="2700000" algn="tl" rotWithShape="0">
              <a:srgbClr val="333333">
                <a:alpha val="65000"/>
              </a:srgbClr>
            </a:outerShdw>
          </a:effectLst>
        </p:spPr>
      </p:pic>
      <p:sp>
        <p:nvSpPr>
          <p:cNvPr id="4" name="Parallelogram 3">
            <a:extLst>
              <a:ext uri="{FF2B5EF4-FFF2-40B4-BE49-F238E27FC236}">
                <a16:creationId xmlns:a16="http://schemas.microsoft.com/office/drawing/2014/main" id="{912FB254-209A-80EB-DAA8-2B304E3ABEFE}"/>
              </a:ext>
            </a:extLst>
          </p:cNvPr>
          <p:cNvSpPr/>
          <p:nvPr/>
        </p:nvSpPr>
        <p:spPr>
          <a:xfrm>
            <a:off x="5963913" y="1325919"/>
            <a:ext cx="5499378" cy="293054"/>
          </a:xfrm>
          <a:prstGeom prst="parallelogram">
            <a:avLst/>
          </a:prstGeom>
          <a:solidFill>
            <a:srgbClr val="FFFF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Parallelogram 4">
            <a:extLst>
              <a:ext uri="{FF2B5EF4-FFF2-40B4-BE49-F238E27FC236}">
                <a16:creationId xmlns:a16="http://schemas.microsoft.com/office/drawing/2014/main" id="{5535319B-07F9-552D-96EC-1E516FB6489A}"/>
              </a:ext>
            </a:extLst>
          </p:cNvPr>
          <p:cNvSpPr/>
          <p:nvPr/>
        </p:nvSpPr>
        <p:spPr>
          <a:xfrm>
            <a:off x="5963913" y="1595737"/>
            <a:ext cx="5499378" cy="293054"/>
          </a:xfrm>
          <a:prstGeom prst="parallelogram">
            <a:avLst/>
          </a:prstGeom>
          <a:solidFill>
            <a:srgbClr val="FFFF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Parallelogram 5">
            <a:extLst>
              <a:ext uri="{FF2B5EF4-FFF2-40B4-BE49-F238E27FC236}">
                <a16:creationId xmlns:a16="http://schemas.microsoft.com/office/drawing/2014/main" id="{9A11C15D-5BC4-9048-3EE4-A5A3C7A840A1}"/>
              </a:ext>
            </a:extLst>
          </p:cNvPr>
          <p:cNvSpPr/>
          <p:nvPr/>
        </p:nvSpPr>
        <p:spPr>
          <a:xfrm>
            <a:off x="6093810" y="1868033"/>
            <a:ext cx="5499378" cy="293054"/>
          </a:xfrm>
          <a:prstGeom prst="parallelogram">
            <a:avLst/>
          </a:prstGeom>
          <a:solidFill>
            <a:srgbClr val="FFFF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Parallelogram 6">
            <a:extLst>
              <a:ext uri="{FF2B5EF4-FFF2-40B4-BE49-F238E27FC236}">
                <a16:creationId xmlns:a16="http://schemas.microsoft.com/office/drawing/2014/main" id="{E710472E-E91A-2ED6-8358-3E5BA2F8CD13}"/>
              </a:ext>
            </a:extLst>
          </p:cNvPr>
          <p:cNvSpPr/>
          <p:nvPr/>
        </p:nvSpPr>
        <p:spPr>
          <a:xfrm>
            <a:off x="5963913" y="2140329"/>
            <a:ext cx="5499378" cy="293054"/>
          </a:xfrm>
          <a:prstGeom prst="parallelogram">
            <a:avLst/>
          </a:prstGeom>
          <a:solidFill>
            <a:srgbClr val="FFFF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Parallelogram 7">
            <a:extLst>
              <a:ext uri="{FF2B5EF4-FFF2-40B4-BE49-F238E27FC236}">
                <a16:creationId xmlns:a16="http://schemas.microsoft.com/office/drawing/2014/main" id="{66B3DD6C-2959-16D7-B2C1-B9AD1083F9AC}"/>
              </a:ext>
            </a:extLst>
          </p:cNvPr>
          <p:cNvSpPr/>
          <p:nvPr/>
        </p:nvSpPr>
        <p:spPr>
          <a:xfrm>
            <a:off x="6093810" y="2445657"/>
            <a:ext cx="5499378" cy="293054"/>
          </a:xfrm>
          <a:prstGeom prst="parallelogram">
            <a:avLst/>
          </a:prstGeom>
          <a:solidFill>
            <a:srgbClr val="FFFF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Parallelogram 8">
            <a:extLst>
              <a:ext uri="{FF2B5EF4-FFF2-40B4-BE49-F238E27FC236}">
                <a16:creationId xmlns:a16="http://schemas.microsoft.com/office/drawing/2014/main" id="{34656ECC-3E56-ADCB-BBB9-3A1C4E665FD6}"/>
              </a:ext>
            </a:extLst>
          </p:cNvPr>
          <p:cNvSpPr/>
          <p:nvPr/>
        </p:nvSpPr>
        <p:spPr>
          <a:xfrm>
            <a:off x="5963913" y="2666796"/>
            <a:ext cx="5499378" cy="293054"/>
          </a:xfrm>
          <a:prstGeom prst="parallelogram">
            <a:avLst/>
          </a:prstGeom>
          <a:solidFill>
            <a:srgbClr val="FFFF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Parallelogram 9">
            <a:extLst>
              <a:ext uri="{FF2B5EF4-FFF2-40B4-BE49-F238E27FC236}">
                <a16:creationId xmlns:a16="http://schemas.microsoft.com/office/drawing/2014/main" id="{26E371BB-2972-30A0-C09D-91CB189DA498}"/>
              </a:ext>
            </a:extLst>
          </p:cNvPr>
          <p:cNvSpPr/>
          <p:nvPr/>
        </p:nvSpPr>
        <p:spPr>
          <a:xfrm>
            <a:off x="6093810" y="3000044"/>
            <a:ext cx="5499378" cy="293054"/>
          </a:xfrm>
          <a:prstGeom prst="parallelogram">
            <a:avLst/>
          </a:prstGeom>
          <a:solidFill>
            <a:srgbClr val="FFFF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0000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1AF6F2-51EC-1138-84D9-F824B370B4BB}"/>
              </a:ext>
            </a:extLst>
          </p:cNvPr>
          <p:cNvPicPr>
            <a:picLocks noChangeAspect="1"/>
          </p:cNvPicPr>
          <p:nvPr/>
        </p:nvPicPr>
        <p:blipFill>
          <a:blip r:embed="rId3"/>
          <a:stretch>
            <a:fillRect/>
          </a:stretch>
        </p:blipFill>
        <p:spPr>
          <a:xfrm>
            <a:off x="167430" y="149113"/>
            <a:ext cx="4430280" cy="5741423"/>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57E1CC99-D352-26D9-CB4A-34A076B320C7}"/>
              </a:ext>
            </a:extLst>
          </p:cNvPr>
          <p:cNvPicPr>
            <a:picLocks noChangeAspect="1"/>
          </p:cNvPicPr>
          <p:nvPr/>
        </p:nvPicPr>
        <p:blipFill>
          <a:blip r:embed="rId4"/>
          <a:stretch>
            <a:fillRect/>
          </a:stretch>
        </p:blipFill>
        <p:spPr>
          <a:xfrm>
            <a:off x="7594291" y="162843"/>
            <a:ext cx="4396316" cy="5727693"/>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19F0CBCE-4FE9-21B4-DEC7-9881F0D68B74}"/>
              </a:ext>
            </a:extLst>
          </p:cNvPr>
          <p:cNvPicPr>
            <a:picLocks noChangeAspect="1"/>
          </p:cNvPicPr>
          <p:nvPr/>
        </p:nvPicPr>
        <p:blipFill>
          <a:blip r:embed="rId5"/>
          <a:stretch>
            <a:fillRect/>
          </a:stretch>
        </p:blipFill>
        <p:spPr>
          <a:xfrm>
            <a:off x="3700645" y="1051367"/>
            <a:ext cx="4296121" cy="56437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23315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F70A99-7193-9616-B0DE-D31988C9E4A3}"/>
              </a:ext>
            </a:extLst>
          </p:cNvPr>
          <p:cNvSpPr txBox="1">
            <a:spLocks/>
          </p:cNvSpPr>
          <p:nvPr/>
        </p:nvSpPr>
        <p:spPr>
          <a:xfrm>
            <a:off x="313193" y="180976"/>
            <a:ext cx="10426700" cy="7762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2"/>
                </a:solidFill>
                <a:latin typeface="Arial" panose="020B0604020202020204" pitchFamily="34" charset="0"/>
                <a:ea typeface="+mj-ea"/>
                <a:cs typeface="Arial" panose="020B0604020202020204" pitchFamily="34" charset="0"/>
              </a:defRPr>
            </a:lvl1pPr>
          </a:lstStyle>
          <a:p>
            <a:r>
              <a:rPr lang="en-US" dirty="0">
                <a:solidFill>
                  <a:schemeClr val="bg1"/>
                </a:solidFill>
              </a:rPr>
              <a:t>Member Discipline Process</a:t>
            </a:r>
            <a:endParaRPr lang="en-CA" dirty="0">
              <a:solidFill>
                <a:schemeClr val="bg1"/>
              </a:solidFill>
            </a:endParaRPr>
          </a:p>
        </p:txBody>
      </p:sp>
      <p:pic>
        <p:nvPicPr>
          <p:cNvPr id="6" name="Picture 5">
            <a:extLst>
              <a:ext uri="{FF2B5EF4-FFF2-40B4-BE49-F238E27FC236}">
                <a16:creationId xmlns:a16="http://schemas.microsoft.com/office/drawing/2014/main" id="{7929F906-C131-7C35-43A3-F2260FDF8017}"/>
              </a:ext>
            </a:extLst>
          </p:cNvPr>
          <p:cNvPicPr>
            <a:picLocks noChangeAspect="1"/>
          </p:cNvPicPr>
          <p:nvPr/>
        </p:nvPicPr>
        <p:blipFill>
          <a:blip r:embed="rId3"/>
          <a:stretch>
            <a:fillRect/>
          </a:stretch>
        </p:blipFill>
        <p:spPr>
          <a:xfrm>
            <a:off x="1009649" y="1211825"/>
            <a:ext cx="11001375" cy="54651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8333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DA02AE-C38E-B850-B35D-3EEF5DEBAEE0}"/>
              </a:ext>
            </a:extLst>
          </p:cNvPr>
          <p:cNvPicPr>
            <a:picLocks noChangeAspect="1"/>
          </p:cNvPicPr>
          <p:nvPr/>
        </p:nvPicPr>
        <p:blipFill>
          <a:blip r:embed="rId3"/>
          <a:stretch>
            <a:fillRect/>
          </a:stretch>
        </p:blipFill>
        <p:spPr>
          <a:xfrm>
            <a:off x="844972" y="952619"/>
            <a:ext cx="11033835" cy="5738288"/>
          </a:xfrm>
          <a:prstGeom prst="rect">
            <a:avLst/>
          </a:prstGeom>
        </p:spPr>
      </p:pic>
      <p:sp>
        <p:nvSpPr>
          <p:cNvPr id="4" name="Title 1">
            <a:extLst>
              <a:ext uri="{FF2B5EF4-FFF2-40B4-BE49-F238E27FC236}">
                <a16:creationId xmlns:a16="http://schemas.microsoft.com/office/drawing/2014/main" id="{6E671C15-263C-C8E2-D499-C3C4F088E0CB}"/>
              </a:ext>
            </a:extLst>
          </p:cNvPr>
          <p:cNvSpPr txBox="1">
            <a:spLocks/>
          </p:cNvSpPr>
          <p:nvPr/>
        </p:nvSpPr>
        <p:spPr>
          <a:xfrm>
            <a:off x="313193" y="180976"/>
            <a:ext cx="10426700" cy="7762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2"/>
                </a:solidFill>
                <a:latin typeface="Arial" panose="020B0604020202020204" pitchFamily="34" charset="0"/>
                <a:ea typeface="+mj-ea"/>
                <a:cs typeface="Arial" panose="020B0604020202020204" pitchFamily="34" charset="0"/>
              </a:defRPr>
            </a:lvl1pPr>
          </a:lstStyle>
          <a:p>
            <a:r>
              <a:rPr lang="en-US" dirty="0">
                <a:solidFill>
                  <a:schemeClr val="bg1"/>
                </a:solidFill>
              </a:rPr>
              <a:t>Consequence Evaluation Table</a:t>
            </a:r>
            <a:endParaRPr lang="en-CA" dirty="0">
              <a:solidFill>
                <a:schemeClr val="bg1"/>
              </a:solidFill>
            </a:endParaRPr>
          </a:p>
        </p:txBody>
      </p:sp>
    </p:spTree>
    <p:extLst>
      <p:ext uri="{BB962C8B-B14F-4D97-AF65-F5344CB8AC3E}">
        <p14:creationId xmlns:p14="http://schemas.microsoft.com/office/powerpoint/2010/main" val="1640432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A7B241-89F7-7396-89D3-58A9FA0B7789}"/>
              </a:ext>
            </a:extLst>
          </p:cNvPr>
          <p:cNvPicPr>
            <a:picLocks noChangeAspect="1"/>
          </p:cNvPicPr>
          <p:nvPr/>
        </p:nvPicPr>
        <p:blipFill>
          <a:blip r:embed="rId3"/>
          <a:stretch>
            <a:fillRect/>
          </a:stretch>
        </p:blipFill>
        <p:spPr>
          <a:xfrm rot="21442680">
            <a:off x="641023" y="272746"/>
            <a:ext cx="4842801" cy="6312507"/>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6D3E5042-CD80-A99F-6E65-B05D6067E7A6}"/>
              </a:ext>
            </a:extLst>
          </p:cNvPr>
          <p:cNvPicPr>
            <a:picLocks noChangeAspect="1"/>
          </p:cNvPicPr>
          <p:nvPr/>
        </p:nvPicPr>
        <p:blipFill>
          <a:blip r:embed="rId4"/>
          <a:srcRect l="4990" t="7881" r="2824" b="4367"/>
          <a:stretch/>
        </p:blipFill>
        <p:spPr>
          <a:xfrm>
            <a:off x="5286376" y="962025"/>
            <a:ext cx="6686550" cy="21050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486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A61CBC-6054-968E-97BE-EAD2AB20A169}"/>
              </a:ext>
            </a:extLst>
          </p:cNvPr>
          <p:cNvPicPr>
            <a:picLocks noChangeAspect="1"/>
          </p:cNvPicPr>
          <p:nvPr/>
        </p:nvPicPr>
        <p:blipFill>
          <a:blip r:embed="rId3"/>
          <a:stretch>
            <a:fillRect/>
          </a:stretch>
        </p:blipFill>
        <p:spPr>
          <a:xfrm rot="21394609">
            <a:off x="659877" y="465187"/>
            <a:ext cx="4454595" cy="5789498"/>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3A1E2BA8-CAC6-06D5-2488-2C027A8E6D70}"/>
              </a:ext>
            </a:extLst>
          </p:cNvPr>
          <p:cNvPicPr>
            <a:picLocks noChangeAspect="1"/>
          </p:cNvPicPr>
          <p:nvPr/>
        </p:nvPicPr>
        <p:blipFill>
          <a:blip r:embed="rId4"/>
          <a:stretch>
            <a:fillRect/>
          </a:stretch>
        </p:blipFill>
        <p:spPr>
          <a:xfrm>
            <a:off x="5188094" y="1089249"/>
            <a:ext cx="6761017" cy="18024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52320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BF3EC-EDAB-669B-5B46-59C7F9EB9369}"/>
              </a:ext>
            </a:extLst>
          </p:cNvPr>
          <p:cNvSpPr>
            <a:spLocks noGrp="1"/>
          </p:cNvSpPr>
          <p:nvPr>
            <p:ph type="title" idx="4294967295"/>
          </p:nvPr>
        </p:nvSpPr>
        <p:spPr>
          <a:xfrm>
            <a:off x="570368" y="947392"/>
            <a:ext cx="10426700" cy="776287"/>
          </a:xfrm>
        </p:spPr>
        <p:txBody>
          <a:bodyPr/>
          <a:lstStyle/>
          <a:p>
            <a:r>
              <a:rPr lang="en-CA" dirty="0">
                <a:solidFill>
                  <a:schemeClr val="bg1"/>
                </a:solidFill>
              </a:rPr>
              <a:t>Agenda</a:t>
            </a:r>
          </a:p>
        </p:txBody>
      </p:sp>
      <p:sp>
        <p:nvSpPr>
          <p:cNvPr id="3" name="Content Placeholder 2">
            <a:extLst>
              <a:ext uri="{FF2B5EF4-FFF2-40B4-BE49-F238E27FC236}">
                <a16:creationId xmlns:a16="http://schemas.microsoft.com/office/drawing/2014/main" id="{9CB7F693-7DA0-9D9B-A6CA-6EAB65EE7FCA}"/>
              </a:ext>
            </a:extLst>
          </p:cNvPr>
          <p:cNvSpPr>
            <a:spLocks noGrp="1"/>
          </p:cNvSpPr>
          <p:nvPr>
            <p:ph idx="4294967295"/>
          </p:nvPr>
        </p:nvSpPr>
        <p:spPr>
          <a:xfrm>
            <a:off x="1303699" y="2249833"/>
            <a:ext cx="10426700" cy="3660775"/>
          </a:xfrm>
        </p:spPr>
        <p:txBody>
          <a:bodyPr/>
          <a:lstStyle/>
          <a:p>
            <a:r>
              <a:rPr lang="en-CA" sz="2400" dirty="0">
                <a:solidFill>
                  <a:schemeClr val="bg1"/>
                </a:solidFill>
              </a:rPr>
              <a:t>Current Environment</a:t>
            </a:r>
          </a:p>
          <a:p>
            <a:r>
              <a:rPr lang="en-CA" sz="2400" dirty="0">
                <a:solidFill>
                  <a:schemeClr val="bg1"/>
                </a:solidFill>
              </a:rPr>
              <a:t>Objectives</a:t>
            </a:r>
          </a:p>
          <a:p>
            <a:r>
              <a:rPr lang="en-CA" sz="2400" dirty="0">
                <a:solidFill>
                  <a:schemeClr val="bg1"/>
                </a:solidFill>
              </a:rPr>
              <a:t>Jurisdictional Scan</a:t>
            </a:r>
          </a:p>
          <a:p>
            <a:r>
              <a:rPr lang="en-CA" sz="2400" dirty="0">
                <a:solidFill>
                  <a:schemeClr val="bg1"/>
                </a:solidFill>
              </a:rPr>
              <a:t>Recent MMA Developments</a:t>
            </a:r>
          </a:p>
          <a:p>
            <a:r>
              <a:rPr lang="en-CA" sz="2400" dirty="0">
                <a:solidFill>
                  <a:schemeClr val="bg1"/>
                </a:solidFill>
              </a:rPr>
              <a:t>Next Steps </a:t>
            </a:r>
          </a:p>
          <a:p>
            <a:pPr marL="0" indent="0">
              <a:buNone/>
            </a:pPr>
            <a:endParaRPr lang="en-CA" sz="2400" dirty="0">
              <a:solidFill>
                <a:schemeClr val="bg1"/>
              </a:solidFill>
            </a:endParaRPr>
          </a:p>
          <a:p>
            <a:endParaRPr lang="en-CA" dirty="0"/>
          </a:p>
        </p:txBody>
      </p:sp>
    </p:spTree>
    <p:extLst>
      <p:ext uri="{BB962C8B-B14F-4D97-AF65-F5344CB8AC3E}">
        <p14:creationId xmlns:p14="http://schemas.microsoft.com/office/powerpoint/2010/main" val="180368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BAFC3-AE19-5746-87DA-61A7FAF1D3B9}"/>
              </a:ext>
            </a:extLst>
          </p:cNvPr>
          <p:cNvSpPr txBox="1">
            <a:spLocks/>
          </p:cNvSpPr>
          <p:nvPr/>
        </p:nvSpPr>
        <p:spPr>
          <a:xfrm>
            <a:off x="398918" y="377940"/>
            <a:ext cx="10426700" cy="7762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2"/>
                </a:solidFill>
                <a:latin typeface="Arial" panose="020B0604020202020204" pitchFamily="34" charset="0"/>
                <a:ea typeface="+mj-ea"/>
                <a:cs typeface="Arial" panose="020B0604020202020204" pitchFamily="34" charset="0"/>
              </a:defRPr>
            </a:lvl1pPr>
          </a:lstStyle>
          <a:p>
            <a:r>
              <a:rPr lang="en-US" dirty="0">
                <a:solidFill>
                  <a:schemeClr val="bg1"/>
                </a:solidFill>
              </a:rPr>
              <a:t>CMMA Enhancement</a:t>
            </a:r>
            <a:endParaRPr lang="en-CA" dirty="0">
              <a:solidFill>
                <a:schemeClr val="bg1"/>
              </a:solidFill>
            </a:endParaRPr>
          </a:p>
        </p:txBody>
      </p:sp>
      <p:graphicFrame>
        <p:nvGraphicFramePr>
          <p:cNvPr id="12" name="Table 3">
            <a:extLst>
              <a:ext uri="{FF2B5EF4-FFF2-40B4-BE49-F238E27FC236}">
                <a16:creationId xmlns:a16="http://schemas.microsoft.com/office/drawing/2014/main" id="{53797A7D-D788-FBA2-8D6B-E13305D080D7}"/>
              </a:ext>
            </a:extLst>
          </p:cNvPr>
          <p:cNvGraphicFramePr>
            <a:graphicFrameLocks noGrp="1"/>
          </p:cNvGraphicFramePr>
          <p:nvPr>
            <p:extLst>
              <p:ext uri="{D42A27DB-BD31-4B8C-83A1-F6EECF244321}">
                <p14:modId xmlns:p14="http://schemas.microsoft.com/office/powerpoint/2010/main" val="2677517094"/>
              </p:ext>
            </p:extLst>
          </p:nvPr>
        </p:nvGraphicFramePr>
        <p:xfrm>
          <a:off x="1913101" y="1624013"/>
          <a:ext cx="8186159" cy="4505012"/>
        </p:xfrm>
        <a:graphic>
          <a:graphicData uri="http://schemas.openxmlformats.org/drawingml/2006/table">
            <a:tbl>
              <a:tblPr firstRow="1" bandRow="1">
                <a:tableStyleId>{5C22544A-7EE6-4342-B048-85BDC9FD1C3A}</a:tableStyleId>
              </a:tblPr>
              <a:tblGrid>
                <a:gridCol w="2728720">
                  <a:extLst>
                    <a:ext uri="{9D8B030D-6E8A-4147-A177-3AD203B41FA5}">
                      <a16:colId xmlns:a16="http://schemas.microsoft.com/office/drawing/2014/main" val="4147714303"/>
                    </a:ext>
                  </a:extLst>
                </a:gridCol>
                <a:gridCol w="2179901">
                  <a:extLst>
                    <a:ext uri="{9D8B030D-6E8A-4147-A177-3AD203B41FA5}">
                      <a16:colId xmlns:a16="http://schemas.microsoft.com/office/drawing/2014/main" val="2702290436"/>
                    </a:ext>
                  </a:extLst>
                </a:gridCol>
                <a:gridCol w="3277538">
                  <a:extLst>
                    <a:ext uri="{9D8B030D-6E8A-4147-A177-3AD203B41FA5}">
                      <a16:colId xmlns:a16="http://schemas.microsoft.com/office/drawing/2014/main" val="3170789753"/>
                    </a:ext>
                  </a:extLst>
                </a:gridCol>
              </a:tblGrid>
              <a:tr h="726302">
                <a:tc>
                  <a:txBody>
                    <a:bodyPr/>
                    <a:lstStyle/>
                    <a:p>
                      <a:r>
                        <a:rPr lang="en-CA" dirty="0"/>
                        <a:t>Short-Term </a:t>
                      </a:r>
                    </a:p>
                    <a:p>
                      <a:r>
                        <a:rPr lang="en-CA" dirty="0"/>
                        <a:t>(6months)</a:t>
                      </a:r>
                    </a:p>
                  </a:txBody>
                  <a:tcPr/>
                </a:tc>
                <a:tc>
                  <a:txBody>
                    <a:bodyPr/>
                    <a:lstStyle/>
                    <a:p>
                      <a:r>
                        <a:rPr lang="en-CA" dirty="0"/>
                        <a:t>Mid-Term</a:t>
                      </a:r>
                    </a:p>
                    <a:p>
                      <a:r>
                        <a:rPr lang="en-CA" dirty="0"/>
                        <a:t>(6-18months)</a:t>
                      </a:r>
                    </a:p>
                  </a:txBody>
                  <a:tcPr/>
                </a:tc>
                <a:tc>
                  <a:txBody>
                    <a:bodyPr/>
                    <a:lstStyle/>
                    <a:p>
                      <a:r>
                        <a:rPr lang="en-CA" dirty="0"/>
                        <a:t>Long-Term</a:t>
                      </a:r>
                    </a:p>
                    <a:p>
                      <a:r>
                        <a:rPr lang="en-CA" dirty="0"/>
                        <a:t>(18-24months)</a:t>
                      </a:r>
                    </a:p>
                  </a:txBody>
                  <a:tcPr/>
                </a:tc>
                <a:extLst>
                  <a:ext uri="{0D108BD9-81ED-4DB2-BD59-A6C34878D82A}">
                    <a16:rowId xmlns:a16="http://schemas.microsoft.com/office/drawing/2014/main" val="3026076560"/>
                  </a:ext>
                </a:extLst>
              </a:tr>
              <a:tr h="3778710">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386749960"/>
                  </a:ext>
                </a:extLst>
              </a:tr>
            </a:tbl>
          </a:graphicData>
        </a:graphic>
      </p:graphicFrame>
      <p:sp>
        <p:nvSpPr>
          <p:cNvPr id="13" name="Flowchart: Document 12">
            <a:extLst>
              <a:ext uri="{FF2B5EF4-FFF2-40B4-BE49-F238E27FC236}">
                <a16:creationId xmlns:a16="http://schemas.microsoft.com/office/drawing/2014/main" id="{C6CA7555-84D5-8F9F-1C50-937455EF62D1}"/>
              </a:ext>
            </a:extLst>
          </p:cNvPr>
          <p:cNvSpPr/>
          <p:nvPr/>
        </p:nvSpPr>
        <p:spPr>
          <a:xfrm>
            <a:off x="3226309" y="3988490"/>
            <a:ext cx="1683520" cy="1211367"/>
          </a:xfrm>
          <a:prstGeom prst="flowChartDocumen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CMMA By-law</a:t>
            </a:r>
            <a:endParaRPr lang="en-CA" dirty="0">
              <a:solidFill>
                <a:schemeClr val="tx1"/>
              </a:solidFill>
            </a:endParaRPr>
          </a:p>
        </p:txBody>
      </p:sp>
      <p:sp>
        <p:nvSpPr>
          <p:cNvPr id="14" name="Rectangle 13">
            <a:extLst>
              <a:ext uri="{FF2B5EF4-FFF2-40B4-BE49-F238E27FC236}">
                <a16:creationId xmlns:a16="http://schemas.microsoft.com/office/drawing/2014/main" id="{B5BF1152-AFE7-60F8-0129-4958F2B2A368}"/>
              </a:ext>
            </a:extLst>
          </p:cNvPr>
          <p:cNvSpPr/>
          <p:nvPr/>
        </p:nvSpPr>
        <p:spPr>
          <a:xfrm>
            <a:off x="3717691" y="4776297"/>
            <a:ext cx="1683520" cy="121136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CMMA Certification Board</a:t>
            </a:r>
            <a:endParaRPr lang="en-CA" sz="1600" dirty="0">
              <a:solidFill>
                <a:schemeClr val="tx1"/>
              </a:solidFill>
            </a:endParaRPr>
          </a:p>
        </p:txBody>
      </p:sp>
      <p:sp>
        <p:nvSpPr>
          <p:cNvPr id="15" name="Flowchart: Document 14">
            <a:extLst>
              <a:ext uri="{FF2B5EF4-FFF2-40B4-BE49-F238E27FC236}">
                <a16:creationId xmlns:a16="http://schemas.microsoft.com/office/drawing/2014/main" id="{7385280F-C600-AE68-2E2A-F7D08A6E1D59}"/>
              </a:ext>
            </a:extLst>
          </p:cNvPr>
          <p:cNvSpPr/>
          <p:nvPr/>
        </p:nvSpPr>
        <p:spPr>
          <a:xfrm>
            <a:off x="2066925" y="2442774"/>
            <a:ext cx="1322464" cy="735315"/>
          </a:xfrm>
          <a:prstGeom prst="flowChartDocumen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Competency Framework</a:t>
            </a:r>
            <a:endParaRPr lang="en-CA" sz="1400" dirty="0">
              <a:solidFill>
                <a:schemeClr val="tx1"/>
              </a:solidFill>
            </a:endParaRPr>
          </a:p>
        </p:txBody>
      </p:sp>
      <p:sp>
        <p:nvSpPr>
          <p:cNvPr id="16" name="Flowchart: Document 15">
            <a:extLst>
              <a:ext uri="{FF2B5EF4-FFF2-40B4-BE49-F238E27FC236}">
                <a16:creationId xmlns:a16="http://schemas.microsoft.com/office/drawing/2014/main" id="{684D3ECD-EBD8-46CA-8690-4AA23107ACE4}"/>
              </a:ext>
            </a:extLst>
          </p:cNvPr>
          <p:cNvSpPr/>
          <p:nvPr/>
        </p:nvSpPr>
        <p:spPr>
          <a:xfrm>
            <a:off x="3492474" y="3040098"/>
            <a:ext cx="1541093" cy="557614"/>
          </a:xfrm>
          <a:prstGeom prst="flowChartDocumen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CMMA Curriculum</a:t>
            </a:r>
            <a:endParaRPr lang="en-CA" sz="1400" dirty="0">
              <a:solidFill>
                <a:schemeClr val="tx1"/>
              </a:solidFill>
            </a:endParaRPr>
          </a:p>
        </p:txBody>
      </p:sp>
      <p:sp>
        <p:nvSpPr>
          <p:cNvPr id="17" name="Flowchart: Document 16">
            <a:extLst>
              <a:ext uri="{FF2B5EF4-FFF2-40B4-BE49-F238E27FC236}">
                <a16:creationId xmlns:a16="http://schemas.microsoft.com/office/drawing/2014/main" id="{F112EC38-FBBD-8386-8DEC-91F022E755C5}"/>
              </a:ext>
            </a:extLst>
          </p:cNvPr>
          <p:cNvSpPr/>
          <p:nvPr/>
        </p:nvSpPr>
        <p:spPr>
          <a:xfrm>
            <a:off x="6663493" y="4646665"/>
            <a:ext cx="1322464" cy="735315"/>
          </a:xfrm>
          <a:prstGeom prst="flowChartDocumen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CMMA Certification Policy</a:t>
            </a:r>
            <a:endParaRPr lang="en-CA" sz="1400" dirty="0">
              <a:solidFill>
                <a:schemeClr val="tx1"/>
              </a:solidFill>
            </a:endParaRPr>
          </a:p>
        </p:txBody>
      </p:sp>
      <p:sp>
        <p:nvSpPr>
          <p:cNvPr id="18" name="Flowchart: Multidocument 17">
            <a:extLst>
              <a:ext uri="{FF2B5EF4-FFF2-40B4-BE49-F238E27FC236}">
                <a16:creationId xmlns:a16="http://schemas.microsoft.com/office/drawing/2014/main" id="{10E65965-B5D1-48F8-CD0D-3C37F126A175}"/>
              </a:ext>
            </a:extLst>
          </p:cNvPr>
          <p:cNvSpPr/>
          <p:nvPr/>
        </p:nvSpPr>
        <p:spPr>
          <a:xfrm>
            <a:off x="5541860" y="2489171"/>
            <a:ext cx="1683520" cy="735315"/>
          </a:xfrm>
          <a:prstGeom prst="flowChartMultidocumen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Courses</a:t>
            </a:r>
            <a:endParaRPr lang="en-CA" sz="1400" dirty="0">
              <a:solidFill>
                <a:schemeClr val="tx1"/>
              </a:solidFill>
            </a:endParaRPr>
          </a:p>
        </p:txBody>
      </p:sp>
      <p:sp>
        <p:nvSpPr>
          <p:cNvPr id="19" name="Flowchart: Multidocument 18">
            <a:extLst>
              <a:ext uri="{FF2B5EF4-FFF2-40B4-BE49-F238E27FC236}">
                <a16:creationId xmlns:a16="http://schemas.microsoft.com/office/drawing/2014/main" id="{3837A29B-09ED-7A63-CA2B-B988687B478A}"/>
              </a:ext>
            </a:extLst>
          </p:cNvPr>
          <p:cNvSpPr/>
          <p:nvPr/>
        </p:nvSpPr>
        <p:spPr>
          <a:xfrm>
            <a:off x="5882893" y="3354329"/>
            <a:ext cx="1683520" cy="735315"/>
          </a:xfrm>
          <a:prstGeom prst="flowChartMultidocumen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Practical Requirements</a:t>
            </a:r>
            <a:endParaRPr lang="en-CA" sz="1400" dirty="0">
              <a:solidFill>
                <a:schemeClr val="tx1"/>
              </a:solidFill>
            </a:endParaRPr>
          </a:p>
        </p:txBody>
      </p:sp>
    </p:spTree>
    <p:extLst>
      <p:ext uri="{BB962C8B-B14F-4D97-AF65-F5344CB8AC3E}">
        <p14:creationId xmlns:p14="http://schemas.microsoft.com/office/powerpoint/2010/main" val="1432494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4569BA-593C-E913-C9AE-F2102C7FCB82}"/>
              </a:ext>
            </a:extLst>
          </p:cNvPr>
          <p:cNvPicPr>
            <a:picLocks noChangeAspect="1"/>
          </p:cNvPicPr>
          <p:nvPr/>
        </p:nvPicPr>
        <p:blipFill>
          <a:blip r:embed="rId3"/>
          <a:stretch>
            <a:fillRect/>
          </a:stretch>
        </p:blipFill>
        <p:spPr>
          <a:xfrm rot="21287463">
            <a:off x="787038" y="461874"/>
            <a:ext cx="4582518" cy="5934250"/>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A37EDE20-BA42-1D54-1345-14B3D05CEA1D}"/>
              </a:ext>
            </a:extLst>
          </p:cNvPr>
          <p:cNvPicPr>
            <a:picLocks noChangeAspect="1"/>
          </p:cNvPicPr>
          <p:nvPr/>
        </p:nvPicPr>
        <p:blipFill>
          <a:blip r:embed="rId4"/>
          <a:stretch>
            <a:fillRect/>
          </a:stretch>
        </p:blipFill>
        <p:spPr>
          <a:xfrm>
            <a:off x="5558828" y="751268"/>
            <a:ext cx="6262649" cy="19150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545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AA591A-D4AC-EE16-9215-4ADFF6C0BDF3}"/>
              </a:ext>
            </a:extLst>
          </p:cNvPr>
          <p:cNvPicPr>
            <a:picLocks noChangeAspect="1"/>
          </p:cNvPicPr>
          <p:nvPr/>
        </p:nvPicPr>
        <p:blipFill>
          <a:blip r:embed="rId3"/>
          <a:stretch>
            <a:fillRect/>
          </a:stretch>
        </p:blipFill>
        <p:spPr>
          <a:xfrm rot="21423230">
            <a:off x="326221" y="346605"/>
            <a:ext cx="6031484" cy="4633945"/>
          </a:xfrm>
          <a:prstGeom prst="rect">
            <a:avLst/>
          </a:prstGeom>
          <a:ln>
            <a:noFill/>
          </a:ln>
          <a:effectLst>
            <a:outerShdw blurRad="292100" dist="139700" dir="2700000" algn="tl" rotWithShape="0">
              <a:srgbClr val="333333">
                <a:alpha val="65000"/>
              </a:srgbClr>
            </a:outerShdw>
          </a:effectLst>
        </p:spPr>
      </p:pic>
      <p:pic>
        <p:nvPicPr>
          <p:cNvPr id="3" name="Picture 2" descr="A diagram of a circular diagram&#10;&#10;Description automatically generated with medium confidence">
            <a:extLst>
              <a:ext uri="{FF2B5EF4-FFF2-40B4-BE49-F238E27FC236}">
                <a16:creationId xmlns:a16="http://schemas.microsoft.com/office/drawing/2014/main" id="{ED3E4BD3-999F-1BB9-629B-2A8288ABAA07}"/>
              </a:ext>
            </a:extLst>
          </p:cNvPr>
          <p:cNvPicPr>
            <a:picLocks noChangeAspect="1"/>
          </p:cNvPicPr>
          <p:nvPr/>
        </p:nvPicPr>
        <p:blipFill>
          <a:blip r:embed="rId4"/>
          <a:stretch>
            <a:fillRect/>
          </a:stretch>
        </p:blipFill>
        <p:spPr>
          <a:xfrm>
            <a:off x="6096000" y="523874"/>
            <a:ext cx="6178537" cy="65412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3879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7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21" presetClass="entr" presetSubtype="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52A59-A08D-D20C-9835-17B2F1CEE082}"/>
            </a:ext>
          </a:extLst>
        </p:cNvPr>
        <p:cNvGrpSpPr/>
        <p:nvPr/>
      </p:nvGrpSpPr>
      <p:grpSpPr>
        <a:xfrm>
          <a:off x="0" y="0"/>
          <a:ext cx="0" cy="0"/>
          <a:chOff x="0" y="0"/>
          <a:chExt cx="0" cy="0"/>
        </a:xfrm>
      </p:grpSpPr>
      <p:pic>
        <p:nvPicPr>
          <p:cNvPr id="3" name="Picture 2" descr="A diagram of a circular diagram&#10;&#10;Description automatically generated with medium confidence">
            <a:extLst>
              <a:ext uri="{FF2B5EF4-FFF2-40B4-BE49-F238E27FC236}">
                <a16:creationId xmlns:a16="http://schemas.microsoft.com/office/drawing/2014/main" id="{D571324E-3C21-F89E-272C-7D55C49188E0}"/>
              </a:ext>
            </a:extLst>
          </p:cNvPr>
          <p:cNvPicPr>
            <a:picLocks noChangeAspect="1"/>
          </p:cNvPicPr>
          <p:nvPr/>
        </p:nvPicPr>
        <p:blipFill rotWithShape="1">
          <a:blip r:embed="rId3"/>
          <a:srcRect r="52212" b="51067"/>
          <a:stretch/>
        </p:blipFill>
        <p:spPr>
          <a:xfrm>
            <a:off x="174591" y="783365"/>
            <a:ext cx="3928837" cy="4259151"/>
          </a:xfrm>
          <a:prstGeom prst="rect">
            <a:avLst/>
          </a:prstGeom>
          <a:ln>
            <a:noFill/>
          </a:ln>
          <a:effectLst>
            <a:outerShdw blurRad="292100" dist="139700" dir="2700000" algn="tl" rotWithShape="0">
              <a:srgbClr val="333333">
                <a:alpha val="65000"/>
              </a:srgbClr>
            </a:outerShdw>
          </a:effectLst>
        </p:spPr>
      </p:pic>
      <p:sp>
        <p:nvSpPr>
          <p:cNvPr id="6" name="Oval 5">
            <a:extLst>
              <a:ext uri="{FF2B5EF4-FFF2-40B4-BE49-F238E27FC236}">
                <a16:creationId xmlns:a16="http://schemas.microsoft.com/office/drawing/2014/main" id="{19EFBB77-E068-88BE-6571-8604E721B555}"/>
              </a:ext>
            </a:extLst>
          </p:cNvPr>
          <p:cNvSpPr/>
          <p:nvPr/>
        </p:nvSpPr>
        <p:spPr>
          <a:xfrm>
            <a:off x="624875" y="3252605"/>
            <a:ext cx="1514134" cy="143480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4D58F9CD-A9C1-E3A1-1B99-19DBB730E9DF}"/>
              </a:ext>
            </a:extLst>
          </p:cNvPr>
          <p:cNvSpPr txBox="1"/>
          <p:nvPr/>
        </p:nvSpPr>
        <p:spPr>
          <a:xfrm>
            <a:off x="4829394" y="1424978"/>
            <a:ext cx="7188015" cy="3323987"/>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Interstate" panose="02000503080000020004" pitchFamily="2" charset="0"/>
              </a:rPr>
              <a:t>Municipal Governance</a:t>
            </a:r>
          </a:p>
          <a:p>
            <a:endParaRPr lang="en-US" sz="2800" b="1" dirty="0">
              <a:solidFill>
                <a:schemeClr val="bg1"/>
              </a:solidFill>
              <a:effectLst>
                <a:outerShdw blurRad="38100" dist="38100" dir="2700000" algn="tl">
                  <a:srgbClr val="000000">
                    <a:alpha val="43137"/>
                  </a:srgbClr>
                </a:outerShdw>
              </a:effectLst>
              <a:latin typeface="Interstate" panose="02000503080000020004" pitchFamily="2" charset="0"/>
            </a:endParaRPr>
          </a:p>
          <a:p>
            <a:pPr marL="342900" indent="-342900">
              <a:spcBef>
                <a:spcPts val="1200"/>
              </a:spcBef>
              <a:spcAft>
                <a:spcPts val="1200"/>
              </a:spcAft>
              <a:buFont typeface="+mj-lt"/>
              <a:buAutoNum type="arabicPeriod"/>
            </a:pPr>
            <a:r>
              <a:rPr lang="en-US" sz="2000" dirty="0">
                <a:solidFill>
                  <a:schemeClr val="bg1"/>
                </a:solidFill>
                <a:effectLst>
                  <a:outerShdw blurRad="38100" dist="38100" dir="2700000" algn="tl">
                    <a:srgbClr val="000000">
                      <a:alpha val="43137"/>
                    </a:srgbClr>
                  </a:outerShdw>
                </a:effectLst>
                <a:latin typeface="Interstate" panose="02000503080000020004" pitchFamily="2" charset="0"/>
              </a:rPr>
              <a:t>Implementing the Municipal Act and Other Legislation</a:t>
            </a:r>
          </a:p>
          <a:p>
            <a:pPr marL="342900" indent="-342900">
              <a:spcBef>
                <a:spcPts val="1200"/>
              </a:spcBef>
              <a:spcAft>
                <a:spcPts val="1200"/>
              </a:spcAft>
              <a:buFont typeface="+mj-lt"/>
              <a:buAutoNum type="arabicPeriod"/>
            </a:pPr>
            <a:r>
              <a:rPr lang="en-US" sz="2000" dirty="0">
                <a:solidFill>
                  <a:schemeClr val="bg1"/>
                </a:solidFill>
                <a:effectLst>
                  <a:outerShdw blurRad="38100" dist="38100" dir="2700000" algn="tl">
                    <a:srgbClr val="000000">
                      <a:alpha val="43137"/>
                    </a:srgbClr>
                  </a:outerShdw>
                </a:effectLst>
                <a:latin typeface="Interstate" panose="02000503080000020004" pitchFamily="2" charset="0"/>
              </a:rPr>
              <a:t>Operational Knowledge of Municipal Law</a:t>
            </a:r>
          </a:p>
          <a:p>
            <a:pPr marL="342900" indent="-342900">
              <a:spcBef>
                <a:spcPts val="1200"/>
              </a:spcBef>
              <a:spcAft>
                <a:spcPts val="1200"/>
              </a:spcAft>
              <a:buFont typeface="+mj-lt"/>
              <a:buAutoNum type="arabicPeriod"/>
            </a:pPr>
            <a:r>
              <a:rPr lang="en-US" sz="2000" dirty="0">
                <a:solidFill>
                  <a:schemeClr val="bg1"/>
                </a:solidFill>
                <a:effectLst>
                  <a:outerShdw blurRad="38100" dist="38100" dir="2700000" algn="tl">
                    <a:srgbClr val="000000">
                      <a:alpha val="43137"/>
                    </a:srgbClr>
                  </a:outerShdw>
                </a:effectLst>
                <a:latin typeface="Interstate" panose="02000503080000020004" pitchFamily="2" charset="0"/>
              </a:rPr>
              <a:t>Intergovernmental Relations</a:t>
            </a:r>
          </a:p>
          <a:p>
            <a:pPr marL="342900" indent="-342900">
              <a:spcBef>
                <a:spcPts val="1200"/>
              </a:spcBef>
              <a:spcAft>
                <a:spcPts val="1200"/>
              </a:spcAft>
              <a:buFont typeface="+mj-lt"/>
              <a:buAutoNum type="arabicPeriod"/>
            </a:pPr>
            <a:r>
              <a:rPr lang="en-US" sz="2000" dirty="0">
                <a:solidFill>
                  <a:schemeClr val="bg1"/>
                </a:solidFill>
                <a:effectLst>
                  <a:outerShdw blurRad="38100" dist="38100" dir="2700000" algn="tl">
                    <a:srgbClr val="000000">
                      <a:alpha val="43137"/>
                    </a:srgbClr>
                  </a:outerShdw>
                </a:effectLst>
                <a:latin typeface="Interstate" panose="02000503080000020004" pitchFamily="2" charset="0"/>
              </a:rPr>
              <a:t>Political Acumen</a:t>
            </a:r>
            <a:endParaRPr lang="en-CA" sz="2000" dirty="0">
              <a:solidFill>
                <a:schemeClr val="bg1"/>
              </a:solidFill>
              <a:effectLst>
                <a:outerShdw blurRad="38100" dist="38100" dir="2700000" algn="tl">
                  <a:srgbClr val="000000">
                    <a:alpha val="43137"/>
                  </a:srgbClr>
                </a:outerShdw>
              </a:effectLst>
              <a:latin typeface="Interstate" panose="02000503080000020004" pitchFamily="2" charset="0"/>
            </a:endParaRPr>
          </a:p>
        </p:txBody>
      </p:sp>
    </p:spTree>
    <p:extLst>
      <p:ext uri="{BB962C8B-B14F-4D97-AF65-F5344CB8AC3E}">
        <p14:creationId xmlns:p14="http://schemas.microsoft.com/office/powerpoint/2010/main" val="364942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75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xit" presetSubtype="1" fill="hold" grpId="1" nodeType="clickEffect">
                                  <p:stCondLst>
                                    <p:cond delay="0"/>
                                  </p:stCondLst>
                                  <p:childTnLst>
                                    <p:animEffect transition="out" filter="wheel(1)">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7"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162977-310B-9B79-C96E-2F1C8C09E8A8}"/>
              </a:ext>
            </a:extLst>
          </p:cNvPr>
          <p:cNvPicPr>
            <a:picLocks noChangeAspect="1"/>
          </p:cNvPicPr>
          <p:nvPr/>
        </p:nvPicPr>
        <p:blipFill>
          <a:blip r:embed="rId3"/>
          <a:stretch>
            <a:fillRect/>
          </a:stretch>
        </p:blipFill>
        <p:spPr>
          <a:xfrm>
            <a:off x="1842337" y="149774"/>
            <a:ext cx="8507326" cy="6558451"/>
          </a:xfrm>
          <a:prstGeom prst="rect">
            <a:avLst/>
          </a:prstGeom>
        </p:spPr>
      </p:pic>
    </p:spTree>
    <p:extLst>
      <p:ext uri="{BB962C8B-B14F-4D97-AF65-F5344CB8AC3E}">
        <p14:creationId xmlns:p14="http://schemas.microsoft.com/office/powerpoint/2010/main" val="3754296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BE098-99F6-F924-5A3F-C86F96CC48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DAE315-07F5-DB4C-C922-34F24A1FE7E7}"/>
              </a:ext>
            </a:extLst>
          </p:cNvPr>
          <p:cNvSpPr>
            <a:spLocks noGrp="1"/>
          </p:cNvSpPr>
          <p:nvPr>
            <p:ph type="title" idx="4294967295"/>
          </p:nvPr>
        </p:nvSpPr>
        <p:spPr>
          <a:xfrm>
            <a:off x="570368" y="947392"/>
            <a:ext cx="10426700" cy="776287"/>
          </a:xfrm>
        </p:spPr>
        <p:txBody>
          <a:bodyPr/>
          <a:lstStyle/>
          <a:p>
            <a:r>
              <a:rPr lang="en-CA" dirty="0">
                <a:solidFill>
                  <a:schemeClr val="bg1"/>
                </a:solidFill>
              </a:rPr>
              <a:t>Mentorship Program</a:t>
            </a:r>
          </a:p>
        </p:txBody>
      </p:sp>
      <p:sp>
        <p:nvSpPr>
          <p:cNvPr id="3" name="Content Placeholder 2">
            <a:extLst>
              <a:ext uri="{FF2B5EF4-FFF2-40B4-BE49-F238E27FC236}">
                <a16:creationId xmlns:a16="http://schemas.microsoft.com/office/drawing/2014/main" id="{2AAC0596-51E2-98A9-ADD6-DDEEA7917E43}"/>
              </a:ext>
            </a:extLst>
          </p:cNvPr>
          <p:cNvSpPr>
            <a:spLocks noGrp="1"/>
          </p:cNvSpPr>
          <p:nvPr>
            <p:ph idx="4294967295"/>
          </p:nvPr>
        </p:nvSpPr>
        <p:spPr>
          <a:xfrm>
            <a:off x="1312577" y="2249833"/>
            <a:ext cx="10426700" cy="3660775"/>
          </a:xfrm>
        </p:spPr>
        <p:txBody>
          <a:bodyPr>
            <a:normAutofit/>
          </a:bodyPr>
          <a:lstStyle/>
          <a:p>
            <a:r>
              <a:rPr lang="en-CA" sz="2400" dirty="0">
                <a:solidFill>
                  <a:schemeClr val="bg1"/>
                </a:solidFill>
              </a:rPr>
              <a:t>Started in 2024</a:t>
            </a:r>
          </a:p>
          <a:p>
            <a:r>
              <a:rPr lang="en-CA" sz="2400" dirty="0">
                <a:solidFill>
                  <a:schemeClr val="bg1"/>
                </a:solidFill>
              </a:rPr>
              <a:t>Structured program that runs for 6 months at a time </a:t>
            </a:r>
          </a:p>
          <a:p>
            <a:r>
              <a:rPr lang="en-CA" sz="2400" dirty="0">
                <a:solidFill>
                  <a:schemeClr val="bg1"/>
                </a:solidFill>
              </a:rPr>
              <a:t>Supports new and aspiring leaders </a:t>
            </a:r>
          </a:p>
        </p:txBody>
      </p:sp>
    </p:spTree>
    <p:extLst>
      <p:ext uri="{BB962C8B-B14F-4D97-AF65-F5344CB8AC3E}">
        <p14:creationId xmlns:p14="http://schemas.microsoft.com/office/powerpoint/2010/main" val="387024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48253-83BA-D129-6AFA-9532361025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EE9EEA-FCF6-7B43-65E3-D743A9F33C69}"/>
              </a:ext>
            </a:extLst>
          </p:cNvPr>
          <p:cNvSpPr txBox="1">
            <a:spLocks/>
          </p:cNvSpPr>
          <p:nvPr/>
        </p:nvSpPr>
        <p:spPr>
          <a:xfrm>
            <a:off x="4557571" y="3040856"/>
            <a:ext cx="3076857" cy="7762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2"/>
                </a:solidFill>
                <a:latin typeface="Arial" panose="020B0604020202020204" pitchFamily="34" charset="0"/>
                <a:ea typeface="+mj-ea"/>
                <a:cs typeface="Arial" panose="020B0604020202020204" pitchFamily="34" charset="0"/>
              </a:defRPr>
            </a:lvl1pPr>
          </a:lstStyle>
          <a:p>
            <a:r>
              <a:rPr lang="en-CA" dirty="0">
                <a:solidFill>
                  <a:schemeClr val="bg1"/>
                </a:solidFill>
              </a:rPr>
              <a:t>Next Steps</a:t>
            </a:r>
            <a:endParaRPr lang="en-CA" sz="4400" dirty="0">
              <a:solidFill>
                <a:schemeClr val="bg1"/>
              </a:solidFill>
            </a:endParaRPr>
          </a:p>
        </p:txBody>
      </p:sp>
    </p:spTree>
    <p:extLst>
      <p:ext uri="{BB962C8B-B14F-4D97-AF65-F5344CB8AC3E}">
        <p14:creationId xmlns:p14="http://schemas.microsoft.com/office/powerpoint/2010/main" val="3718531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79F8D-1706-80E7-0B41-46D21936B6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BDEF6D-3A2F-1ACA-E596-4BC8A284234A}"/>
              </a:ext>
            </a:extLst>
          </p:cNvPr>
          <p:cNvSpPr>
            <a:spLocks noGrp="1"/>
          </p:cNvSpPr>
          <p:nvPr>
            <p:ph type="title" idx="4294967295"/>
          </p:nvPr>
        </p:nvSpPr>
        <p:spPr>
          <a:xfrm>
            <a:off x="570368" y="947392"/>
            <a:ext cx="10426700" cy="776287"/>
          </a:xfrm>
        </p:spPr>
        <p:txBody>
          <a:bodyPr/>
          <a:lstStyle/>
          <a:p>
            <a:r>
              <a:rPr lang="en-CA" dirty="0">
                <a:solidFill>
                  <a:schemeClr val="bg1"/>
                </a:solidFill>
              </a:rPr>
              <a:t>Next Steps</a:t>
            </a:r>
          </a:p>
        </p:txBody>
      </p:sp>
      <p:sp>
        <p:nvSpPr>
          <p:cNvPr id="3" name="Content Placeholder 2">
            <a:extLst>
              <a:ext uri="{FF2B5EF4-FFF2-40B4-BE49-F238E27FC236}">
                <a16:creationId xmlns:a16="http://schemas.microsoft.com/office/drawing/2014/main" id="{F8E08D61-352F-1DD8-12C7-3C5AB5FEC4AA}"/>
              </a:ext>
            </a:extLst>
          </p:cNvPr>
          <p:cNvSpPr>
            <a:spLocks noGrp="1"/>
          </p:cNvSpPr>
          <p:nvPr>
            <p:ph idx="4294967295"/>
          </p:nvPr>
        </p:nvSpPr>
        <p:spPr>
          <a:xfrm>
            <a:off x="1312577" y="2249833"/>
            <a:ext cx="10426700" cy="3660775"/>
          </a:xfrm>
        </p:spPr>
        <p:txBody>
          <a:bodyPr>
            <a:normAutofit/>
          </a:bodyPr>
          <a:lstStyle/>
          <a:p>
            <a:r>
              <a:rPr lang="en-CA" sz="2400" dirty="0">
                <a:solidFill>
                  <a:schemeClr val="bg1"/>
                </a:solidFill>
              </a:rPr>
              <a:t>Requested the province to amend the MMAA Inc. Act </a:t>
            </a:r>
          </a:p>
          <a:p>
            <a:r>
              <a:rPr lang="en-CA" sz="2400" dirty="0">
                <a:solidFill>
                  <a:schemeClr val="bg1"/>
                </a:solidFill>
              </a:rPr>
              <a:t>Create the Registered Manitoba Municipal Administrator and Professional Manitoba Municipal Administrator designations</a:t>
            </a:r>
          </a:p>
        </p:txBody>
      </p:sp>
    </p:spTree>
    <p:extLst>
      <p:ext uri="{BB962C8B-B14F-4D97-AF65-F5344CB8AC3E}">
        <p14:creationId xmlns:p14="http://schemas.microsoft.com/office/powerpoint/2010/main" val="311769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7AD15-B675-CDA4-B6A0-14ADB3709B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D83FE3-BCC9-C7AE-BA7F-5BE46E15E5BB}"/>
              </a:ext>
            </a:extLst>
          </p:cNvPr>
          <p:cNvSpPr txBox="1">
            <a:spLocks/>
          </p:cNvSpPr>
          <p:nvPr/>
        </p:nvSpPr>
        <p:spPr>
          <a:xfrm>
            <a:off x="3476342" y="3040856"/>
            <a:ext cx="5239316" cy="77628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b="1" i="0" kern="1200">
                <a:solidFill>
                  <a:schemeClr val="tx2"/>
                </a:solidFill>
                <a:latin typeface="Arial" panose="020B0604020202020204" pitchFamily="34" charset="0"/>
                <a:ea typeface="+mj-ea"/>
                <a:cs typeface="Arial" panose="020B0604020202020204" pitchFamily="34" charset="0"/>
              </a:defRPr>
            </a:lvl1pPr>
          </a:lstStyle>
          <a:p>
            <a:r>
              <a:rPr lang="en-CA" sz="4400" dirty="0">
                <a:solidFill>
                  <a:schemeClr val="bg1"/>
                </a:solidFill>
              </a:rPr>
              <a:t>How Can </a:t>
            </a:r>
            <a:r>
              <a:rPr lang="en-CA" dirty="0">
                <a:solidFill>
                  <a:schemeClr val="bg1"/>
                </a:solidFill>
              </a:rPr>
              <a:t>You Help?</a:t>
            </a:r>
            <a:endParaRPr lang="en-CA" sz="4400" dirty="0">
              <a:solidFill>
                <a:schemeClr val="bg1"/>
              </a:solidFill>
            </a:endParaRPr>
          </a:p>
        </p:txBody>
      </p:sp>
    </p:spTree>
    <p:extLst>
      <p:ext uri="{BB962C8B-B14F-4D97-AF65-F5344CB8AC3E}">
        <p14:creationId xmlns:p14="http://schemas.microsoft.com/office/powerpoint/2010/main" val="2763516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5D65A-0333-612D-8F1F-206C6690E8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A1F941-9D64-31C0-4C76-DC4C021623B4}"/>
              </a:ext>
            </a:extLst>
          </p:cNvPr>
          <p:cNvSpPr>
            <a:spLocks noGrp="1"/>
          </p:cNvSpPr>
          <p:nvPr>
            <p:ph type="ctrTitle"/>
          </p:nvPr>
        </p:nvSpPr>
        <p:spPr>
          <a:xfrm>
            <a:off x="4227091" y="2937991"/>
            <a:ext cx="3737818" cy="982018"/>
          </a:xfrm>
        </p:spPr>
        <p:txBody>
          <a:bodyPr>
            <a:normAutofit/>
          </a:bodyPr>
          <a:lstStyle/>
          <a:p>
            <a:r>
              <a:rPr lang="en-US" dirty="0"/>
              <a:t>Thank you</a:t>
            </a:r>
          </a:p>
        </p:txBody>
      </p:sp>
    </p:spTree>
    <p:extLst>
      <p:ext uri="{BB962C8B-B14F-4D97-AF65-F5344CB8AC3E}">
        <p14:creationId xmlns:p14="http://schemas.microsoft.com/office/powerpoint/2010/main" val="2459790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75F82-E23A-8A25-C9EC-04881CBE47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674FBC-B662-F9BA-CC32-918ADBF3FC60}"/>
              </a:ext>
            </a:extLst>
          </p:cNvPr>
          <p:cNvSpPr>
            <a:spLocks noGrp="1"/>
          </p:cNvSpPr>
          <p:nvPr>
            <p:ph type="title" idx="4294967295"/>
          </p:nvPr>
        </p:nvSpPr>
        <p:spPr>
          <a:xfrm>
            <a:off x="570368" y="947392"/>
            <a:ext cx="10426700" cy="776287"/>
          </a:xfrm>
        </p:spPr>
        <p:txBody>
          <a:bodyPr/>
          <a:lstStyle/>
          <a:p>
            <a:r>
              <a:rPr lang="en-CA" dirty="0">
                <a:solidFill>
                  <a:schemeClr val="bg1"/>
                </a:solidFill>
              </a:rPr>
              <a:t>Current Environment</a:t>
            </a:r>
          </a:p>
        </p:txBody>
      </p:sp>
      <p:sp>
        <p:nvSpPr>
          <p:cNvPr id="3" name="Content Placeholder 2">
            <a:extLst>
              <a:ext uri="{FF2B5EF4-FFF2-40B4-BE49-F238E27FC236}">
                <a16:creationId xmlns:a16="http://schemas.microsoft.com/office/drawing/2014/main" id="{5237147B-012C-AC12-3E80-D03D9BAE8215}"/>
              </a:ext>
            </a:extLst>
          </p:cNvPr>
          <p:cNvSpPr>
            <a:spLocks noGrp="1"/>
          </p:cNvSpPr>
          <p:nvPr>
            <p:ph idx="4294967295"/>
          </p:nvPr>
        </p:nvSpPr>
        <p:spPr>
          <a:xfrm>
            <a:off x="1303699" y="2249833"/>
            <a:ext cx="10426700" cy="3660775"/>
          </a:xfrm>
        </p:spPr>
        <p:txBody>
          <a:bodyPr>
            <a:normAutofit/>
          </a:bodyPr>
          <a:lstStyle/>
          <a:p>
            <a:r>
              <a:rPr lang="en-CA" sz="2400" dirty="0">
                <a:solidFill>
                  <a:schemeClr val="bg1"/>
                </a:solidFill>
              </a:rPr>
              <a:t>34.15% of CAOS plan to leave within the next 5 years </a:t>
            </a:r>
          </a:p>
          <a:p>
            <a:r>
              <a:rPr lang="en-CA" sz="2400" dirty="0">
                <a:solidFill>
                  <a:schemeClr val="bg1"/>
                </a:solidFill>
              </a:rPr>
              <a:t>58.54% of CAOS plan to leave within the next 10  years</a:t>
            </a:r>
          </a:p>
          <a:p>
            <a:pPr marL="0" indent="0">
              <a:buNone/>
            </a:pPr>
            <a:endParaRPr lang="en-CA" sz="2400" dirty="0">
              <a:solidFill>
                <a:schemeClr val="bg1"/>
              </a:solidFill>
            </a:endParaRPr>
          </a:p>
        </p:txBody>
      </p:sp>
    </p:spTree>
    <p:extLst>
      <p:ext uri="{BB962C8B-B14F-4D97-AF65-F5344CB8AC3E}">
        <p14:creationId xmlns:p14="http://schemas.microsoft.com/office/powerpoint/2010/main" val="226517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76BC1-5C5F-3DE6-29CD-AF1DB09261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92779C-C9A3-40C6-FE44-6DC52538628D}"/>
              </a:ext>
            </a:extLst>
          </p:cNvPr>
          <p:cNvSpPr>
            <a:spLocks noGrp="1"/>
          </p:cNvSpPr>
          <p:nvPr>
            <p:ph type="title" idx="4294967295"/>
          </p:nvPr>
        </p:nvSpPr>
        <p:spPr>
          <a:xfrm>
            <a:off x="570368" y="947392"/>
            <a:ext cx="10426700" cy="776287"/>
          </a:xfrm>
        </p:spPr>
        <p:txBody>
          <a:bodyPr/>
          <a:lstStyle/>
          <a:p>
            <a:r>
              <a:rPr lang="en-CA" dirty="0">
                <a:solidFill>
                  <a:schemeClr val="bg1"/>
                </a:solidFill>
              </a:rPr>
              <a:t>Current Environment</a:t>
            </a:r>
          </a:p>
        </p:txBody>
      </p:sp>
      <p:sp>
        <p:nvSpPr>
          <p:cNvPr id="3" name="Content Placeholder 2">
            <a:extLst>
              <a:ext uri="{FF2B5EF4-FFF2-40B4-BE49-F238E27FC236}">
                <a16:creationId xmlns:a16="http://schemas.microsoft.com/office/drawing/2014/main" id="{04AA3E49-9F1F-2511-0609-2239D7F44CDF}"/>
              </a:ext>
            </a:extLst>
          </p:cNvPr>
          <p:cNvSpPr>
            <a:spLocks noGrp="1"/>
          </p:cNvSpPr>
          <p:nvPr>
            <p:ph idx="4294967295"/>
          </p:nvPr>
        </p:nvSpPr>
        <p:spPr>
          <a:xfrm>
            <a:off x="1303699" y="2249833"/>
            <a:ext cx="10426700" cy="3660775"/>
          </a:xfrm>
        </p:spPr>
        <p:txBody>
          <a:bodyPr>
            <a:normAutofit/>
          </a:bodyPr>
          <a:lstStyle/>
          <a:p>
            <a:r>
              <a:rPr lang="en-CA" sz="2400" dirty="0">
                <a:solidFill>
                  <a:schemeClr val="bg1"/>
                </a:solidFill>
              </a:rPr>
              <a:t>Over 63% of CAOs don’t have a succession plan </a:t>
            </a:r>
          </a:p>
          <a:p>
            <a:pPr lvl="1"/>
            <a:r>
              <a:rPr lang="en-CA" sz="2400" dirty="0">
                <a:solidFill>
                  <a:schemeClr val="bg1"/>
                </a:solidFill>
              </a:rPr>
              <a:t>42.6% feel that there are no interested internal candidates </a:t>
            </a:r>
          </a:p>
          <a:p>
            <a:pPr lvl="1"/>
            <a:r>
              <a:rPr lang="en-CA" sz="2400" dirty="0">
                <a:solidFill>
                  <a:schemeClr val="bg1"/>
                </a:solidFill>
              </a:rPr>
              <a:t>17.86% said that their internal candidates don’t feel prepared</a:t>
            </a:r>
          </a:p>
          <a:p>
            <a:pPr marL="0" indent="0">
              <a:buNone/>
            </a:pPr>
            <a:endParaRPr lang="en-CA" sz="2400" dirty="0">
              <a:solidFill>
                <a:schemeClr val="bg1"/>
              </a:solidFill>
            </a:endParaRPr>
          </a:p>
        </p:txBody>
      </p:sp>
    </p:spTree>
    <p:extLst>
      <p:ext uri="{BB962C8B-B14F-4D97-AF65-F5344CB8AC3E}">
        <p14:creationId xmlns:p14="http://schemas.microsoft.com/office/powerpoint/2010/main" val="424124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50"/>
                                        <p:tgtEl>
                                          <p:spTgt spid="3">
                                            <p:txEl>
                                              <p:pRg st="2" end="2"/>
                                            </p:txEl>
                                          </p:spTgt>
                                        </p:tgtEl>
                                      </p:cBhvr>
                                    </p:animEffect>
                                  </p:childTnLst>
                                </p:cTn>
                              </p:par>
                            </p:childTnLst>
                          </p:cTn>
                        </p:par>
                        <p:par>
                          <p:cTn id="8" fill="hold">
                            <p:stCondLst>
                              <p:cond delay="250"/>
                            </p:stCondLst>
                            <p:childTnLst>
                              <p:par>
                                <p:cTn id="9" presetID="1"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1933C-03FD-6577-D7B8-6D4FF025E4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BD038E-5880-3DF8-40F6-B7053CAF9FBA}"/>
              </a:ext>
            </a:extLst>
          </p:cNvPr>
          <p:cNvSpPr>
            <a:spLocks noGrp="1"/>
          </p:cNvSpPr>
          <p:nvPr>
            <p:ph type="title" idx="4294967295"/>
          </p:nvPr>
        </p:nvSpPr>
        <p:spPr>
          <a:xfrm>
            <a:off x="570368" y="947392"/>
            <a:ext cx="10426700" cy="776287"/>
          </a:xfrm>
        </p:spPr>
        <p:txBody>
          <a:bodyPr/>
          <a:lstStyle/>
          <a:p>
            <a:r>
              <a:rPr lang="en-US" dirty="0">
                <a:solidFill>
                  <a:schemeClr val="bg1"/>
                </a:solidFill>
              </a:rPr>
              <a:t>Objectives</a:t>
            </a:r>
            <a:endParaRPr lang="en-CA" dirty="0">
              <a:solidFill>
                <a:schemeClr val="bg1"/>
              </a:solidFill>
            </a:endParaRPr>
          </a:p>
        </p:txBody>
      </p:sp>
      <p:sp>
        <p:nvSpPr>
          <p:cNvPr id="3" name="Content Placeholder 2">
            <a:extLst>
              <a:ext uri="{FF2B5EF4-FFF2-40B4-BE49-F238E27FC236}">
                <a16:creationId xmlns:a16="http://schemas.microsoft.com/office/drawing/2014/main" id="{40F8BA2E-EDBB-7161-3FA6-E346BA20CD8B}"/>
              </a:ext>
            </a:extLst>
          </p:cNvPr>
          <p:cNvSpPr>
            <a:spLocks noGrp="1"/>
          </p:cNvSpPr>
          <p:nvPr>
            <p:ph idx="4294967295"/>
          </p:nvPr>
        </p:nvSpPr>
        <p:spPr>
          <a:xfrm>
            <a:off x="1303699" y="2249833"/>
            <a:ext cx="10426700" cy="3660775"/>
          </a:xfrm>
        </p:spPr>
        <p:txBody>
          <a:bodyPr>
            <a:normAutofit lnSpcReduction="10000"/>
          </a:bodyPr>
          <a:lstStyle/>
          <a:p>
            <a:r>
              <a:rPr lang="en-CA" sz="2400" dirty="0">
                <a:solidFill>
                  <a:schemeClr val="bg1"/>
                </a:solidFill>
              </a:rPr>
              <a:t>Respond to the current decline of governance quality in local government.</a:t>
            </a:r>
          </a:p>
          <a:p>
            <a:r>
              <a:rPr lang="en-CA" sz="2400" dirty="0">
                <a:solidFill>
                  <a:schemeClr val="bg1"/>
                </a:solidFill>
              </a:rPr>
              <a:t>Establish a system to better prepare administrators for the current and evolving local government environment.</a:t>
            </a:r>
          </a:p>
          <a:p>
            <a:r>
              <a:rPr lang="en-CA" sz="2400" dirty="0">
                <a:solidFill>
                  <a:schemeClr val="bg1"/>
                </a:solidFill>
              </a:rPr>
              <a:t>Create an environment attractive to high potential candidates and where professionals can thrive in municipal administration (pipeline for talent).</a:t>
            </a:r>
          </a:p>
          <a:p>
            <a:r>
              <a:rPr lang="en-CA" sz="2400" dirty="0">
                <a:solidFill>
                  <a:schemeClr val="bg1"/>
                </a:solidFill>
              </a:rPr>
              <a:t>Build the capacity of local governments to induce, support, and maintain thriving communities.</a:t>
            </a:r>
          </a:p>
          <a:p>
            <a:r>
              <a:rPr lang="en-CA" sz="2400" dirty="0">
                <a:solidFill>
                  <a:schemeClr val="bg1"/>
                </a:solidFill>
              </a:rPr>
              <a:t>Build public confidence in the competency of local government. </a:t>
            </a:r>
          </a:p>
          <a:p>
            <a:r>
              <a:rPr lang="en-CA" sz="2400" dirty="0">
                <a:solidFill>
                  <a:schemeClr val="bg1"/>
                </a:solidFill>
              </a:rPr>
              <a:t>Modernize our act and empower MMA as a professional association. </a:t>
            </a:r>
          </a:p>
          <a:p>
            <a:endParaRPr lang="en-CA" dirty="0"/>
          </a:p>
        </p:txBody>
      </p:sp>
    </p:spTree>
    <p:extLst>
      <p:ext uri="{BB962C8B-B14F-4D97-AF65-F5344CB8AC3E}">
        <p14:creationId xmlns:p14="http://schemas.microsoft.com/office/powerpoint/2010/main" val="105081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A83D65-A2BD-E813-7030-7F4B74100AF1}"/>
              </a:ext>
            </a:extLst>
          </p:cNvPr>
          <p:cNvPicPr>
            <a:picLocks noChangeAspect="1"/>
          </p:cNvPicPr>
          <p:nvPr/>
        </p:nvPicPr>
        <p:blipFill>
          <a:blip r:embed="rId3"/>
          <a:stretch>
            <a:fillRect/>
          </a:stretch>
        </p:blipFill>
        <p:spPr>
          <a:xfrm rot="21395565">
            <a:off x="871268" y="630937"/>
            <a:ext cx="3914133" cy="5102352"/>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1F49C653-D194-B153-CA8B-D0495DD3DBF9}"/>
              </a:ext>
            </a:extLst>
          </p:cNvPr>
          <p:cNvPicPr>
            <a:picLocks noChangeAspect="1"/>
          </p:cNvPicPr>
          <p:nvPr/>
        </p:nvPicPr>
        <p:blipFill>
          <a:blip r:embed="rId4"/>
          <a:stretch>
            <a:fillRect/>
          </a:stretch>
        </p:blipFill>
        <p:spPr>
          <a:xfrm>
            <a:off x="4745736" y="280946"/>
            <a:ext cx="6565392" cy="6296108"/>
          </a:xfrm>
          <a:prstGeom prst="rect">
            <a:avLst/>
          </a:prstGeom>
          <a:ln>
            <a:noFill/>
          </a:ln>
          <a:effectLst>
            <a:outerShdw blurRad="292100" dist="139700" dir="2700000" algn="tl" rotWithShape="0">
              <a:srgbClr val="333333">
                <a:alpha val="65000"/>
              </a:srgbClr>
            </a:outerShdw>
          </a:effectLst>
        </p:spPr>
      </p:pic>
      <p:sp>
        <p:nvSpPr>
          <p:cNvPr id="9" name="Oval 8">
            <a:extLst>
              <a:ext uri="{FF2B5EF4-FFF2-40B4-BE49-F238E27FC236}">
                <a16:creationId xmlns:a16="http://schemas.microsoft.com/office/drawing/2014/main" id="{9F323212-3C4A-F3F5-ADA3-3DADFDE5A69E}"/>
              </a:ext>
            </a:extLst>
          </p:cNvPr>
          <p:cNvSpPr/>
          <p:nvPr/>
        </p:nvSpPr>
        <p:spPr>
          <a:xfrm>
            <a:off x="4608576" y="3056582"/>
            <a:ext cx="1712325" cy="5477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a:extLst>
              <a:ext uri="{FF2B5EF4-FFF2-40B4-BE49-F238E27FC236}">
                <a16:creationId xmlns:a16="http://schemas.microsoft.com/office/drawing/2014/main" id="{D28B1734-AF05-091B-3AD2-8214929A0CEF}"/>
              </a:ext>
            </a:extLst>
          </p:cNvPr>
          <p:cNvSpPr/>
          <p:nvPr/>
        </p:nvSpPr>
        <p:spPr>
          <a:xfrm>
            <a:off x="4608575" y="1216241"/>
            <a:ext cx="1712325" cy="6406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a:extLst>
              <a:ext uri="{FF2B5EF4-FFF2-40B4-BE49-F238E27FC236}">
                <a16:creationId xmlns:a16="http://schemas.microsoft.com/office/drawing/2014/main" id="{231ACB1A-DDAC-C128-8E1C-136FCF67C23A}"/>
              </a:ext>
            </a:extLst>
          </p:cNvPr>
          <p:cNvSpPr/>
          <p:nvPr/>
        </p:nvSpPr>
        <p:spPr>
          <a:xfrm>
            <a:off x="7690608" y="1216241"/>
            <a:ext cx="1712325" cy="9587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a:extLst>
              <a:ext uri="{FF2B5EF4-FFF2-40B4-BE49-F238E27FC236}">
                <a16:creationId xmlns:a16="http://schemas.microsoft.com/office/drawing/2014/main" id="{79DF784F-EA52-C15B-AE44-B2C5A3994410}"/>
              </a:ext>
            </a:extLst>
          </p:cNvPr>
          <p:cNvSpPr/>
          <p:nvPr/>
        </p:nvSpPr>
        <p:spPr>
          <a:xfrm>
            <a:off x="7797140" y="2802443"/>
            <a:ext cx="1712325" cy="11747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a:extLst>
              <a:ext uri="{FF2B5EF4-FFF2-40B4-BE49-F238E27FC236}">
                <a16:creationId xmlns:a16="http://schemas.microsoft.com/office/drawing/2014/main" id="{F317C38F-5D06-3DC9-7870-BD53B2027494}"/>
              </a:ext>
            </a:extLst>
          </p:cNvPr>
          <p:cNvSpPr/>
          <p:nvPr/>
        </p:nvSpPr>
        <p:spPr>
          <a:xfrm>
            <a:off x="7797139" y="3927255"/>
            <a:ext cx="1712325" cy="6773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728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150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75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heel(1)">
                                      <p:cBhvr>
                                        <p:cTn id="24" dur="75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heel(1)">
                                      <p:cBhvr>
                                        <p:cTn id="29" dur="75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heel(1)">
                                      <p:cBhvr>
                                        <p:cTn id="34" dur="75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heel(1)">
                                      <p:cBhvr>
                                        <p:cTn id="3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6CAAC-95FC-B19F-B8BB-3BBC3731A8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ABE86A-E9BE-E133-CBFD-FE7869B40228}"/>
              </a:ext>
            </a:extLst>
          </p:cNvPr>
          <p:cNvSpPr txBox="1">
            <a:spLocks/>
          </p:cNvSpPr>
          <p:nvPr/>
        </p:nvSpPr>
        <p:spPr>
          <a:xfrm>
            <a:off x="3419192" y="3040856"/>
            <a:ext cx="5353616" cy="7762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2"/>
                </a:solidFill>
                <a:latin typeface="Arial" panose="020B0604020202020204" pitchFamily="34" charset="0"/>
                <a:ea typeface="+mj-ea"/>
                <a:cs typeface="Arial" panose="020B0604020202020204" pitchFamily="34" charset="0"/>
              </a:defRPr>
            </a:lvl1pPr>
          </a:lstStyle>
          <a:p>
            <a:r>
              <a:rPr lang="en-CA" sz="4400" dirty="0">
                <a:solidFill>
                  <a:schemeClr val="bg1"/>
                </a:solidFill>
              </a:rPr>
              <a:t>Jurisdictional Scan</a:t>
            </a:r>
          </a:p>
        </p:txBody>
      </p:sp>
    </p:spTree>
    <p:extLst>
      <p:ext uri="{BB962C8B-B14F-4D97-AF65-F5344CB8AC3E}">
        <p14:creationId xmlns:p14="http://schemas.microsoft.com/office/powerpoint/2010/main" val="528867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6A5DF9F-32CC-C661-671A-25A0AA71CBD4}"/>
              </a:ext>
            </a:extLst>
          </p:cNvPr>
          <p:cNvGraphicFramePr>
            <a:graphicFrameLocks noGrp="1"/>
          </p:cNvGraphicFramePr>
          <p:nvPr>
            <p:extLst>
              <p:ext uri="{D42A27DB-BD31-4B8C-83A1-F6EECF244321}">
                <p14:modId xmlns:p14="http://schemas.microsoft.com/office/powerpoint/2010/main" val="2799575624"/>
              </p:ext>
            </p:extLst>
          </p:nvPr>
        </p:nvGraphicFramePr>
        <p:xfrm>
          <a:off x="896999" y="898226"/>
          <a:ext cx="10398002" cy="5317585"/>
        </p:xfrm>
        <a:graphic>
          <a:graphicData uri="http://schemas.openxmlformats.org/drawingml/2006/table">
            <a:tbl>
              <a:tblPr firstRow="1" firstCol="1" bandRow="1">
                <a:tableStyleId>{5C22544A-7EE6-4342-B048-85BDC9FD1C3A}</a:tableStyleId>
              </a:tblPr>
              <a:tblGrid>
                <a:gridCol w="1206870">
                  <a:extLst>
                    <a:ext uri="{9D8B030D-6E8A-4147-A177-3AD203B41FA5}">
                      <a16:colId xmlns:a16="http://schemas.microsoft.com/office/drawing/2014/main" val="2104417511"/>
                    </a:ext>
                  </a:extLst>
                </a:gridCol>
                <a:gridCol w="1713826">
                  <a:extLst>
                    <a:ext uri="{9D8B030D-6E8A-4147-A177-3AD203B41FA5}">
                      <a16:colId xmlns:a16="http://schemas.microsoft.com/office/drawing/2014/main" val="330538535"/>
                    </a:ext>
                  </a:extLst>
                </a:gridCol>
                <a:gridCol w="1745811">
                  <a:extLst>
                    <a:ext uri="{9D8B030D-6E8A-4147-A177-3AD203B41FA5}">
                      <a16:colId xmlns:a16="http://schemas.microsoft.com/office/drawing/2014/main" val="957265760"/>
                    </a:ext>
                  </a:extLst>
                </a:gridCol>
                <a:gridCol w="1696825">
                  <a:extLst>
                    <a:ext uri="{9D8B030D-6E8A-4147-A177-3AD203B41FA5}">
                      <a16:colId xmlns:a16="http://schemas.microsoft.com/office/drawing/2014/main" val="3575737663"/>
                    </a:ext>
                  </a:extLst>
                </a:gridCol>
                <a:gridCol w="2055043">
                  <a:extLst>
                    <a:ext uri="{9D8B030D-6E8A-4147-A177-3AD203B41FA5}">
                      <a16:colId xmlns:a16="http://schemas.microsoft.com/office/drawing/2014/main" val="211994089"/>
                    </a:ext>
                  </a:extLst>
                </a:gridCol>
                <a:gridCol w="1055802">
                  <a:extLst>
                    <a:ext uri="{9D8B030D-6E8A-4147-A177-3AD203B41FA5}">
                      <a16:colId xmlns:a16="http://schemas.microsoft.com/office/drawing/2014/main" val="2077295452"/>
                    </a:ext>
                  </a:extLst>
                </a:gridCol>
                <a:gridCol w="923825">
                  <a:extLst>
                    <a:ext uri="{9D8B030D-6E8A-4147-A177-3AD203B41FA5}">
                      <a16:colId xmlns:a16="http://schemas.microsoft.com/office/drawing/2014/main" val="2863576265"/>
                    </a:ext>
                  </a:extLst>
                </a:gridCol>
              </a:tblGrid>
              <a:tr h="359453">
                <a:tc>
                  <a:txBody>
                    <a:bodyPr/>
                    <a:lstStyle/>
                    <a:p>
                      <a:pPr>
                        <a:lnSpc>
                          <a:spcPct val="100000"/>
                        </a:lnSpc>
                        <a:spcAft>
                          <a:spcPts val="800"/>
                        </a:spcAft>
                      </a:pPr>
                      <a:r>
                        <a:rPr lang="en-US" sz="1200" kern="100">
                          <a:effectLst/>
                          <a:latin typeface="Aptos" panose="020B0004020202020204" pitchFamily="34" charset="0"/>
                        </a:rPr>
                        <a:t>Province</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0000"/>
                        </a:lnSpc>
                        <a:spcAft>
                          <a:spcPts val="800"/>
                        </a:spcAft>
                      </a:pPr>
                      <a:r>
                        <a:rPr lang="en-US" sz="1200" kern="100">
                          <a:effectLst/>
                          <a:latin typeface="Aptos" panose="020B0004020202020204" pitchFamily="34" charset="0"/>
                        </a:rPr>
                        <a:t>Organization</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0000"/>
                        </a:lnSpc>
                        <a:spcAft>
                          <a:spcPts val="800"/>
                        </a:spcAft>
                      </a:pPr>
                      <a:r>
                        <a:rPr lang="en-US" sz="1200" kern="100">
                          <a:effectLst/>
                          <a:latin typeface="Aptos" panose="020B0004020202020204" pitchFamily="34" charset="0"/>
                        </a:rPr>
                        <a:t>Incorporation Type</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0000"/>
                        </a:lnSpc>
                        <a:spcAft>
                          <a:spcPts val="800"/>
                        </a:spcAft>
                      </a:pPr>
                      <a:r>
                        <a:rPr lang="en-US" sz="1200" kern="100">
                          <a:effectLst/>
                          <a:latin typeface="Aptos" panose="020B0004020202020204" pitchFamily="34" charset="0"/>
                        </a:rPr>
                        <a:t>Education Program</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0000"/>
                        </a:lnSpc>
                        <a:spcAft>
                          <a:spcPts val="800"/>
                        </a:spcAft>
                      </a:pPr>
                      <a:r>
                        <a:rPr lang="en-US" sz="1200" kern="100">
                          <a:effectLst/>
                          <a:latin typeface="Aptos" panose="020B0004020202020204" pitchFamily="34" charset="0"/>
                        </a:rPr>
                        <a:t>Certification</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0000"/>
                        </a:lnSpc>
                        <a:spcAft>
                          <a:spcPts val="800"/>
                        </a:spcAft>
                      </a:pPr>
                      <a:r>
                        <a:rPr lang="en-US" sz="1200" kern="100">
                          <a:effectLst/>
                          <a:latin typeface="Aptos" panose="020B0004020202020204" pitchFamily="34" charset="0"/>
                        </a:rPr>
                        <a:t>Certification Required to be CAO</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0000"/>
                        </a:lnSpc>
                        <a:spcAft>
                          <a:spcPts val="800"/>
                        </a:spcAft>
                      </a:pPr>
                      <a:r>
                        <a:rPr lang="en-US" sz="1200" kern="100" dirty="0">
                          <a:effectLst/>
                          <a:latin typeface="Aptos" panose="020B0004020202020204" pitchFamily="34" charset="0"/>
                        </a:rPr>
                        <a:t>CAO Required</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extLst>
                  <a:ext uri="{0D108BD9-81ED-4DB2-BD59-A6C34878D82A}">
                    <a16:rowId xmlns:a16="http://schemas.microsoft.com/office/drawing/2014/main" val="1819765710"/>
                  </a:ext>
                </a:extLst>
              </a:tr>
              <a:tr h="1530107">
                <a:tc>
                  <a:txBody>
                    <a:bodyPr/>
                    <a:lstStyle/>
                    <a:p>
                      <a:pPr>
                        <a:lnSpc>
                          <a:spcPct val="100000"/>
                        </a:lnSpc>
                        <a:spcAft>
                          <a:spcPts val="800"/>
                        </a:spcAft>
                      </a:pPr>
                      <a:r>
                        <a:rPr lang="en-US" sz="1200" kern="100">
                          <a:effectLst/>
                          <a:latin typeface="Aptos" panose="020B0004020202020204" pitchFamily="34" charset="0"/>
                        </a:rPr>
                        <a:t>BC</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0000"/>
                        </a:lnSpc>
                        <a:spcAft>
                          <a:spcPts val="800"/>
                        </a:spcAft>
                      </a:pPr>
                      <a:r>
                        <a:rPr lang="en-US" sz="1200" kern="100">
                          <a:effectLst/>
                          <a:latin typeface="Aptos" panose="020B0004020202020204" pitchFamily="34" charset="0"/>
                        </a:rPr>
                        <a:t>Local Government Management Association</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0000"/>
                        </a:lnSpc>
                        <a:spcAft>
                          <a:spcPts val="800"/>
                        </a:spcAft>
                      </a:pPr>
                      <a:r>
                        <a:rPr lang="en-US" sz="1200" kern="100">
                          <a:effectLst/>
                          <a:latin typeface="Aptos" panose="020B0004020202020204" pitchFamily="34" charset="0"/>
                        </a:rPr>
                        <a:t>General (Societies Act)</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0000"/>
                        </a:lnSpc>
                        <a:spcAft>
                          <a:spcPts val="800"/>
                        </a:spcAft>
                      </a:pPr>
                      <a:r>
                        <a:rPr lang="en-US" sz="1200" kern="100">
                          <a:effectLst/>
                          <a:latin typeface="Aptos" panose="020B0004020202020204" pitchFamily="34" charset="0"/>
                        </a:rPr>
                        <a:t>Set out by “The Board of Examiners” created under the Local Government Act. Courses delivered by a variety of institutions. </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0000"/>
                        </a:lnSpc>
                        <a:spcAft>
                          <a:spcPts val="800"/>
                        </a:spcAft>
                      </a:pPr>
                      <a:r>
                        <a:rPr lang="en-US" sz="1200" kern="100">
                          <a:effectLst/>
                          <a:latin typeface="Aptos" panose="020B0004020202020204" pitchFamily="34" charset="0"/>
                        </a:rPr>
                        <a:t>Four Certificates:</a:t>
                      </a:r>
                      <a:endParaRPr lang="en-CA" sz="1200" kern="100">
                        <a:effectLst/>
                        <a:latin typeface="Aptos" panose="020B0004020202020204" pitchFamily="34" charset="0"/>
                      </a:endParaRPr>
                    </a:p>
                    <a:p>
                      <a:pPr marL="342900" lvl="0" indent="-342900">
                        <a:lnSpc>
                          <a:spcPct val="100000"/>
                        </a:lnSpc>
                        <a:buFont typeface="Symbol" panose="05050102010706020507" pitchFamily="18" charset="2"/>
                        <a:buChar char=""/>
                      </a:pPr>
                      <a:r>
                        <a:rPr lang="en-US" sz="1200" kern="100">
                          <a:effectLst/>
                          <a:latin typeface="Aptos" panose="020B0004020202020204" pitchFamily="34" charset="0"/>
                        </a:rPr>
                        <a:t>LG Service Delivery</a:t>
                      </a:r>
                      <a:endParaRPr lang="en-CA" sz="1200" kern="100">
                        <a:effectLst/>
                        <a:latin typeface="Aptos" panose="020B0004020202020204" pitchFamily="34" charset="0"/>
                      </a:endParaRPr>
                    </a:p>
                    <a:p>
                      <a:pPr marL="342900" lvl="0" indent="-342900">
                        <a:lnSpc>
                          <a:spcPct val="100000"/>
                        </a:lnSpc>
                        <a:buFont typeface="Symbol" panose="05050102010706020507" pitchFamily="18" charset="2"/>
                        <a:buChar char=""/>
                      </a:pPr>
                      <a:r>
                        <a:rPr lang="en-US" sz="1200" kern="100">
                          <a:effectLst/>
                          <a:latin typeface="Aptos" panose="020B0004020202020204" pitchFamily="34" charset="0"/>
                        </a:rPr>
                        <a:t>LG Administration</a:t>
                      </a:r>
                      <a:endParaRPr lang="en-CA" sz="1200" kern="100">
                        <a:effectLst/>
                        <a:latin typeface="Aptos" panose="020B0004020202020204" pitchFamily="34" charset="0"/>
                      </a:endParaRPr>
                    </a:p>
                    <a:p>
                      <a:pPr marL="342900" lvl="0" indent="-342900">
                        <a:lnSpc>
                          <a:spcPct val="100000"/>
                        </a:lnSpc>
                        <a:buFont typeface="Symbol" panose="05050102010706020507" pitchFamily="18" charset="2"/>
                        <a:buChar char=""/>
                      </a:pPr>
                      <a:r>
                        <a:rPr lang="en-US" sz="1200" kern="100">
                          <a:effectLst/>
                          <a:latin typeface="Aptos" panose="020B0004020202020204" pitchFamily="34" charset="0"/>
                        </a:rPr>
                        <a:t>LG Statutory Administration</a:t>
                      </a:r>
                      <a:endParaRPr lang="en-CA" sz="1200" kern="100">
                        <a:effectLst/>
                        <a:latin typeface="Aptos" panose="020B0004020202020204" pitchFamily="34" charset="0"/>
                      </a:endParaRPr>
                    </a:p>
                    <a:p>
                      <a:pPr marL="342900" lvl="0" indent="-342900">
                        <a:lnSpc>
                          <a:spcPct val="100000"/>
                        </a:lnSpc>
                        <a:spcAft>
                          <a:spcPts val="800"/>
                        </a:spcAft>
                        <a:buFont typeface="Symbol" panose="05050102010706020507" pitchFamily="18" charset="2"/>
                        <a:buChar char=""/>
                      </a:pPr>
                      <a:r>
                        <a:rPr lang="en-US" sz="1200" kern="100">
                          <a:effectLst/>
                          <a:latin typeface="Aptos" panose="020B0004020202020204" pitchFamily="34" charset="0"/>
                        </a:rPr>
                        <a:t>LG Executive Management</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0000"/>
                        </a:lnSpc>
                        <a:spcAft>
                          <a:spcPts val="800"/>
                        </a:spcAft>
                      </a:pPr>
                      <a:r>
                        <a:rPr lang="en-US" sz="1200" kern="100">
                          <a:effectLst/>
                          <a:latin typeface="Aptos" panose="020B0004020202020204" pitchFamily="34" charset="0"/>
                        </a:rPr>
                        <a:t>No</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0000"/>
                        </a:lnSpc>
                        <a:spcAft>
                          <a:spcPts val="800"/>
                        </a:spcAft>
                      </a:pPr>
                      <a:r>
                        <a:rPr lang="en-US" sz="1200" kern="100">
                          <a:effectLst/>
                          <a:latin typeface="Aptos" panose="020B0004020202020204" pitchFamily="34" charset="0"/>
                        </a:rPr>
                        <a:t>No</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extLst>
                  <a:ext uri="{0D108BD9-81ED-4DB2-BD59-A6C34878D82A}">
                    <a16:rowId xmlns:a16="http://schemas.microsoft.com/office/drawing/2014/main" val="2605081400"/>
                  </a:ext>
                </a:extLst>
              </a:tr>
              <a:tr h="725145">
                <a:tc>
                  <a:txBody>
                    <a:bodyPr/>
                    <a:lstStyle/>
                    <a:p>
                      <a:pPr>
                        <a:lnSpc>
                          <a:spcPct val="100000"/>
                        </a:lnSpc>
                        <a:spcAft>
                          <a:spcPts val="800"/>
                        </a:spcAft>
                      </a:pPr>
                      <a:r>
                        <a:rPr lang="en-US" sz="1200" kern="100">
                          <a:effectLst/>
                          <a:latin typeface="Aptos" panose="020B0004020202020204" pitchFamily="34" charset="0"/>
                        </a:rPr>
                        <a:t>Alberta</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0000"/>
                        </a:lnSpc>
                        <a:spcAft>
                          <a:spcPts val="800"/>
                        </a:spcAft>
                      </a:pPr>
                      <a:r>
                        <a:rPr lang="en-US" sz="1200" kern="100">
                          <a:effectLst/>
                          <a:latin typeface="Aptos" panose="020B0004020202020204" pitchFamily="34" charset="0"/>
                        </a:rPr>
                        <a:t>Society of Local Government Managers</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0000"/>
                        </a:lnSpc>
                        <a:spcAft>
                          <a:spcPts val="800"/>
                        </a:spcAft>
                      </a:pPr>
                      <a:r>
                        <a:rPr lang="en-CA" sz="1200" kern="100">
                          <a:effectLst/>
                          <a:latin typeface="Aptos" panose="020B0004020202020204" pitchFamily="34" charset="0"/>
                        </a:rPr>
                        <a:t>Professional Occupational Associations Registration Act</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0000"/>
                        </a:lnSpc>
                        <a:spcAft>
                          <a:spcPts val="800"/>
                        </a:spcAft>
                      </a:pPr>
                      <a:r>
                        <a:rPr lang="en-CA" sz="1200" kern="100">
                          <a:effectLst/>
                          <a:latin typeface="Aptos" panose="020B0004020202020204" pitchFamily="34" charset="0"/>
                        </a:rPr>
                        <a:t>NACLAA Level 1</a:t>
                      </a:r>
                    </a:p>
                    <a:p>
                      <a:pPr>
                        <a:lnSpc>
                          <a:spcPct val="100000"/>
                        </a:lnSpc>
                        <a:spcAft>
                          <a:spcPts val="800"/>
                        </a:spcAft>
                      </a:pPr>
                      <a:r>
                        <a:rPr lang="en-CA" sz="1200" kern="100">
                          <a:effectLst/>
                          <a:latin typeface="Aptos" panose="020B0004020202020204" pitchFamily="34" charset="0"/>
                        </a:rPr>
                        <a:t>NACLAA Level 2</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0000"/>
                        </a:lnSpc>
                        <a:spcAft>
                          <a:spcPts val="800"/>
                        </a:spcAft>
                      </a:pPr>
                      <a:r>
                        <a:rPr lang="en-CA" sz="1200" kern="100">
                          <a:effectLst/>
                          <a:latin typeface="Aptos" panose="020B0004020202020204" pitchFamily="34" charset="0"/>
                        </a:rPr>
                        <a:t>Certified Local Government Manager (protected)</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0000"/>
                        </a:lnSpc>
                        <a:spcAft>
                          <a:spcPts val="800"/>
                        </a:spcAft>
                      </a:pPr>
                      <a:r>
                        <a:rPr lang="en-US" sz="1200" kern="100">
                          <a:effectLst/>
                          <a:latin typeface="Aptos" panose="020B0004020202020204" pitchFamily="34" charset="0"/>
                        </a:rPr>
                        <a:t>No</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0000"/>
                        </a:lnSpc>
                        <a:spcAft>
                          <a:spcPts val="800"/>
                        </a:spcAft>
                      </a:pPr>
                      <a:r>
                        <a:rPr lang="en-US" sz="1200" kern="100">
                          <a:effectLst/>
                          <a:latin typeface="Aptos" panose="020B0004020202020204" pitchFamily="34" charset="0"/>
                        </a:rPr>
                        <a:t>Yes</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extLst>
                  <a:ext uri="{0D108BD9-81ED-4DB2-BD59-A6C34878D82A}">
                    <a16:rowId xmlns:a16="http://schemas.microsoft.com/office/drawing/2014/main" val="3986582649"/>
                  </a:ext>
                </a:extLst>
              </a:tr>
              <a:tr h="1125019">
                <a:tc rowSpan="2">
                  <a:txBody>
                    <a:bodyPr/>
                    <a:lstStyle/>
                    <a:p>
                      <a:pPr>
                        <a:lnSpc>
                          <a:spcPct val="100000"/>
                        </a:lnSpc>
                        <a:spcAft>
                          <a:spcPts val="800"/>
                        </a:spcAft>
                      </a:pPr>
                      <a:r>
                        <a:rPr lang="en-US" sz="1200" kern="100">
                          <a:effectLst/>
                          <a:latin typeface="Aptos" panose="020B0004020202020204" pitchFamily="34" charset="0"/>
                        </a:rPr>
                        <a:t>Saskatchewan</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0000"/>
                        </a:lnSpc>
                        <a:spcAft>
                          <a:spcPts val="800"/>
                        </a:spcAft>
                      </a:pPr>
                      <a:r>
                        <a:rPr lang="en-US" sz="1200" kern="100" dirty="0">
                          <a:effectLst/>
                          <a:latin typeface="Aptos" panose="020B0004020202020204" pitchFamily="34" charset="0"/>
                        </a:rPr>
                        <a:t>Urban Municipal Administrators’ Association of Saskatchewan</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0000"/>
                        </a:lnSpc>
                        <a:spcAft>
                          <a:spcPts val="800"/>
                        </a:spcAft>
                      </a:pPr>
                      <a:r>
                        <a:rPr lang="en-US" sz="1200" kern="100" dirty="0">
                          <a:effectLst/>
                          <a:latin typeface="Aptos" panose="020B0004020202020204" pitchFamily="34" charset="0"/>
                        </a:rPr>
                        <a:t>The Urban Municipal Administrators Act</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0000"/>
                        </a:lnSpc>
                        <a:spcAft>
                          <a:spcPts val="800"/>
                        </a:spcAft>
                      </a:pPr>
                      <a:r>
                        <a:rPr lang="en-US" sz="1200" kern="100">
                          <a:effectLst/>
                          <a:latin typeface="Aptos" panose="020B0004020202020204" pitchFamily="34" charset="0"/>
                        </a:rPr>
                        <a:t>Local Government Authority Program (URegina)</a:t>
                      </a:r>
                      <a:endParaRPr lang="en-CA" sz="1200" kern="100">
                        <a:effectLst/>
                        <a:latin typeface="Aptos" panose="020B0004020202020204" pitchFamily="34" charset="0"/>
                      </a:endParaRPr>
                    </a:p>
                    <a:p>
                      <a:pPr>
                        <a:lnSpc>
                          <a:spcPct val="100000"/>
                        </a:lnSpc>
                        <a:spcAft>
                          <a:spcPts val="800"/>
                        </a:spcAft>
                      </a:pPr>
                      <a:r>
                        <a:rPr lang="en-US" sz="1200" kern="100">
                          <a:effectLst/>
                          <a:latin typeface="Aptos" panose="020B0004020202020204" pitchFamily="34" charset="0"/>
                        </a:rPr>
                        <a:t> </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0000"/>
                        </a:lnSpc>
                        <a:spcAft>
                          <a:spcPts val="800"/>
                        </a:spcAft>
                      </a:pPr>
                      <a:r>
                        <a:rPr lang="en-US" sz="1200" kern="100" dirty="0">
                          <a:effectLst/>
                          <a:latin typeface="Aptos" panose="020B0004020202020204" pitchFamily="34" charset="0"/>
                        </a:rPr>
                        <a:t>Standard</a:t>
                      </a:r>
                    </a:p>
                    <a:p>
                      <a:pPr>
                        <a:lnSpc>
                          <a:spcPct val="100000"/>
                        </a:lnSpc>
                        <a:spcAft>
                          <a:spcPts val="800"/>
                        </a:spcAft>
                      </a:pPr>
                      <a:r>
                        <a:rPr lang="en-CA" sz="1200" kern="100" dirty="0">
                          <a:effectLst/>
                          <a:latin typeface="Aptos" panose="020B0004020202020204" pitchFamily="34" charset="0"/>
                        </a:rPr>
                        <a:t>Advanced Certificate - Level 1</a:t>
                      </a:r>
                    </a:p>
                    <a:p>
                      <a:pPr>
                        <a:lnSpc>
                          <a:spcPct val="100000"/>
                        </a:lnSpc>
                        <a:spcAft>
                          <a:spcPts val="800"/>
                        </a:spcAft>
                      </a:pPr>
                      <a:r>
                        <a:rPr lang="en-CA" sz="1200" kern="100" dirty="0">
                          <a:effectLst/>
                          <a:latin typeface="Aptos" panose="020B0004020202020204" pitchFamily="34" charset="0"/>
                        </a:rPr>
                        <a:t>Advanced Certificate - Level 2</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0000"/>
                        </a:lnSpc>
                        <a:spcAft>
                          <a:spcPts val="800"/>
                        </a:spcAft>
                      </a:pPr>
                      <a:r>
                        <a:rPr lang="en-US" sz="1200" kern="100">
                          <a:effectLst/>
                          <a:latin typeface="Aptos" panose="020B0004020202020204" pitchFamily="34" charset="0"/>
                        </a:rPr>
                        <a:t>Yes</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0000"/>
                        </a:lnSpc>
                        <a:spcAft>
                          <a:spcPts val="800"/>
                        </a:spcAft>
                      </a:pPr>
                      <a:r>
                        <a:rPr lang="en-US" sz="1200" kern="100">
                          <a:effectLst/>
                          <a:latin typeface="Aptos" panose="020B0004020202020204" pitchFamily="34" charset="0"/>
                        </a:rPr>
                        <a:t>Yes</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extLst>
                  <a:ext uri="{0D108BD9-81ED-4DB2-BD59-A6C34878D82A}">
                    <a16:rowId xmlns:a16="http://schemas.microsoft.com/office/drawing/2014/main" val="438907900"/>
                  </a:ext>
                </a:extLst>
              </a:tr>
              <a:tr h="833659">
                <a:tc vMerge="1">
                  <a:txBody>
                    <a:bodyPr/>
                    <a:lstStyle/>
                    <a:p>
                      <a:endParaRPr lang="en-CA"/>
                    </a:p>
                  </a:txBody>
                  <a:tcPr/>
                </a:tc>
                <a:tc>
                  <a:txBody>
                    <a:bodyPr/>
                    <a:lstStyle/>
                    <a:p>
                      <a:pPr>
                        <a:lnSpc>
                          <a:spcPct val="100000"/>
                        </a:lnSpc>
                        <a:spcAft>
                          <a:spcPts val="800"/>
                        </a:spcAft>
                      </a:pPr>
                      <a:r>
                        <a:rPr lang="en-US" sz="1200" kern="100" dirty="0">
                          <a:effectLst/>
                          <a:latin typeface="Aptos" panose="020B0004020202020204" pitchFamily="34" charset="0"/>
                        </a:rPr>
                        <a:t>The Rural Municipal Administrators’ Association of Saskatchewan</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0000"/>
                        </a:lnSpc>
                        <a:spcAft>
                          <a:spcPts val="800"/>
                        </a:spcAft>
                      </a:pPr>
                      <a:r>
                        <a:rPr lang="en-US" sz="1200" kern="100" dirty="0">
                          <a:effectLst/>
                          <a:latin typeface="Aptos" panose="020B0004020202020204" pitchFamily="34" charset="0"/>
                        </a:rPr>
                        <a:t>The Rural Municipal Administrators Act</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0000"/>
                        </a:lnSpc>
                        <a:spcAft>
                          <a:spcPts val="800"/>
                        </a:spcAft>
                      </a:pPr>
                      <a:r>
                        <a:rPr lang="en-US" sz="1200" kern="100">
                          <a:effectLst/>
                          <a:latin typeface="Aptos" panose="020B0004020202020204" pitchFamily="34" charset="0"/>
                        </a:rPr>
                        <a:t>Local Government Authority Program (URegina)</a:t>
                      </a:r>
                      <a:endParaRPr lang="en-CA" sz="1200" kern="100">
                        <a:effectLst/>
                        <a:latin typeface="Aptos" panose="020B0004020202020204" pitchFamily="34" charset="0"/>
                      </a:endParaRPr>
                    </a:p>
                    <a:p>
                      <a:pPr>
                        <a:lnSpc>
                          <a:spcPct val="100000"/>
                        </a:lnSpc>
                        <a:spcAft>
                          <a:spcPts val="800"/>
                        </a:spcAft>
                      </a:pPr>
                      <a:r>
                        <a:rPr lang="en-US" sz="1200" kern="100">
                          <a:effectLst/>
                          <a:latin typeface="Aptos" panose="020B0004020202020204" pitchFamily="34" charset="0"/>
                        </a:rPr>
                        <a:t> </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0000"/>
                        </a:lnSpc>
                        <a:spcAft>
                          <a:spcPts val="800"/>
                        </a:spcAft>
                      </a:pPr>
                      <a:r>
                        <a:rPr lang="en-US" sz="1200" kern="100" dirty="0">
                          <a:effectLst/>
                          <a:latin typeface="Aptos" panose="020B0004020202020204" pitchFamily="34" charset="0"/>
                        </a:rPr>
                        <a:t>Class C</a:t>
                      </a:r>
                      <a:endParaRPr lang="en-CA" sz="1200" kern="100" dirty="0">
                        <a:effectLst/>
                        <a:latin typeface="Aptos" panose="020B0004020202020204" pitchFamily="34" charset="0"/>
                      </a:endParaRPr>
                    </a:p>
                    <a:p>
                      <a:pPr>
                        <a:lnSpc>
                          <a:spcPct val="100000"/>
                        </a:lnSpc>
                        <a:spcAft>
                          <a:spcPts val="800"/>
                        </a:spcAft>
                      </a:pPr>
                      <a:r>
                        <a:rPr lang="en-US" sz="1200" kern="100" dirty="0">
                          <a:effectLst/>
                          <a:latin typeface="Aptos" panose="020B0004020202020204" pitchFamily="34" charset="0"/>
                        </a:rPr>
                        <a:t>Class A</a:t>
                      </a:r>
                      <a:endParaRPr lang="en-CA" sz="1200" kern="100" dirty="0">
                        <a:effectLst/>
                        <a:latin typeface="Aptos" panose="020B0004020202020204" pitchFamily="34" charset="0"/>
                      </a:endParaRPr>
                    </a:p>
                    <a:p>
                      <a:pPr>
                        <a:lnSpc>
                          <a:spcPct val="100000"/>
                        </a:lnSpc>
                        <a:spcAft>
                          <a:spcPts val="800"/>
                        </a:spcAft>
                      </a:pPr>
                      <a:r>
                        <a:rPr lang="en-US" sz="1200" kern="100" dirty="0">
                          <a:effectLst/>
                          <a:latin typeface="Aptos" panose="020B0004020202020204" pitchFamily="34" charset="0"/>
                        </a:rPr>
                        <a:t>Class A Superior</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0000"/>
                        </a:lnSpc>
                        <a:spcAft>
                          <a:spcPts val="800"/>
                        </a:spcAft>
                      </a:pPr>
                      <a:r>
                        <a:rPr lang="en-US" sz="1200" kern="100">
                          <a:effectLst/>
                          <a:latin typeface="Aptos" panose="020B0004020202020204" pitchFamily="34" charset="0"/>
                        </a:rPr>
                        <a:t>Yes</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0000"/>
                        </a:lnSpc>
                        <a:spcAft>
                          <a:spcPts val="800"/>
                        </a:spcAft>
                      </a:pPr>
                      <a:r>
                        <a:rPr lang="en-US" sz="1200" kern="100">
                          <a:effectLst/>
                          <a:latin typeface="Aptos" panose="020B0004020202020204" pitchFamily="34" charset="0"/>
                        </a:rPr>
                        <a:t>Yes</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extLst>
                  <a:ext uri="{0D108BD9-81ED-4DB2-BD59-A6C34878D82A}">
                    <a16:rowId xmlns:a16="http://schemas.microsoft.com/office/drawing/2014/main" val="1283682224"/>
                  </a:ext>
                </a:extLst>
              </a:tr>
              <a:tr h="542299">
                <a:tc>
                  <a:txBody>
                    <a:bodyPr/>
                    <a:lstStyle/>
                    <a:p>
                      <a:pPr>
                        <a:lnSpc>
                          <a:spcPct val="100000"/>
                        </a:lnSpc>
                        <a:spcAft>
                          <a:spcPts val="800"/>
                        </a:spcAft>
                      </a:pPr>
                      <a:r>
                        <a:rPr lang="en-US" sz="1200" kern="100">
                          <a:effectLst/>
                          <a:latin typeface="Aptos" panose="020B0004020202020204" pitchFamily="34" charset="0"/>
                        </a:rPr>
                        <a:t>Manitoba</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0000"/>
                        </a:lnSpc>
                        <a:spcAft>
                          <a:spcPts val="800"/>
                        </a:spcAft>
                      </a:pPr>
                      <a:r>
                        <a:rPr lang="en-US" sz="1200" kern="100">
                          <a:effectLst/>
                          <a:latin typeface="Aptos" panose="020B0004020202020204" pitchFamily="34" charset="0"/>
                        </a:rPr>
                        <a:t>Manitoba Municipal Administrators</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0000"/>
                        </a:lnSpc>
                        <a:spcAft>
                          <a:spcPts val="800"/>
                        </a:spcAft>
                      </a:pPr>
                      <a:r>
                        <a:rPr lang="en-US" sz="1200" kern="100">
                          <a:effectLst/>
                          <a:latin typeface="Aptos" panose="020B0004020202020204" pitchFamily="34" charset="0"/>
                        </a:rPr>
                        <a:t>Manitoba Municipal Administrators’ Association Inc Act</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0000"/>
                        </a:lnSpc>
                        <a:spcAft>
                          <a:spcPts val="800"/>
                        </a:spcAft>
                      </a:pPr>
                      <a:r>
                        <a:rPr lang="en-US" sz="1200" kern="100">
                          <a:effectLst/>
                          <a:latin typeface="Aptos" panose="020B0004020202020204" pitchFamily="34" charset="0"/>
                        </a:rPr>
                        <a:t>CMMA (UManitoba)</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0000"/>
                        </a:lnSpc>
                        <a:spcAft>
                          <a:spcPts val="800"/>
                        </a:spcAft>
                      </a:pPr>
                      <a:r>
                        <a:rPr lang="en-US" sz="1200" kern="100">
                          <a:effectLst/>
                          <a:latin typeface="Aptos" panose="020B0004020202020204" pitchFamily="34" charset="0"/>
                        </a:rPr>
                        <a:t>No</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0000"/>
                        </a:lnSpc>
                        <a:spcAft>
                          <a:spcPts val="800"/>
                        </a:spcAft>
                      </a:pPr>
                      <a:r>
                        <a:rPr lang="en-US" sz="1200" kern="100">
                          <a:effectLst/>
                          <a:latin typeface="Aptos" panose="020B0004020202020204" pitchFamily="34" charset="0"/>
                        </a:rPr>
                        <a:t>No</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0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Yes</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extLst>
                  <a:ext uri="{0D108BD9-81ED-4DB2-BD59-A6C34878D82A}">
                    <a16:rowId xmlns:a16="http://schemas.microsoft.com/office/drawing/2014/main" val="62636830"/>
                  </a:ext>
                </a:extLst>
              </a:tr>
            </a:tbl>
          </a:graphicData>
        </a:graphic>
      </p:graphicFrame>
    </p:spTree>
    <p:extLst>
      <p:ext uri="{BB962C8B-B14F-4D97-AF65-F5344CB8AC3E}">
        <p14:creationId xmlns:p14="http://schemas.microsoft.com/office/powerpoint/2010/main" val="1699718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84FF385-F002-78B6-5513-FA1FE8F0129E}"/>
              </a:ext>
            </a:extLst>
          </p:cNvPr>
          <p:cNvGraphicFramePr>
            <a:graphicFrameLocks noGrp="1"/>
          </p:cNvGraphicFramePr>
          <p:nvPr>
            <p:extLst>
              <p:ext uri="{D42A27DB-BD31-4B8C-83A1-F6EECF244321}">
                <p14:modId xmlns:p14="http://schemas.microsoft.com/office/powerpoint/2010/main" val="3919113916"/>
              </p:ext>
            </p:extLst>
          </p:nvPr>
        </p:nvGraphicFramePr>
        <p:xfrm>
          <a:off x="924402" y="144954"/>
          <a:ext cx="10343195" cy="6568092"/>
        </p:xfrm>
        <a:graphic>
          <a:graphicData uri="http://schemas.openxmlformats.org/drawingml/2006/table">
            <a:tbl>
              <a:tblPr firstRow="1" firstCol="1" bandRow="1">
                <a:tableStyleId>{5C22544A-7EE6-4342-B048-85BDC9FD1C3A}</a:tableStyleId>
              </a:tblPr>
              <a:tblGrid>
                <a:gridCol w="1075372">
                  <a:extLst>
                    <a:ext uri="{9D8B030D-6E8A-4147-A177-3AD203B41FA5}">
                      <a16:colId xmlns:a16="http://schemas.microsoft.com/office/drawing/2014/main" val="194975143"/>
                    </a:ext>
                  </a:extLst>
                </a:gridCol>
                <a:gridCol w="2257425">
                  <a:extLst>
                    <a:ext uri="{9D8B030D-6E8A-4147-A177-3AD203B41FA5}">
                      <a16:colId xmlns:a16="http://schemas.microsoft.com/office/drawing/2014/main" val="3159977771"/>
                    </a:ext>
                  </a:extLst>
                </a:gridCol>
                <a:gridCol w="1025156">
                  <a:extLst>
                    <a:ext uri="{9D8B030D-6E8A-4147-A177-3AD203B41FA5}">
                      <a16:colId xmlns:a16="http://schemas.microsoft.com/office/drawing/2014/main" val="3280108926"/>
                    </a:ext>
                  </a:extLst>
                </a:gridCol>
                <a:gridCol w="1860919">
                  <a:extLst>
                    <a:ext uri="{9D8B030D-6E8A-4147-A177-3AD203B41FA5}">
                      <a16:colId xmlns:a16="http://schemas.microsoft.com/office/drawing/2014/main" val="3513949004"/>
                    </a:ext>
                  </a:extLst>
                </a:gridCol>
                <a:gridCol w="2057400">
                  <a:extLst>
                    <a:ext uri="{9D8B030D-6E8A-4147-A177-3AD203B41FA5}">
                      <a16:colId xmlns:a16="http://schemas.microsoft.com/office/drawing/2014/main" val="1726605293"/>
                    </a:ext>
                  </a:extLst>
                </a:gridCol>
                <a:gridCol w="1076325">
                  <a:extLst>
                    <a:ext uri="{9D8B030D-6E8A-4147-A177-3AD203B41FA5}">
                      <a16:colId xmlns:a16="http://schemas.microsoft.com/office/drawing/2014/main" val="3471289054"/>
                    </a:ext>
                  </a:extLst>
                </a:gridCol>
                <a:gridCol w="990598">
                  <a:extLst>
                    <a:ext uri="{9D8B030D-6E8A-4147-A177-3AD203B41FA5}">
                      <a16:colId xmlns:a16="http://schemas.microsoft.com/office/drawing/2014/main" val="1354510507"/>
                    </a:ext>
                  </a:extLst>
                </a:gridCol>
              </a:tblGrid>
              <a:tr h="185592">
                <a:tc>
                  <a:txBody>
                    <a:bodyPr/>
                    <a:lstStyle/>
                    <a:p>
                      <a:pPr>
                        <a:lnSpc>
                          <a:spcPct val="107000"/>
                        </a:lnSpc>
                        <a:spcAft>
                          <a:spcPts val="800"/>
                        </a:spcAft>
                      </a:pPr>
                      <a:r>
                        <a:rPr lang="en-US" sz="1200" kern="100">
                          <a:effectLst/>
                          <a:latin typeface="Aptos" panose="020B0004020202020204" pitchFamily="34" charset="0"/>
                        </a:rPr>
                        <a:t>Province</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7000"/>
                        </a:lnSpc>
                        <a:spcAft>
                          <a:spcPts val="800"/>
                        </a:spcAft>
                      </a:pPr>
                      <a:r>
                        <a:rPr lang="en-US" sz="1200" kern="100">
                          <a:effectLst/>
                          <a:latin typeface="Aptos" panose="020B0004020202020204" pitchFamily="34" charset="0"/>
                        </a:rPr>
                        <a:t>Organization</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7000"/>
                        </a:lnSpc>
                        <a:spcAft>
                          <a:spcPts val="800"/>
                        </a:spcAft>
                      </a:pPr>
                      <a:r>
                        <a:rPr lang="en-US" sz="1200" kern="100">
                          <a:effectLst/>
                          <a:latin typeface="Aptos" panose="020B0004020202020204" pitchFamily="34" charset="0"/>
                        </a:rPr>
                        <a:t>Incorporation Type</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7000"/>
                        </a:lnSpc>
                        <a:spcAft>
                          <a:spcPts val="800"/>
                        </a:spcAft>
                      </a:pPr>
                      <a:r>
                        <a:rPr lang="en-US" sz="1200" kern="100">
                          <a:effectLst/>
                          <a:latin typeface="Aptos" panose="020B0004020202020204" pitchFamily="34" charset="0"/>
                        </a:rPr>
                        <a:t>Education Program</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7000"/>
                        </a:lnSpc>
                        <a:spcAft>
                          <a:spcPts val="800"/>
                        </a:spcAft>
                      </a:pPr>
                      <a:r>
                        <a:rPr lang="en-US" sz="1200" kern="100">
                          <a:effectLst/>
                          <a:latin typeface="Aptos" panose="020B0004020202020204" pitchFamily="34" charset="0"/>
                        </a:rPr>
                        <a:t>Certification</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7000"/>
                        </a:lnSpc>
                        <a:spcAft>
                          <a:spcPts val="800"/>
                        </a:spcAft>
                      </a:pPr>
                      <a:r>
                        <a:rPr lang="en-US" sz="1200" kern="100" dirty="0">
                          <a:effectLst/>
                          <a:latin typeface="Aptos" panose="020B0004020202020204" pitchFamily="34" charset="0"/>
                        </a:rPr>
                        <a:t>Certification Required to be CAO</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7000"/>
                        </a:lnSpc>
                        <a:spcAft>
                          <a:spcPts val="800"/>
                        </a:spcAft>
                      </a:pPr>
                      <a:r>
                        <a:rPr lang="en-US" sz="1200" kern="100">
                          <a:effectLst/>
                          <a:latin typeface="Aptos" panose="020B0004020202020204" pitchFamily="34" charset="0"/>
                        </a:rPr>
                        <a:t>CAO Required</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extLst>
                  <a:ext uri="{0D108BD9-81ED-4DB2-BD59-A6C34878D82A}">
                    <a16:rowId xmlns:a16="http://schemas.microsoft.com/office/drawing/2014/main" val="3957284832"/>
                  </a:ext>
                </a:extLst>
              </a:tr>
              <a:tr h="2085500">
                <a:tc>
                  <a:txBody>
                    <a:bodyPr/>
                    <a:lstStyle/>
                    <a:p>
                      <a:pPr>
                        <a:lnSpc>
                          <a:spcPct val="107000"/>
                        </a:lnSpc>
                        <a:spcAft>
                          <a:spcPts val="800"/>
                        </a:spcAft>
                      </a:pPr>
                      <a:r>
                        <a:rPr lang="en-US" sz="1200" kern="100">
                          <a:effectLst/>
                          <a:latin typeface="Aptos" panose="020B0004020202020204" pitchFamily="34" charset="0"/>
                        </a:rPr>
                        <a:t>Ontario</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7000"/>
                        </a:lnSpc>
                        <a:spcAft>
                          <a:spcPts val="800"/>
                        </a:spcAft>
                      </a:pPr>
                      <a:r>
                        <a:rPr lang="en-US" sz="1200" kern="100">
                          <a:effectLst/>
                          <a:latin typeface="Aptos" panose="020B0004020202020204" pitchFamily="34" charset="0"/>
                        </a:rPr>
                        <a:t>Association of Municipal Managers, Clerks and Treasurers of Ontario (AMCTO)</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7000"/>
                        </a:lnSpc>
                        <a:spcAft>
                          <a:spcPts val="800"/>
                        </a:spcAft>
                      </a:pPr>
                      <a:r>
                        <a:rPr lang="en-US" sz="1200" kern="100" dirty="0">
                          <a:effectLst/>
                          <a:latin typeface="Aptos" panose="020B0004020202020204" pitchFamily="34" charset="0"/>
                        </a:rPr>
                        <a:t>Association of Municipal Managers, Clerks and Treasurers of Ontario Act</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7000"/>
                        </a:lnSpc>
                        <a:spcAft>
                          <a:spcPts val="800"/>
                        </a:spcAft>
                      </a:pPr>
                      <a:r>
                        <a:rPr lang="en-US" sz="1200" kern="100" dirty="0">
                          <a:effectLst/>
                          <a:latin typeface="Aptos" panose="020B0004020202020204" pitchFamily="34" charset="0"/>
                        </a:rPr>
                        <a:t>Municipal Administration Program (Core)</a:t>
                      </a:r>
                      <a:endParaRPr lang="en-CA" sz="1200" kern="100" dirty="0">
                        <a:effectLst/>
                        <a:latin typeface="Aptos" panose="020B0004020202020204" pitchFamily="34" charset="0"/>
                      </a:endParaRPr>
                    </a:p>
                    <a:p>
                      <a:pPr>
                        <a:lnSpc>
                          <a:spcPct val="107000"/>
                        </a:lnSpc>
                        <a:spcAft>
                          <a:spcPts val="800"/>
                        </a:spcAft>
                      </a:pPr>
                      <a:r>
                        <a:rPr lang="en-US" sz="1200" kern="100" dirty="0">
                          <a:effectLst/>
                          <a:latin typeface="Aptos" panose="020B0004020202020204" pitchFamily="34" charset="0"/>
                        </a:rPr>
                        <a:t> </a:t>
                      </a:r>
                      <a:endParaRPr lang="en-CA" sz="1200" kern="100" dirty="0">
                        <a:effectLst/>
                        <a:latin typeface="Aptos" panose="020B0004020202020204" pitchFamily="34" charset="0"/>
                      </a:endParaRPr>
                    </a:p>
                    <a:p>
                      <a:pPr>
                        <a:lnSpc>
                          <a:spcPct val="107000"/>
                        </a:lnSpc>
                        <a:spcAft>
                          <a:spcPts val="800"/>
                        </a:spcAft>
                      </a:pPr>
                      <a:r>
                        <a:rPr lang="en-CA" sz="1200" kern="100" dirty="0">
                          <a:effectLst/>
                          <a:latin typeface="Aptos" panose="020B0004020202020204" pitchFamily="34" charset="0"/>
                        </a:rPr>
                        <a:t>Diploma in Municipal Administration (“</a:t>
                      </a:r>
                      <a:r>
                        <a:rPr lang="en-CA" sz="1200" kern="100" dirty="0" err="1">
                          <a:effectLst/>
                          <a:latin typeface="Aptos" panose="020B0004020202020204" pitchFamily="34" charset="0"/>
                        </a:rPr>
                        <a:t>Dipl.M.A</a:t>
                      </a:r>
                      <a:r>
                        <a:rPr lang="en-CA" sz="1200" kern="100" dirty="0">
                          <a:effectLst/>
                          <a:latin typeface="Aptos" panose="020B0004020202020204" pitchFamily="34" charset="0"/>
                        </a:rPr>
                        <a:t>.” credential)</a:t>
                      </a:r>
                    </a:p>
                    <a:p>
                      <a:pPr>
                        <a:lnSpc>
                          <a:spcPct val="107000"/>
                        </a:lnSpc>
                        <a:spcAft>
                          <a:spcPts val="800"/>
                        </a:spcAft>
                      </a:pPr>
                      <a:r>
                        <a:rPr lang="en-US" sz="1200" kern="100" dirty="0">
                          <a:effectLst/>
                          <a:latin typeface="Aptos" panose="020B0004020202020204" pitchFamily="34" charset="0"/>
                        </a:rPr>
                        <a:t> </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7000"/>
                        </a:lnSpc>
                        <a:spcAft>
                          <a:spcPts val="800"/>
                        </a:spcAft>
                      </a:pPr>
                      <a:r>
                        <a:rPr lang="en-CA" sz="1200" kern="100" dirty="0">
                          <a:effectLst/>
                          <a:latin typeface="Aptos" panose="020B0004020202020204" pitchFamily="34" charset="0"/>
                        </a:rPr>
                        <a:t>Four Designations (all protected)</a:t>
                      </a:r>
                    </a:p>
                    <a:p>
                      <a:pPr marL="342900" lvl="0" indent="-342900">
                        <a:lnSpc>
                          <a:spcPct val="107000"/>
                        </a:lnSpc>
                        <a:buFont typeface="Symbol" panose="05050102010706020507" pitchFamily="18" charset="2"/>
                        <a:buChar char=""/>
                      </a:pPr>
                      <a:r>
                        <a:rPr lang="en-CA" sz="1200" kern="100" dirty="0">
                          <a:effectLst/>
                          <a:latin typeface="Aptos" panose="020B0004020202020204" pitchFamily="34" charset="0"/>
                        </a:rPr>
                        <a:t>Accredited Municipal Professional (AMP)</a:t>
                      </a:r>
                    </a:p>
                    <a:p>
                      <a:pPr marL="342900" lvl="0" indent="-342900">
                        <a:lnSpc>
                          <a:spcPct val="107000"/>
                        </a:lnSpc>
                        <a:buFont typeface="Symbol" panose="05050102010706020507" pitchFamily="18" charset="2"/>
                        <a:buChar char=""/>
                      </a:pPr>
                      <a:r>
                        <a:rPr lang="en-CA" sz="1200" kern="100" dirty="0">
                          <a:effectLst/>
                          <a:latin typeface="Aptos" panose="020B0004020202020204" pitchFamily="34" charset="0"/>
                        </a:rPr>
                        <a:t>Accredited Ontario Municipal Clerk (AOMC)</a:t>
                      </a:r>
                    </a:p>
                    <a:p>
                      <a:pPr marL="342900" lvl="0" indent="-342900">
                        <a:lnSpc>
                          <a:spcPct val="107000"/>
                        </a:lnSpc>
                        <a:buFont typeface="Symbol" panose="05050102010706020507" pitchFamily="18" charset="2"/>
                        <a:buChar char=""/>
                      </a:pPr>
                      <a:r>
                        <a:rPr lang="en-CA" sz="1200" kern="100" dirty="0">
                          <a:effectLst/>
                          <a:latin typeface="Aptos" panose="020B0004020202020204" pitchFamily="34" charset="0"/>
                        </a:rPr>
                        <a:t>Certified Municipal Officer (CMO)</a:t>
                      </a:r>
                    </a:p>
                    <a:p>
                      <a:pPr marL="342900" lvl="0" indent="-342900">
                        <a:lnSpc>
                          <a:spcPct val="107000"/>
                        </a:lnSpc>
                        <a:spcAft>
                          <a:spcPts val="800"/>
                        </a:spcAft>
                        <a:buFont typeface="Symbol" panose="05050102010706020507" pitchFamily="18" charset="2"/>
                        <a:buChar char=""/>
                      </a:pPr>
                      <a:r>
                        <a:rPr lang="en-CA" sz="1200" kern="100" dirty="0">
                          <a:effectLst/>
                          <a:latin typeface="Aptos" panose="020B0004020202020204" pitchFamily="34" charset="0"/>
                        </a:rPr>
                        <a:t>Accredited Municipal Clerk Treasurer (AMCT)</a:t>
                      </a:r>
                    </a:p>
                  </a:txBody>
                  <a:tcPr marL="22224" marR="22224" marT="0" marB="0"/>
                </a:tc>
                <a:tc>
                  <a:txBody>
                    <a:bodyPr/>
                    <a:lstStyle/>
                    <a:p>
                      <a:pPr>
                        <a:lnSpc>
                          <a:spcPct val="107000"/>
                        </a:lnSpc>
                        <a:spcAft>
                          <a:spcPts val="800"/>
                        </a:spcAft>
                      </a:pPr>
                      <a:r>
                        <a:rPr lang="en-US" sz="1200" kern="100">
                          <a:effectLst/>
                          <a:latin typeface="Aptos" panose="020B0004020202020204" pitchFamily="34" charset="0"/>
                        </a:rPr>
                        <a:t>No</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7000"/>
                        </a:lnSpc>
                        <a:spcAft>
                          <a:spcPts val="800"/>
                        </a:spcAft>
                      </a:pPr>
                      <a:r>
                        <a:rPr lang="en-US" sz="1200" kern="100" dirty="0">
                          <a:effectLst/>
                          <a:latin typeface="Aptos" panose="020B0004020202020204" pitchFamily="34" charset="0"/>
                        </a:rPr>
                        <a:t>No</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extLst>
                  <a:ext uri="{0D108BD9-81ED-4DB2-BD59-A6C34878D82A}">
                    <a16:rowId xmlns:a16="http://schemas.microsoft.com/office/drawing/2014/main" val="403000063"/>
                  </a:ext>
                </a:extLst>
              </a:tr>
              <a:tr h="693775">
                <a:tc>
                  <a:txBody>
                    <a:bodyPr/>
                    <a:lstStyle/>
                    <a:p>
                      <a:pPr>
                        <a:lnSpc>
                          <a:spcPct val="107000"/>
                        </a:lnSpc>
                        <a:spcAft>
                          <a:spcPts val="800"/>
                        </a:spcAft>
                      </a:pPr>
                      <a:r>
                        <a:rPr lang="en-US" sz="1200" kern="100">
                          <a:effectLst/>
                          <a:latin typeface="Aptos" panose="020B0004020202020204" pitchFamily="34" charset="0"/>
                        </a:rPr>
                        <a:t>Nova Scotia</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7000"/>
                        </a:lnSpc>
                        <a:spcAft>
                          <a:spcPts val="800"/>
                        </a:spcAft>
                      </a:pPr>
                      <a:r>
                        <a:rPr lang="en-US" sz="1200" kern="100" dirty="0">
                          <a:effectLst/>
                          <a:latin typeface="Aptos" panose="020B0004020202020204" pitchFamily="34" charset="0"/>
                        </a:rPr>
                        <a:t>Association of Municipal Administrators,</a:t>
                      </a:r>
                      <a:endParaRPr lang="en-CA" sz="1200" kern="100" dirty="0">
                        <a:effectLst/>
                        <a:latin typeface="Aptos" panose="020B0004020202020204" pitchFamily="34" charset="0"/>
                      </a:endParaRPr>
                    </a:p>
                    <a:p>
                      <a:pPr>
                        <a:lnSpc>
                          <a:spcPct val="107000"/>
                        </a:lnSpc>
                        <a:spcAft>
                          <a:spcPts val="800"/>
                        </a:spcAft>
                      </a:pPr>
                      <a:r>
                        <a:rPr lang="en-US" sz="1200" kern="100" dirty="0">
                          <a:effectLst/>
                          <a:latin typeface="Aptos" panose="020B0004020202020204" pitchFamily="34" charset="0"/>
                        </a:rPr>
                        <a:t>Nova Scotia</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7000"/>
                        </a:lnSpc>
                        <a:spcAft>
                          <a:spcPts val="800"/>
                        </a:spcAft>
                      </a:pPr>
                      <a:r>
                        <a:rPr lang="en-US" sz="1200" kern="100">
                          <a:effectLst/>
                          <a:latin typeface="Aptos" panose="020B0004020202020204" pitchFamily="34" charset="0"/>
                        </a:rPr>
                        <a:t>General (Societies Act)</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7000"/>
                        </a:lnSpc>
                        <a:spcAft>
                          <a:spcPts val="800"/>
                        </a:spcAft>
                      </a:pPr>
                      <a:r>
                        <a:rPr lang="en-US" sz="1200" kern="100" dirty="0">
                          <a:effectLst/>
                          <a:latin typeface="Aptos" panose="020B0004020202020204" pitchFamily="34" charset="0"/>
                        </a:rPr>
                        <a:t>AMANS Municipal Management Modules (for administrators and elected officials)</a:t>
                      </a:r>
                      <a:endParaRPr lang="en-CA" sz="1200" kern="100" dirty="0">
                        <a:effectLst/>
                        <a:latin typeface="Aptos" panose="020B0004020202020204" pitchFamily="34" charset="0"/>
                      </a:endParaRPr>
                    </a:p>
                    <a:p>
                      <a:pPr>
                        <a:lnSpc>
                          <a:spcPct val="107000"/>
                        </a:lnSpc>
                        <a:spcAft>
                          <a:spcPts val="800"/>
                        </a:spcAft>
                      </a:pPr>
                      <a:r>
                        <a:rPr lang="en-US" sz="1200" kern="100" dirty="0">
                          <a:effectLst/>
                          <a:latin typeface="Aptos" panose="020B0004020202020204" pitchFamily="34" charset="0"/>
                        </a:rPr>
                        <a:t> NACLAA Level II (required for CMM)</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7000"/>
                        </a:lnSpc>
                        <a:spcAft>
                          <a:spcPts val="800"/>
                        </a:spcAft>
                      </a:pPr>
                      <a:r>
                        <a:rPr lang="en-US" sz="1200" kern="100">
                          <a:effectLst/>
                          <a:latin typeface="Aptos" panose="020B0004020202020204" pitchFamily="34" charset="0"/>
                        </a:rPr>
                        <a:t>Certified Municipal Manager (CMM)</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7000"/>
                        </a:lnSpc>
                        <a:spcAft>
                          <a:spcPts val="800"/>
                        </a:spcAft>
                      </a:pPr>
                      <a:r>
                        <a:rPr lang="en-US" sz="1200" kern="100">
                          <a:effectLst/>
                          <a:latin typeface="Aptos" panose="020B0004020202020204" pitchFamily="34" charset="0"/>
                        </a:rPr>
                        <a:t>No</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7000"/>
                        </a:lnSpc>
                        <a:spcAft>
                          <a:spcPts val="800"/>
                        </a:spcAft>
                      </a:pPr>
                      <a:r>
                        <a:rPr lang="en-US" sz="1200" kern="100">
                          <a:effectLst/>
                          <a:latin typeface="Aptos" panose="020B0004020202020204" pitchFamily="34" charset="0"/>
                        </a:rPr>
                        <a:t>Municipalities (No)</a:t>
                      </a:r>
                      <a:endParaRPr lang="en-CA" sz="1200" kern="100">
                        <a:effectLst/>
                        <a:latin typeface="Aptos" panose="020B0004020202020204" pitchFamily="34" charset="0"/>
                      </a:endParaRPr>
                    </a:p>
                    <a:p>
                      <a:pPr>
                        <a:lnSpc>
                          <a:spcPct val="107000"/>
                        </a:lnSpc>
                        <a:spcAft>
                          <a:spcPts val="800"/>
                        </a:spcAft>
                      </a:pPr>
                      <a:r>
                        <a:rPr lang="en-US" sz="1200" kern="100">
                          <a:effectLst/>
                          <a:latin typeface="Aptos" panose="020B0004020202020204" pitchFamily="34" charset="0"/>
                        </a:rPr>
                        <a:t>Regions (Yes)</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extLst>
                  <a:ext uri="{0D108BD9-81ED-4DB2-BD59-A6C34878D82A}">
                    <a16:rowId xmlns:a16="http://schemas.microsoft.com/office/drawing/2014/main" val="2575808546"/>
                  </a:ext>
                </a:extLst>
              </a:tr>
              <a:tr h="791327">
                <a:tc>
                  <a:txBody>
                    <a:bodyPr/>
                    <a:lstStyle/>
                    <a:p>
                      <a:pPr>
                        <a:lnSpc>
                          <a:spcPct val="107000"/>
                        </a:lnSpc>
                        <a:spcAft>
                          <a:spcPts val="800"/>
                        </a:spcAft>
                      </a:pPr>
                      <a:r>
                        <a:rPr lang="en-US" sz="1200" kern="100">
                          <a:effectLst/>
                          <a:latin typeface="Aptos" panose="020B0004020202020204" pitchFamily="34" charset="0"/>
                        </a:rPr>
                        <a:t>New Brunswick</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7000"/>
                        </a:lnSpc>
                        <a:spcAft>
                          <a:spcPts val="800"/>
                        </a:spcAft>
                      </a:pPr>
                      <a:r>
                        <a:rPr lang="en-US" sz="1200" kern="100">
                          <a:effectLst/>
                          <a:latin typeface="Aptos" panose="020B0004020202020204" pitchFamily="34" charset="0"/>
                        </a:rPr>
                        <a:t>Association of Municipal</a:t>
                      </a:r>
                      <a:endParaRPr lang="en-CA" sz="1200" kern="100">
                        <a:effectLst/>
                        <a:latin typeface="Aptos" panose="020B0004020202020204" pitchFamily="34" charset="0"/>
                      </a:endParaRPr>
                    </a:p>
                    <a:p>
                      <a:pPr>
                        <a:lnSpc>
                          <a:spcPct val="107000"/>
                        </a:lnSpc>
                        <a:spcAft>
                          <a:spcPts val="800"/>
                        </a:spcAft>
                      </a:pPr>
                      <a:r>
                        <a:rPr lang="en-US" sz="1200" kern="100">
                          <a:effectLst/>
                          <a:latin typeface="Aptos" panose="020B0004020202020204" pitchFamily="34" charset="0"/>
                        </a:rPr>
                        <a:t>Administrators of New Brunswick</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7000"/>
                        </a:lnSpc>
                        <a:spcAft>
                          <a:spcPts val="800"/>
                        </a:spcAft>
                      </a:pPr>
                      <a:r>
                        <a:rPr lang="en-US" sz="1200" kern="100">
                          <a:effectLst/>
                          <a:latin typeface="Aptos" panose="020B0004020202020204" pitchFamily="34" charset="0"/>
                        </a:rPr>
                        <a:t>General</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7000"/>
                        </a:lnSpc>
                        <a:spcAft>
                          <a:spcPts val="800"/>
                        </a:spcAft>
                      </a:pPr>
                      <a:r>
                        <a:rPr lang="en-US" sz="1200" kern="100">
                          <a:effectLst/>
                          <a:latin typeface="Aptos" panose="020B0004020202020204" pitchFamily="34" charset="0"/>
                        </a:rPr>
                        <a:t>Municipal Management Training Program (UMoncton)</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7000"/>
                        </a:lnSpc>
                        <a:spcAft>
                          <a:spcPts val="800"/>
                        </a:spcAft>
                      </a:pPr>
                      <a:r>
                        <a:rPr lang="en-US" sz="1200" kern="100">
                          <a:effectLst/>
                          <a:latin typeface="Aptos" panose="020B0004020202020204" pitchFamily="34" charset="0"/>
                        </a:rPr>
                        <a:t>Professional Certification in Local Government Administration:</a:t>
                      </a:r>
                      <a:endParaRPr lang="en-CA" sz="1200" kern="100">
                        <a:effectLst/>
                        <a:latin typeface="Aptos" panose="020B0004020202020204" pitchFamily="34" charset="0"/>
                      </a:endParaRPr>
                    </a:p>
                    <a:p>
                      <a:pPr>
                        <a:lnSpc>
                          <a:spcPct val="107000"/>
                        </a:lnSpc>
                        <a:spcAft>
                          <a:spcPts val="800"/>
                        </a:spcAft>
                      </a:pPr>
                      <a:r>
                        <a:rPr lang="en-US" sz="1200" kern="100">
                          <a:effectLst/>
                          <a:latin typeface="Aptos" panose="020B0004020202020204" pitchFamily="34" charset="0"/>
                        </a:rPr>
                        <a:t>Level 1 – Basic</a:t>
                      </a:r>
                      <a:endParaRPr lang="en-CA" sz="1200" kern="100">
                        <a:effectLst/>
                        <a:latin typeface="Aptos" panose="020B0004020202020204" pitchFamily="34" charset="0"/>
                      </a:endParaRPr>
                    </a:p>
                    <a:p>
                      <a:pPr>
                        <a:lnSpc>
                          <a:spcPct val="107000"/>
                        </a:lnSpc>
                        <a:spcAft>
                          <a:spcPts val="800"/>
                        </a:spcAft>
                      </a:pPr>
                      <a:r>
                        <a:rPr lang="en-US" sz="1200" kern="100">
                          <a:effectLst/>
                          <a:latin typeface="Aptos" panose="020B0004020202020204" pitchFamily="34" charset="0"/>
                        </a:rPr>
                        <a:t>Level 2 – Intermediate</a:t>
                      </a:r>
                      <a:endParaRPr lang="en-CA" sz="1200" kern="100">
                        <a:effectLst/>
                        <a:latin typeface="Aptos" panose="020B0004020202020204" pitchFamily="34" charset="0"/>
                      </a:endParaRPr>
                    </a:p>
                    <a:p>
                      <a:pPr>
                        <a:lnSpc>
                          <a:spcPct val="107000"/>
                        </a:lnSpc>
                        <a:spcAft>
                          <a:spcPts val="800"/>
                        </a:spcAft>
                      </a:pPr>
                      <a:r>
                        <a:rPr lang="en-US" sz="1200" kern="100">
                          <a:effectLst/>
                          <a:latin typeface="Aptos" panose="020B0004020202020204" pitchFamily="34" charset="0"/>
                        </a:rPr>
                        <a:t>Level 3 - Advanced</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7000"/>
                        </a:lnSpc>
                        <a:spcAft>
                          <a:spcPts val="800"/>
                        </a:spcAft>
                      </a:pPr>
                      <a:r>
                        <a:rPr lang="en-US" sz="1200" kern="100">
                          <a:effectLst/>
                          <a:latin typeface="Aptos" panose="020B0004020202020204" pitchFamily="34" charset="0"/>
                        </a:rPr>
                        <a:t>No</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7000"/>
                        </a:lnSpc>
                        <a:spcAft>
                          <a:spcPts val="800"/>
                        </a:spcAft>
                      </a:pPr>
                      <a:r>
                        <a:rPr lang="en-US" sz="1200" kern="100">
                          <a:effectLst/>
                          <a:latin typeface="Aptos" panose="020B0004020202020204" pitchFamily="34" charset="0"/>
                        </a:rPr>
                        <a:t>No (clerk, treasurer and auditor must be appointed)</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extLst>
                  <a:ext uri="{0D108BD9-81ED-4DB2-BD59-A6C34878D82A}">
                    <a16:rowId xmlns:a16="http://schemas.microsoft.com/office/drawing/2014/main" val="2296597765"/>
                  </a:ext>
                </a:extLst>
              </a:tr>
              <a:tr h="310824">
                <a:tc>
                  <a:txBody>
                    <a:bodyPr/>
                    <a:lstStyle/>
                    <a:p>
                      <a:pPr>
                        <a:lnSpc>
                          <a:spcPct val="107000"/>
                        </a:lnSpc>
                        <a:spcAft>
                          <a:spcPts val="800"/>
                        </a:spcAft>
                      </a:pPr>
                      <a:r>
                        <a:rPr lang="en-US" sz="1200" kern="100">
                          <a:effectLst/>
                          <a:latin typeface="Aptos" panose="020B0004020202020204" pitchFamily="34" charset="0"/>
                        </a:rPr>
                        <a:t>Newfoundland Labrador</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7000"/>
                        </a:lnSpc>
                        <a:spcAft>
                          <a:spcPts val="800"/>
                        </a:spcAft>
                      </a:pPr>
                      <a:r>
                        <a:rPr lang="en-CA" sz="1200" kern="100">
                          <a:effectLst/>
                          <a:latin typeface="Aptos" panose="020B0004020202020204" pitchFamily="34" charset="0"/>
                        </a:rPr>
                        <a:t>Professional Municipal Administrators of Newfoundland and Labrador (PMA)</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7000"/>
                        </a:lnSpc>
                        <a:spcAft>
                          <a:spcPts val="800"/>
                        </a:spcAft>
                      </a:pPr>
                      <a:r>
                        <a:rPr lang="en-US" sz="1200" kern="100">
                          <a:effectLst/>
                          <a:latin typeface="Aptos" panose="020B0004020202020204" pitchFamily="34" charset="0"/>
                        </a:rPr>
                        <a:t>General</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7000"/>
                        </a:lnSpc>
                        <a:spcAft>
                          <a:spcPts val="800"/>
                        </a:spcAft>
                      </a:pPr>
                      <a:r>
                        <a:rPr lang="en-US" sz="1200" kern="100">
                          <a:effectLst/>
                          <a:latin typeface="Aptos" panose="020B0004020202020204" pitchFamily="34" charset="0"/>
                        </a:rPr>
                        <a:t>PMA Core</a:t>
                      </a:r>
                      <a:endParaRPr lang="en-CA" sz="1200" kern="100">
                        <a:effectLst/>
                        <a:latin typeface="Aptos" panose="020B0004020202020204" pitchFamily="34" charset="0"/>
                      </a:endParaRPr>
                    </a:p>
                    <a:p>
                      <a:pPr>
                        <a:lnSpc>
                          <a:spcPct val="107000"/>
                        </a:lnSpc>
                        <a:spcAft>
                          <a:spcPts val="800"/>
                        </a:spcAft>
                      </a:pPr>
                      <a:r>
                        <a:rPr lang="en-US" sz="1200" kern="100">
                          <a:effectLst/>
                          <a:latin typeface="Aptos" panose="020B0004020202020204" pitchFamily="34" charset="0"/>
                        </a:rPr>
                        <a:t>PMA Advanced</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7000"/>
                        </a:lnSpc>
                        <a:spcAft>
                          <a:spcPts val="800"/>
                        </a:spcAft>
                      </a:pPr>
                      <a:r>
                        <a:rPr lang="en-US" sz="1200" kern="100">
                          <a:effectLst/>
                          <a:latin typeface="Aptos" panose="020B0004020202020204" pitchFamily="34" charset="0"/>
                        </a:rPr>
                        <a:t>No</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7000"/>
                        </a:lnSpc>
                        <a:spcAft>
                          <a:spcPts val="800"/>
                        </a:spcAft>
                      </a:pPr>
                      <a:r>
                        <a:rPr lang="en-US" sz="1200" kern="100">
                          <a:effectLst/>
                          <a:latin typeface="Aptos" panose="020B0004020202020204" pitchFamily="34" charset="0"/>
                        </a:rPr>
                        <a:t>No</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7000"/>
                        </a:lnSpc>
                        <a:spcAft>
                          <a:spcPts val="800"/>
                        </a:spcAft>
                      </a:pPr>
                      <a:r>
                        <a:rPr lang="en-US" sz="1200" kern="100">
                          <a:effectLst/>
                          <a:latin typeface="Aptos" panose="020B0004020202020204" pitchFamily="34" charset="0"/>
                        </a:rPr>
                        <a:t>No (clerk must be appointed)</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extLst>
                  <a:ext uri="{0D108BD9-81ED-4DB2-BD59-A6C34878D82A}">
                    <a16:rowId xmlns:a16="http://schemas.microsoft.com/office/drawing/2014/main" val="3978381044"/>
                  </a:ext>
                </a:extLst>
              </a:tr>
              <a:tr h="248209">
                <a:tc>
                  <a:txBody>
                    <a:bodyPr/>
                    <a:lstStyle/>
                    <a:p>
                      <a:pPr>
                        <a:lnSpc>
                          <a:spcPct val="107000"/>
                        </a:lnSpc>
                        <a:spcAft>
                          <a:spcPts val="800"/>
                        </a:spcAft>
                      </a:pPr>
                      <a:r>
                        <a:rPr lang="en-US" sz="1200" kern="100">
                          <a:effectLst/>
                          <a:latin typeface="Aptos" panose="020B0004020202020204" pitchFamily="34" charset="0"/>
                        </a:rPr>
                        <a:t>PEI</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7000"/>
                        </a:lnSpc>
                        <a:spcAft>
                          <a:spcPts val="800"/>
                        </a:spcAft>
                      </a:pPr>
                      <a:r>
                        <a:rPr lang="en-CA" sz="1200" kern="100">
                          <a:effectLst/>
                          <a:latin typeface="Aptos" panose="020B0004020202020204" pitchFamily="34" charset="0"/>
                        </a:rPr>
                        <a:t>Association of Municipal Administrators of PEI (AMAPEI)</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7000"/>
                        </a:lnSpc>
                        <a:spcAft>
                          <a:spcPts val="800"/>
                        </a:spcAft>
                      </a:pPr>
                      <a:r>
                        <a:rPr lang="en-US" sz="1200" kern="100">
                          <a:effectLst/>
                          <a:latin typeface="Aptos" panose="020B0004020202020204" pitchFamily="34" charset="0"/>
                        </a:rPr>
                        <a:t>General</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7000"/>
                        </a:lnSpc>
                        <a:spcAft>
                          <a:spcPts val="800"/>
                        </a:spcAft>
                      </a:pPr>
                      <a:r>
                        <a:rPr lang="en-CA" sz="1200" kern="100">
                          <a:effectLst/>
                          <a:latin typeface="Aptos" panose="020B0004020202020204" pitchFamily="34" charset="0"/>
                        </a:rPr>
                        <a:t>Certificate and  Diploma in Public Administration (U PEI)</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7000"/>
                        </a:lnSpc>
                        <a:spcAft>
                          <a:spcPts val="800"/>
                        </a:spcAft>
                      </a:pPr>
                      <a:r>
                        <a:rPr lang="en-US" sz="1200" kern="100">
                          <a:effectLst/>
                          <a:latin typeface="Aptos" panose="020B0004020202020204" pitchFamily="34" charset="0"/>
                        </a:rPr>
                        <a:t>No</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7000"/>
                        </a:lnSpc>
                        <a:spcAft>
                          <a:spcPts val="800"/>
                        </a:spcAft>
                      </a:pPr>
                      <a:r>
                        <a:rPr lang="en-US" sz="1200" kern="100">
                          <a:effectLst/>
                          <a:latin typeface="Aptos" panose="020B0004020202020204" pitchFamily="34" charset="0"/>
                        </a:rPr>
                        <a:t>No</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tc>
                  <a:txBody>
                    <a:bodyPr/>
                    <a:lstStyle/>
                    <a:p>
                      <a:pPr>
                        <a:lnSpc>
                          <a:spcPct val="107000"/>
                        </a:lnSpc>
                        <a:spcAft>
                          <a:spcPts val="800"/>
                        </a:spcAft>
                      </a:pPr>
                      <a:r>
                        <a:rPr lang="en-US" sz="1200" kern="100" dirty="0">
                          <a:effectLst/>
                          <a:latin typeface="Aptos" panose="020B0004020202020204" pitchFamily="34" charset="0"/>
                        </a:rPr>
                        <a:t>Yes</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2224" marR="22224" marT="0" marB="0"/>
                </a:tc>
                <a:extLst>
                  <a:ext uri="{0D108BD9-81ED-4DB2-BD59-A6C34878D82A}">
                    <a16:rowId xmlns:a16="http://schemas.microsoft.com/office/drawing/2014/main" val="2505574343"/>
                  </a:ext>
                </a:extLst>
              </a:tr>
            </a:tbl>
          </a:graphicData>
        </a:graphic>
      </p:graphicFrame>
    </p:spTree>
    <p:extLst>
      <p:ext uri="{BB962C8B-B14F-4D97-AF65-F5344CB8AC3E}">
        <p14:creationId xmlns:p14="http://schemas.microsoft.com/office/powerpoint/2010/main" val="1568887270"/>
      </p:ext>
    </p:extLst>
  </p:cSld>
  <p:clrMapOvr>
    <a:masterClrMapping/>
  </p:clrMapOvr>
</p:sld>
</file>

<file path=ppt/theme/theme1.xml><?xml version="1.0" encoding="utf-8"?>
<a:theme xmlns:a="http://schemas.openxmlformats.org/drawingml/2006/main" name="Office Theme">
  <a:themeElements>
    <a:clrScheme name="MMA">
      <a:dk1>
        <a:srgbClr val="000000"/>
      </a:dk1>
      <a:lt1>
        <a:srgbClr val="FFFFFF"/>
      </a:lt1>
      <a:dk2>
        <a:srgbClr val="004C70"/>
      </a:dk2>
      <a:lt2>
        <a:srgbClr val="E7E6E6"/>
      </a:lt2>
      <a:accent1>
        <a:srgbClr val="00A6CE"/>
      </a:accent1>
      <a:accent2>
        <a:srgbClr val="92D4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10987</TotalTime>
  <Words>4856</Words>
  <Application>Microsoft Office PowerPoint</Application>
  <PresentationFormat>Widescreen</PresentationFormat>
  <Paragraphs>416</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Aptos</vt:lpstr>
      <vt:lpstr>Arial</vt:lpstr>
      <vt:lpstr>Calibri</vt:lpstr>
      <vt:lpstr>Interstate</vt:lpstr>
      <vt:lpstr>Open Sans</vt:lpstr>
      <vt:lpstr>Symbol</vt:lpstr>
      <vt:lpstr>Office Theme</vt:lpstr>
      <vt:lpstr>Building a Stronger Manitoba: Advancing Excellence In Municipal Administration</vt:lpstr>
      <vt:lpstr>Agenda</vt:lpstr>
      <vt:lpstr>Current Environment</vt:lpstr>
      <vt:lpstr>Current Environment</vt:lpstr>
      <vt:lpstr>Objectives</vt:lpstr>
      <vt:lpstr>PowerPoint Presentation</vt:lpstr>
      <vt:lpstr>PowerPoint Presentation</vt:lpstr>
      <vt:lpstr>PowerPoint Presentation</vt:lpstr>
      <vt:lpstr>PowerPoint Presentation</vt:lpstr>
      <vt:lpstr>Jurisdictional Scan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Mentorship Program</vt:lpstr>
      <vt:lpstr>PowerPoint Presentation</vt:lpstr>
      <vt:lpstr>Next Steps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Nicol</dc:creator>
  <cp:lastModifiedBy>Nicole Chychota</cp:lastModifiedBy>
  <cp:revision>27</cp:revision>
  <dcterms:created xsi:type="dcterms:W3CDTF">2022-09-08T13:50:37Z</dcterms:created>
  <dcterms:modified xsi:type="dcterms:W3CDTF">2025-04-16T13:36:43Z</dcterms:modified>
</cp:coreProperties>
</file>