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3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4.xml" ContentType="application/vnd.openxmlformats-officedocument.presentationml.notesSl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notesSlides/notesSlide7.xml" ContentType="application/vnd.openxmlformats-officedocument.presentationml.notesSlide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notesSlides/notesSlide8.xml" ContentType="application/vnd.openxmlformats-officedocument.presentationml.notesSlide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notesSlides/notesSlide9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3"/>
    <p:sldMasterId id="2147483719" r:id="rId4"/>
  </p:sldMasterIdLst>
  <p:notesMasterIdLst>
    <p:notesMasterId r:id="rId21"/>
  </p:notesMasterIdLst>
  <p:sldIdLst>
    <p:sldId id="367" r:id="rId5"/>
    <p:sldId id="2147471110" r:id="rId6"/>
    <p:sldId id="2147471077" r:id="rId7"/>
    <p:sldId id="2147471085" r:id="rId8"/>
    <p:sldId id="2147471060" r:id="rId9"/>
    <p:sldId id="2147471116" r:id="rId10"/>
    <p:sldId id="2147471111" r:id="rId11"/>
    <p:sldId id="2147471109" r:id="rId12"/>
    <p:sldId id="2147471115" r:id="rId13"/>
    <p:sldId id="2147471114" r:id="rId14"/>
    <p:sldId id="2147471117" r:id="rId15"/>
    <p:sldId id="2147471113" r:id="rId16"/>
    <p:sldId id="2147471107" r:id="rId17"/>
    <p:sldId id="366" r:id="rId18"/>
    <p:sldId id="2147471093" r:id="rId19"/>
    <p:sldId id="365" r:id="rId20"/>
  </p:sldIdLst>
  <p:sldSz cx="12192000" cy="6858000"/>
  <p:notesSz cx="12192000" cy="6858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A39EFEA-73A8-16E4-F0A6-A8658A1D7E07}" name="Lane, Michele" initials="LM" userId="S::michele.lane@gov.mb.ca::9ef2e6d2-125e-46ee-a3b9-dafc071136e4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indy Epp" initials="" lastIdx="3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ABE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5" d="100"/>
          <a:sy n="75" d="100"/>
        </p:scale>
        <p:origin x="874" y="43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tableStyles" Target="tableStyles.xml"/><Relationship Id="rId3" Type="http://schemas.openxmlformats.org/officeDocument/2006/relationships/slideMaster" Target="slideMasters/slideMaster1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2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commentAuthors" Target="commentAuthors.xml"/><Relationship Id="rId27" Type="http://schemas.microsoft.com/office/2018/10/relationships/authors" Target="authors.xml"/></Relationships>
</file>

<file path=ppt/diagrams/_rels/data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image" Target="../media/image9.png"/><Relationship Id="rId4" Type="http://schemas.openxmlformats.org/officeDocument/2006/relationships/image" Target="../media/image12.png"/></Relationships>
</file>

<file path=ppt/diagrams/_rels/drawing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image" Target="../media/image9.png"/><Relationship Id="rId4" Type="http://schemas.openxmlformats.org/officeDocument/2006/relationships/image" Target="../media/image12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A5636B8-03BC-4AE5-AF92-834DAAFF6CE5}" type="doc">
      <dgm:prSet loTypeId="urn:microsoft.com/office/officeart/2009/layout/CircleArrowProcess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8C0A12F6-78AC-472E-B7BD-99834BFB3C4E}">
      <dgm:prSet phldrT="[Text]" custT="1"/>
      <dgm:spPr/>
      <dgm:t>
        <a:bodyPr/>
        <a:lstStyle/>
        <a:p>
          <a:r>
            <a:rPr lang="en-US" altLang="en-US" sz="2000"/>
            <a:t>Address Barriers </a:t>
          </a:r>
          <a:endParaRPr lang="en-US" sz="2000"/>
        </a:p>
      </dgm:t>
    </dgm:pt>
    <dgm:pt modelId="{3D80A1AA-DF56-473E-9FD7-A6C54D798319}" type="parTrans" cxnId="{FDAAC36B-9553-4A55-8FBE-68482B7ECA34}">
      <dgm:prSet/>
      <dgm:spPr/>
      <dgm:t>
        <a:bodyPr/>
        <a:lstStyle/>
        <a:p>
          <a:endParaRPr lang="en-US"/>
        </a:p>
      </dgm:t>
    </dgm:pt>
    <dgm:pt modelId="{79BBE3E3-01EF-4939-96C7-140100C0D957}" type="sibTrans" cxnId="{FDAAC36B-9553-4A55-8FBE-68482B7ECA34}">
      <dgm:prSet/>
      <dgm:spPr/>
      <dgm:t>
        <a:bodyPr/>
        <a:lstStyle/>
        <a:p>
          <a:endParaRPr lang="en-US"/>
        </a:p>
      </dgm:t>
    </dgm:pt>
    <dgm:pt modelId="{A94F1BBB-DB74-4878-B8B0-0862D71CDEBD}">
      <dgm:prSet custT="1"/>
      <dgm:spPr/>
      <dgm:t>
        <a:bodyPr/>
        <a:lstStyle/>
        <a:p>
          <a:r>
            <a:rPr lang="en-US" altLang="en-US" sz="2000"/>
            <a:t>Streamline Recruitment Processes</a:t>
          </a:r>
        </a:p>
      </dgm:t>
    </dgm:pt>
    <dgm:pt modelId="{00058C86-DAB3-43EC-8D00-B47EE7607CDF}" type="parTrans" cxnId="{4974C57E-911F-45EE-B803-39D47F2900DC}">
      <dgm:prSet/>
      <dgm:spPr/>
      <dgm:t>
        <a:bodyPr/>
        <a:lstStyle/>
        <a:p>
          <a:endParaRPr lang="en-US"/>
        </a:p>
      </dgm:t>
    </dgm:pt>
    <dgm:pt modelId="{8437E4D5-1AF7-400B-8594-163E6326FE3A}" type="sibTrans" cxnId="{4974C57E-911F-45EE-B803-39D47F2900DC}">
      <dgm:prSet/>
      <dgm:spPr/>
      <dgm:t>
        <a:bodyPr/>
        <a:lstStyle/>
        <a:p>
          <a:endParaRPr lang="en-US"/>
        </a:p>
      </dgm:t>
    </dgm:pt>
    <dgm:pt modelId="{B3B5E1C4-AE34-4C9D-9EEE-B0383DCA0259}">
      <dgm:prSet custT="1"/>
      <dgm:spPr/>
      <dgm:t>
        <a:bodyPr/>
        <a:lstStyle/>
        <a:p>
          <a:r>
            <a:rPr lang="en-US" altLang="en-US" sz="2000"/>
            <a:t>Implement Innovative Strategies</a:t>
          </a:r>
        </a:p>
      </dgm:t>
    </dgm:pt>
    <dgm:pt modelId="{452E7A88-D693-45A8-A126-20087E5299F7}" type="parTrans" cxnId="{0B0BA4DA-3890-45BE-B0ED-A4B0EF20DE4A}">
      <dgm:prSet/>
      <dgm:spPr/>
      <dgm:t>
        <a:bodyPr/>
        <a:lstStyle/>
        <a:p>
          <a:endParaRPr lang="en-US"/>
        </a:p>
      </dgm:t>
    </dgm:pt>
    <dgm:pt modelId="{1B9BDB8D-D80A-4656-ABF5-FBFF0FF8A67A}" type="sibTrans" cxnId="{0B0BA4DA-3890-45BE-B0ED-A4B0EF20DE4A}">
      <dgm:prSet/>
      <dgm:spPr/>
      <dgm:t>
        <a:bodyPr/>
        <a:lstStyle/>
        <a:p>
          <a:endParaRPr lang="en-US"/>
        </a:p>
      </dgm:t>
    </dgm:pt>
    <dgm:pt modelId="{2BF31826-F881-4377-8D5A-0C81B4890F0C}" type="pres">
      <dgm:prSet presAssocID="{9A5636B8-03BC-4AE5-AF92-834DAAFF6CE5}" presName="Name0" presStyleCnt="0">
        <dgm:presLayoutVars>
          <dgm:chMax val="7"/>
          <dgm:chPref val="7"/>
          <dgm:dir/>
          <dgm:animLvl val="lvl"/>
        </dgm:presLayoutVars>
      </dgm:prSet>
      <dgm:spPr/>
    </dgm:pt>
    <dgm:pt modelId="{6C8CBCD2-21A9-4353-91F9-AC419B37F9FA}" type="pres">
      <dgm:prSet presAssocID="{8C0A12F6-78AC-472E-B7BD-99834BFB3C4E}" presName="Accent1" presStyleCnt="0"/>
      <dgm:spPr/>
    </dgm:pt>
    <dgm:pt modelId="{FA623643-19C1-4DF2-9808-95FC7CBC882E}" type="pres">
      <dgm:prSet presAssocID="{8C0A12F6-78AC-472E-B7BD-99834BFB3C4E}" presName="Accent" presStyleLbl="node1" presStyleIdx="0" presStyleCnt="3"/>
      <dgm:spPr>
        <a:solidFill>
          <a:schemeClr val="accent6">
            <a:lumMod val="75000"/>
          </a:schemeClr>
        </a:solidFill>
      </dgm:spPr>
    </dgm:pt>
    <dgm:pt modelId="{3682F9D4-3347-47E1-BBA4-C64339ED0D70}" type="pres">
      <dgm:prSet presAssocID="{8C0A12F6-78AC-472E-B7BD-99834BFB3C4E}" presName="Parent1" presStyleLbl="revTx" presStyleIdx="0" presStyleCnt="3">
        <dgm:presLayoutVars>
          <dgm:chMax val="1"/>
          <dgm:chPref val="1"/>
          <dgm:bulletEnabled val="1"/>
        </dgm:presLayoutVars>
      </dgm:prSet>
      <dgm:spPr/>
    </dgm:pt>
    <dgm:pt modelId="{03879653-22EE-4E9F-B4DD-C1B8F4B08C61}" type="pres">
      <dgm:prSet presAssocID="{A94F1BBB-DB74-4878-B8B0-0862D71CDEBD}" presName="Accent2" presStyleCnt="0"/>
      <dgm:spPr/>
    </dgm:pt>
    <dgm:pt modelId="{9FAA4173-C9E1-4C6D-9F9E-A288426DE35A}" type="pres">
      <dgm:prSet presAssocID="{A94F1BBB-DB74-4878-B8B0-0862D71CDEBD}" presName="Accent" presStyleLbl="node1" presStyleIdx="1" presStyleCnt="3"/>
      <dgm:spPr>
        <a:solidFill>
          <a:schemeClr val="accent6">
            <a:lumMod val="75000"/>
          </a:schemeClr>
        </a:solidFill>
      </dgm:spPr>
    </dgm:pt>
    <dgm:pt modelId="{A41E7993-F4BD-4654-B162-0412AB49954D}" type="pres">
      <dgm:prSet presAssocID="{A94F1BBB-DB74-4878-B8B0-0862D71CDEBD}" presName="Parent2" presStyleLbl="revTx" presStyleIdx="1" presStyleCnt="3" custScaleX="151155">
        <dgm:presLayoutVars>
          <dgm:chMax val="1"/>
          <dgm:chPref val="1"/>
          <dgm:bulletEnabled val="1"/>
        </dgm:presLayoutVars>
      </dgm:prSet>
      <dgm:spPr/>
    </dgm:pt>
    <dgm:pt modelId="{34276F76-B889-4E20-B400-A6341C58B874}" type="pres">
      <dgm:prSet presAssocID="{B3B5E1C4-AE34-4C9D-9EEE-B0383DCA0259}" presName="Accent3" presStyleCnt="0"/>
      <dgm:spPr/>
    </dgm:pt>
    <dgm:pt modelId="{0572E743-88CF-43B8-90AC-8232CA96E8C6}" type="pres">
      <dgm:prSet presAssocID="{B3B5E1C4-AE34-4C9D-9EEE-B0383DCA0259}" presName="Accent" presStyleLbl="node1" presStyleIdx="2" presStyleCnt="3"/>
      <dgm:spPr>
        <a:solidFill>
          <a:schemeClr val="accent6">
            <a:lumMod val="75000"/>
          </a:schemeClr>
        </a:solidFill>
      </dgm:spPr>
    </dgm:pt>
    <dgm:pt modelId="{F14DD122-6D85-455F-B590-000A8EE720FF}" type="pres">
      <dgm:prSet presAssocID="{B3B5E1C4-AE34-4C9D-9EEE-B0383DCA0259}" presName="Parent3" presStyleLbl="revTx" presStyleIdx="2" presStyleCnt="3" custScaleX="135657">
        <dgm:presLayoutVars>
          <dgm:chMax val="1"/>
          <dgm:chPref val="1"/>
          <dgm:bulletEnabled val="1"/>
        </dgm:presLayoutVars>
      </dgm:prSet>
      <dgm:spPr/>
    </dgm:pt>
  </dgm:ptLst>
  <dgm:cxnLst>
    <dgm:cxn modelId="{9540240F-84D5-40ED-AC39-9E6FD307CB3A}" type="presOf" srcId="{9A5636B8-03BC-4AE5-AF92-834DAAFF6CE5}" destId="{2BF31826-F881-4377-8D5A-0C81B4890F0C}" srcOrd="0" destOrd="0" presId="urn:microsoft.com/office/officeart/2009/layout/CircleArrowProcess"/>
    <dgm:cxn modelId="{B4A0953E-61F5-4235-AD89-A278BE6A66AE}" type="presOf" srcId="{A94F1BBB-DB74-4878-B8B0-0862D71CDEBD}" destId="{A41E7993-F4BD-4654-B162-0412AB49954D}" srcOrd="0" destOrd="0" presId="urn:microsoft.com/office/officeart/2009/layout/CircleArrowProcess"/>
    <dgm:cxn modelId="{FDAAC36B-9553-4A55-8FBE-68482B7ECA34}" srcId="{9A5636B8-03BC-4AE5-AF92-834DAAFF6CE5}" destId="{8C0A12F6-78AC-472E-B7BD-99834BFB3C4E}" srcOrd="0" destOrd="0" parTransId="{3D80A1AA-DF56-473E-9FD7-A6C54D798319}" sibTransId="{79BBE3E3-01EF-4939-96C7-140100C0D957}"/>
    <dgm:cxn modelId="{4974C57E-911F-45EE-B803-39D47F2900DC}" srcId="{9A5636B8-03BC-4AE5-AF92-834DAAFF6CE5}" destId="{A94F1BBB-DB74-4878-B8B0-0862D71CDEBD}" srcOrd="1" destOrd="0" parTransId="{00058C86-DAB3-43EC-8D00-B47EE7607CDF}" sibTransId="{8437E4D5-1AF7-400B-8594-163E6326FE3A}"/>
    <dgm:cxn modelId="{78C5009F-8048-48D2-BADF-DA0101B6C1F8}" type="presOf" srcId="{8C0A12F6-78AC-472E-B7BD-99834BFB3C4E}" destId="{3682F9D4-3347-47E1-BBA4-C64339ED0D70}" srcOrd="0" destOrd="0" presId="urn:microsoft.com/office/officeart/2009/layout/CircleArrowProcess"/>
    <dgm:cxn modelId="{24BC19BB-AF46-4973-8252-9A60940F2D66}" type="presOf" srcId="{B3B5E1C4-AE34-4C9D-9EEE-B0383DCA0259}" destId="{F14DD122-6D85-455F-B590-000A8EE720FF}" srcOrd="0" destOrd="0" presId="urn:microsoft.com/office/officeart/2009/layout/CircleArrowProcess"/>
    <dgm:cxn modelId="{0B0BA4DA-3890-45BE-B0ED-A4B0EF20DE4A}" srcId="{9A5636B8-03BC-4AE5-AF92-834DAAFF6CE5}" destId="{B3B5E1C4-AE34-4C9D-9EEE-B0383DCA0259}" srcOrd="2" destOrd="0" parTransId="{452E7A88-D693-45A8-A126-20087E5299F7}" sibTransId="{1B9BDB8D-D80A-4656-ABF5-FBFF0FF8A67A}"/>
    <dgm:cxn modelId="{7E3E171B-77BB-43A7-A722-0CEF2AAA7E1C}" type="presParOf" srcId="{2BF31826-F881-4377-8D5A-0C81B4890F0C}" destId="{6C8CBCD2-21A9-4353-91F9-AC419B37F9FA}" srcOrd="0" destOrd="0" presId="urn:microsoft.com/office/officeart/2009/layout/CircleArrowProcess"/>
    <dgm:cxn modelId="{3D0FC378-A1B0-4A96-A709-81DCD94A0925}" type="presParOf" srcId="{6C8CBCD2-21A9-4353-91F9-AC419B37F9FA}" destId="{FA623643-19C1-4DF2-9808-95FC7CBC882E}" srcOrd="0" destOrd="0" presId="urn:microsoft.com/office/officeart/2009/layout/CircleArrowProcess"/>
    <dgm:cxn modelId="{E8E0CDB2-950D-4366-AC7C-4CE09EE6A435}" type="presParOf" srcId="{2BF31826-F881-4377-8D5A-0C81B4890F0C}" destId="{3682F9D4-3347-47E1-BBA4-C64339ED0D70}" srcOrd="1" destOrd="0" presId="urn:microsoft.com/office/officeart/2009/layout/CircleArrowProcess"/>
    <dgm:cxn modelId="{FB9946A6-FB75-46E6-BD96-F9FEB961666F}" type="presParOf" srcId="{2BF31826-F881-4377-8D5A-0C81B4890F0C}" destId="{03879653-22EE-4E9F-B4DD-C1B8F4B08C61}" srcOrd="2" destOrd="0" presId="urn:microsoft.com/office/officeart/2009/layout/CircleArrowProcess"/>
    <dgm:cxn modelId="{FE21C76D-B1E7-4623-AB04-76247A1D47D4}" type="presParOf" srcId="{03879653-22EE-4E9F-B4DD-C1B8F4B08C61}" destId="{9FAA4173-C9E1-4C6D-9F9E-A288426DE35A}" srcOrd="0" destOrd="0" presId="urn:microsoft.com/office/officeart/2009/layout/CircleArrowProcess"/>
    <dgm:cxn modelId="{35DC8383-9ABC-4EEF-8356-1EDFC00A9DEB}" type="presParOf" srcId="{2BF31826-F881-4377-8D5A-0C81B4890F0C}" destId="{A41E7993-F4BD-4654-B162-0412AB49954D}" srcOrd="3" destOrd="0" presId="urn:microsoft.com/office/officeart/2009/layout/CircleArrowProcess"/>
    <dgm:cxn modelId="{592D034A-AAAE-443D-805A-CCDF470CC5D4}" type="presParOf" srcId="{2BF31826-F881-4377-8D5A-0C81B4890F0C}" destId="{34276F76-B889-4E20-B400-A6341C58B874}" srcOrd="4" destOrd="0" presId="urn:microsoft.com/office/officeart/2009/layout/CircleArrowProcess"/>
    <dgm:cxn modelId="{CA01DA33-094C-4C3F-B8DC-F1AD4C3A6F6D}" type="presParOf" srcId="{34276F76-B889-4E20-B400-A6341C58B874}" destId="{0572E743-88CF-43B8-90AC-8232CA96E8C6}" srcOrd="0" destOrd="0" presId="urn:microsoft.com/office/officeart/2009/layout/CircleArrowProcess"/>
    <dgm:cxn modelId="{E2E130A1-5493-4E6A-A9F6-453045C134CB}" type="presParOf" srcId="{2BF31826-F881-4377-8D5A-0C81B4890F0C}" destId="{F14DD122-6D85-455F-B590-000A8EE720FF}" srcOrd="5" destOrd="0" presId="urn:microsoft.com/office/officeart/2009/layout/CircleArrowProcess"/>
  </dgm:cxnLst>
  <dgm:bg>
    <a:noFill/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35FDC58-32BC-4755-BA7F-A61E89EA70D1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88FE1FD7-E156-4A13-BE4C-F519FE16D469}">
      <dgm:prSet custT="1"/>
      <dgm:spPr>
        <a:solidFill>
          <a:schemeClr val="accent5">
            <a:lumMod val="20000"/>
            <a:lumOff val="80000"/>
            <a:alpha val="90000"/>
          </a:schemeClr>
        </a:solidFill>
      </dgm:spPr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en-US" sz="2400"/>
            <a:t>Significant worldwide demand</a:t>
          </a:r>
        </a:p>
      </dgm:t>
    </dgm:pt>
    <dgm:pt modelId="{4C4FFE2B-0FBD-47B0-8C7B-22A59A62A93B}" type="parTrans" cxnId="{0C7262D8-D051-4AC0-BDC3-9A4AC8FEEF0E}">
      <dgm:prSet/>
      <dgm:spPr/>
      <dgm:t>
        <a:bodyPr/>
        <a:lstStyle/>
        <a:p>
          <a:endParaRPr lang="en-US" sz="1100"/>
        </a:p>
      </dgm:t>
    </dgm:pt>
    <dgm:pt modelId="{867868AE-66E1-4938-887A-5F8FB8334746}" type="sibTrans" cxnId="{0C7262D8-D051-4AC0-BDC3-9A4AC8FEEF0E}">
      <dgm:prSet/>
      <dgm:spPr/>
      <dgm:t>
        <a:bodyPr/>
        <a:lstStyle/>
        <a:p>
          <a:endParaRPr lang="en-US" sz="1100"/>
        </a:p>
      </dgm:t>
    </dgm:pt>
    <dgm:pt modelId="{426B5495-69E3-4BC5-9849-84C450A1FE18}">
      <dgm:prSet custT="1"/>
      <dgm:spPr>
        <a:solidFill>
          <a:schemeClr val="tx1">
            <a:lumMod val="65000"/>
            <a:lumOff val="35000"/>
          </a:schemeClr>
        </a:solidFill>
      </dgm:spPr>
      <dgm:t>
        <a:bodyPr/>
        <a:lstStyle/>
        <a:p>
          <a:r>
            <a:rPr lang="en-US" sz="2400"/>
            <a:t>Changing Interests of Candidates</a:t>
          </a:r>
        </a:p>
      </dgm:t>
    </dgm:pt>
    <dgm:pt modelId="{2256FAA5-40A1-4654-9986-D32DFC4572D0}" type="parTrans" cxnId="{E215EB58-2883-4C58-8082-C1C8E77CDFA6}">
      <dgm:prSet/>
      <dgm:spPr/>
      <dgm:t>
        <a:bodyPr/>
        <a:lstStyle/>
        <a:p>
          <a:endParaRPr lang="en-US" sz="1100"/>
        </a:p>
      </dgm:t>
    </dgm:pt>
    <dgm:pt modelId="{2EE017E6-7110-48C1-92F7-723CE25E8C29}" type="sibTrans" cxnId="{E215EB58-2883-4C58-8082-C1C8E77CDFA6}">
      <dgm:prSet/>
      <dgm:spPr/>
      <dgm:t>
        <a:bodyPr/>
        <a:lstStyle/>
        <a:p>
          <a:endParaRPr lang="en-US" sz="1100"/>
        </a:p>
      </dgm:t>
    </dgm:pt>
    <dgm:pt modelId="{0B3EF209-2C0A-44F0-BD60-562923AE6B94}">
      <dgm:prSet custT="1"/>
      <dgm:spPr>
        <a:solidFill>
          <a:schemeClr val="tx1">
            <a:lumMod val="65000"/>
            <a:lumOff val="35000"/>
          </a:schemeClr>
        </a:solidFill>
      </dgm:spPr>
      <dgm:t>
        <a:bodyPr/>
        <a:lstStyle/>
        <a:p>
          <a:r>
            <a:rPr lang="en-US" sz="2400"/>
            <a:t>Intense Competition</a:t>
          </a:r>
        </a:p>
      </dgm:t>
    </dgm:pt>
    <dgm:pt modelId="{BA13A1C0-4E92-4629-8C17-0B2BD73B48A4}" type="parTrans" cxnId="{B75CC27F-1301-4D99-8411-DD152673DC5B}">
      <dgm:prSet/>
      <dgm:spPr/>
      <dgm:t>
        <a:bodyPr/>
        <a:lstStyle/>
        <a:p>
          <a:endParaRPr lang="en-US" sz="1100"/>
        </a:p>
      </dgm:t>
    </dgm:pt>
    <dgm:pt modelId="{7B28C4B6-3323-4249-A120-DCF966700384}" type="sibTrans" cxnId="{B75CC27F-1301-4D99-8411-DD152673DC5B}">
      <dgm:prSet/>
      <dgm:spPr/>
      <dgm:t>
        <a:bodyPr/>
        <a:lstStyle/>
        <a:p>
          <a:endParaRPr lang="en-US" sz="1100"/>
        </a:p>
      </dgm:t>
    </dgm:pt>
    <dgm:pt modelId="{AE82B271-DE01-4309-99A1-728663F70979}">
      <dgm:prSet custT="1"/>
      <dgm:spPr>
        <a:solidFill>
          <a:schemeClr val="accent5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en-US" sz="2400"/>
            <a:t>Desire for work-life balance and diverse opportunities</a:t>
          </a:r>
        </a:p>
      </dgm:t>
    </dgm:pt>
    <dgm:pt modelId="{9E526AB4-F85F-4947-BA76-F58F423916D2}" type="parTrans" cxnId="{809B6B45-4343-4DBF-B91E-D7D26284205C}">
      <dgm:prSet/>
      <dgm:spPr/>
      <dgm:t>
        <a:bodyPr/>
        <a:lstStyle/>
        <a:p>
          <a:endParaRPr lang="en-US" sz="1100"/>
        </a:p>
      </dgm:t>
    </dgm:pt>
    <dgm:pt modelId="{1A0C32FD-2F0D-4DB7-B858-1DA9B3A358E0}" type="sibTrans" cxnId="{809B6B45-4343-4DBF-B91E-D7D26284205C}">
      <dgm:prSet/>
      <dgm:spPr/>
      <dgm:t>
        <a:bodyPr/>
        <a:lstStyle/>
        <a:p>
          <a:endParaRPr lang="en-US" sz="1100"/>
        </a:p>
      </dgm:t>
    </dgm:pt>
    <dgm:pt modelId="{AEBB57ED-1FBD-4500-B7DA-5779CCC87CDE}">
      <dgm:prSet custT="1"/>
      <dgm:spPr>
        <a:solidFill>
          <a:schemeClr val="accent5">
            <a:lumMod val="20000"/>
            <a:lumOff val="80000"/>
            <a:alpha val="90000"/>
          </a:schemeClr>
        </a:solidFill>
      </dgm:spPr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en-US" sz="2400"/>
            <a:t>Escalating compensation and incentives  </a:t>
          </a:r>
        </a:p>
      </dgm:t>
    </dgm:pt>
    <dgm:pt modelId="{6934E1B6-DF37-4E0B-8723-460D3D4A89B5}" type="parTrans" cxnId="{3C947A39-6882-43CB-80A4-A2C65663505C}">
      <dgm:prSet/>
      <dgm:spPr/>
    </dgm:pt>
    <dgm:pt modelId="{2346D28E-F6C0-4939-8D7C-2F4E48581E47}" type="sibTrans" cxnId="{3C947A39-6882-43CB-80A4-A2C65663505C}">
      <dgm:prSet/>
      <dgm:spPr/>
    </dgm:pt>
    <dgm:pt modelId="{83D4BB69-72ED-418C-B519-815A37F2BB29}">
      <dgm:prSet custT="1"/>
      <dgm:spPr>
        <a:solidFill>
          <a:schemeClr val="accent5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en-US" sz="2400"/>
            <a:t>Increasing interest in specialization</a:t>
          </a:r>
        </a:p>
      </dgm:t>
    </dgm:pt>
    <dgm:pt modelId="{8731F5FB-DF6A-4A40-A478-C4A4B1E8004C}" type="parTrans" cxnId="{F8702560-9158-4013-B6C4-029A24008035}">
      <dgm:prSet/>
      <dgm:spPr/>
    </dgm:pt>
    <dgm:pt modelId="{A7ABA102-7F79-43E6-BF49-5DE2BB33EF82}" type="sibTrans" cxnId="{F8702560-9158-4013-B6C4-029A24008035}">
      <dgm:prSet/>
      <dgm:spPr/>
    </dgm:pt>
    <dgm:pt modelId="{8822FC01-F3A4-45D9-B438-A508AE4440B9}" type="pres">
      <dgm:prSet presAssocID="{735FDC58-32BC-4755-BA7F-A61E89EA70D1}" presName="Name0" presStyleCnt="0">
        <dgm:presLayoutVars>
          <dgm:dir/>
          <dgm:animLvl val="lvl"/>
          <dgm:resizeHandles val="exact"/>
        </dgm:presLayoutVars>
      </dgm:prSet>
      <dgm:spPr/>
    </dgm:pt>
    <dgm:pt modelId="{8630C8C8-F3AA-471B-B378-70D4C96E9F72}" type="pres">
      <dgm:prSet presAssocID="{0B3EF209-2C0A-44F0-BD60-562923AE6B94}" presName="composite" presStyleCnt="0"/>
      <dgm:spPr/>
    </dgm:pt>
    <dgm:pt modelId="{95FBCDA3-FEC2-4071-8BBB-BAEBC994E303}" type="pres">
      <dgm:prSet presAssocID="{0B3EF209-2C0A-44F0-BD60-562923AE6B94}" presName="parTx" presStyleLbl="alignNode1" presStyleIdx="0" presStyleCnt="2">
        <dgm:presLayoutVars>
          <dgm:chMax val="0"/>
          <dgm:chPref val="0"/>
          <dgm:bulletEnabled val="1"/>
        </dgm:presLayoutVars>
      </dgm:prSet>
      <dgm:spPr/>
    </dgm:pt>
    <dgm:pt modelId="{82DCCDB4-D6D0-4A2A-B558-226DD1FB1BBD}" type="pres">
      <dgm:prSet presAssocID="{0B3EF209-2C0A-44F0-BD60-562923AE6B94}" presName="desTx" presStyleLbl="alignAccFollowNode1" presStyleIdx="0" presStyleCnt="2">
        <dgm:presLayoutVars>
          <dgm:bulletEnabled val="1"/>
        </dgm:presLayoutVars>
      </dgm:prSet>
      <dgm:spPr/>
    </dgm:pt>
    <dgm:pt modelId="{054513E4-B72D-44E4-94E0-0114B7F81938}" type="pres">
      <dgm:prSet presAssocID="{7B28C4B6-3323-4249-A120-DCF966700384}" presName="space" presStyleCnt="0"/>
      <dgm:spPr/>
    </dgm:pt>
    <dgm:pt modelId="{420686C5-36B3-4380-8F94-2F35998F7C50}" type="pres">
      <dgm:prSet presAssocID="{426B5495-69E3-4BC5-9849-84C450A1FE18}" presName="composite" presStyleCnt="0"/>
      <dgm:spPr/>
    </dgm:pt>
    <dgm:pt modelId="{9E2D3B9E-81A6-4567-8392-81A3D82C2242}" type="pres">
      <dgm:prSet presAssocID="{426B5495-69E3-4BC5-9849-84C450A1FE18}" presName="parTx" presStyleLbl="alignNode1" presStyleIdx="1" presStyleCnt="2">
        <dgm:presLayoutVars>
          <dgm:chMax val="0"/>
          <dgm:chPref val="0"/>
          <dgm:bulletEnabled val="1"/>
        </dgm:presLayoutVars>
      </dgm:prSet>
      <dgm:spPr/>
    </dgm:pt>
    <dgm:pt modelId="{286A9E11-6D6E-44C5-983E-D760030B74CC}" type="pres">
      <dgm:prSet presAssocID="{426B5495-69E3-4BC5-9849-84C450A1FE18}" presName="desTx" presStyleLbl="alignAccFollowNode1" presStyleIdx="1" presStyleCnt="2">
        <dgm:presLayoutVars>
          <dgm:bulletEnabled val="1"/>
        </dgm:presLayoutVars>
      </dgm:prSet>
      <dgm:spPr/>
    </dgm:pt>
  </dgm:ptLst>
  <dgm:cxnLst>
    <dgm:cxn modelId="{F6C8D437-E490-4973-B5E1-D47742DCFC35}" type="presOf" srcId="{AEBB57ED-1FBD-4500-B7DA-5779CCC87CDE}" destId="{82DCCDB4-D6D0-4A2A-B558-226DD1FB1BBD}" srcOrd="0" destOrd="1" presId="urn:microsoft.com/office/officeart/2005/8/layout/hList1"/>
    <dgm:cxn modelId="{3C947A39-6882-43CB-80A4-A2C65663505C}" srcId="{0B3EF209-2C0A-44F0-BD60-562923AE6B94}" destId="{AEBB57ED-1FBD-4500-B7DA-5779CCC87CDE}" srcOrd="1" destOrd="0" parTransId="{6934E1B6-DF37-4E0B-8723-460D3D4A89B5}" sibTransId="{2346D28E-F6C0-4939-8D7C-2F4E48581E47}"/>
    <dgm:cxn modelId="{F8702560-9158-4013-B6C4-029A24008035}" srcId="{426B5495-69E3-4BC5-9849-84C450A1FE18}" destId="{83D4BB69-72ED-418C-B519-815A37F2BB29}" srcOrd="1" destOrd="0" parTransId="{8731F5FB-DF6A-4A40-A478-C4A4B1E8004C}" sibTransId="{A7ABA102-7F79-43E6-BF49-5DE2BB33EF82}"/>
    <dgm:cxn modelId="{809B6B45-4343-4DBF-B91E-D7D26284205C}" srcId="{426B5495-69E3-4BC5-9849-84C450A1FE18}" destId="{AE82B271-DE01-4309-99A1-728663F70979}" srcOrd="0" destOrd="0" parTransId="{9E526AB4-F85F-4947-BA76-F58F423916D2}" sibTransId="{1A0C32FD-2F0D-4DB7-B858-1DA9B3A358E0}"/>
    <dgm:cxn modelId="{00BE5369-AA55-429F-BA63-5E3CD08B5E60}" type="presOf" srcId="{83D4BB69-72ED-418C-B519-815A37F2BB29}" destId="{286A9E11-6D6E-44C5-983E-D760030B74CC}" srcOrd="0" destOrd="1" presId="urn:microsoft.com/office/officeart/2005/8/layout/hList1"/>
    <dgm:cxn modelId="{E215EB58-2883-4C58-8082-C1C8E77CDFA6}" srcId="{735FDC58-32BC-4755-BA7F-A61E89EA70D1}" destId="{426B5495-69E3-4BC5-9849-84C450A1FE18}" srcOrd="1" destOrd="0" parTransId="{2256FAA5-40A1-4654-9986-D32DFC4572D0}" sibTransId="{2EE017E6-7110-48C1-92F7-723CE25E8C29}"/>
    <dgm:cxn modelId="{918F957C-0049-4CCC-8A05-87D920144DA0}" type="presOf" srcId="{735FDC58-32BC-4755-BA7F-A61E89EA70D1}" destId="{8822FC01-F3A4-45D9-B438-A508AE4440B9}" srcOrd="0" destOrd="0" presId="urn:microsoft.com/office/officeart/2005/8/layout/hList1"/>
    <dgm:cxn modelId="{B75CC27F-1301-4D99-8411-DD152673DC5B}" srcId="{735FDC58-32BC-4755-BA7F-A61E89EA70D1}" destId="{0B3EF209-2C0A-44F0-BD60-562923AE6B94}" srcOrd="0" destOrd="0" parTransId="{BA13A1C0-4E92-4629-8C17-0B2BD73B48A4}" sibTransId="{7B28C4B6-3323-4249-A120-DCF966700384}"/>
    <dgm:cxn modelId="{C3430988-FC9C-439C-877C-21FC990901F0}" type="presOf" srcId="{426B5495-69E3-4BC5-9849-84C450A1FE18}" destId="{9E2D3B9E-81A6-4567-8392-81A3D82C2242}" srcOrd="0" destOrd="0" presId="urn:microsoft.com/office/officeart/2005/8/layout/hList1"/>
    <dgm:cxn modelId="{F28809D4-8CE3-4B20-B354-6D95514BBA12}" type="presOf" srcId="{AE82B271-DE01-4309-99A1-728663F70979}" destId="{286A9E11-6D6E-44C5-983E-D760030B74CC}" srcOrd="0" destOrd="0" presId="urn:microsoft.com/office/officeart/2005/8/layout/hList1"/>
    <dgm:cxn modelId="{0C7262D8-D051-4AC0-BDC3-9A4AC8FEEF0E}" srcId="{0B3EF209-2C0A-44F0-BD60-562923AE6B94}" destId="{88FE1FD7-E156-4A13-BE4C-F519FE16D469}" srcOrd="0" destOrd="0" parTransId="{4C4FFE2B-0FBD-47B0-8C7B-22A59A62A93B}" sibTransId="{867868AE-66E1-4938-887A-5F8FB8334746}"/>
    <dgm:cxn modelId="{1A75ECDA-7B77-4212-A66C-B922E562F51D}" type="presOf" srcId="{0B3EF209-2C0A-44F0-BD60-562923AE6B94}" destId="{95FBCDA3-FEC2-4071-8BBB-BAEBC994E303}" srcOrd="0" destOrd="0" presId="urn:microsoft.com/office/officeart/2005/8/layout/hList1"/>
    <dgm:cxn modelId="{6CC415F6-6610-4ADE-9CB7-B313B15B1A60}" type="presOf" srcId="{88FE1FD7-E156-4A13-BE4C-F519FE16D469}" destId="{82DCCDB4-D6D0-4A2A-B558-226DD1FB1BBD}" srcOrd="0" destOrd="0" presId="urn:microsoft.com/office/officeart/2005/8/layout/hList1"/>
    <dgm:cxn modelId="{47001CC6-C054-4104-901B-C8E027BB3487}" type="presParOf" srcId="{8822FC01-F3A4-45D9-B438-A508AE4440B9}" destId="{8630C8C8-F3AA-471B-B378-70D4C96E9F72}" srcOrd="0" destOrd="0" presId="urn:microsoft.com/office/officeart/2005/8/layout/hList1"/>
    <dgm:cxn modelId="{60117001-8026-4490-AFA8-27D0FDF7DF8A}" type="presParOf" srcId="{8630C8C8-F3AA-471B-B378-70D4C96E9F72}" destId="{95FBCDA3-FEC2-4071-8BBB-BAEBC994E303}" srcOrd="0" destOrd="0" presId="urn:microsoft.com/office/officeart/2005/8/layout/hList1"/>
    <dgm:cxn modelId="{044ED95B-7CFB-4501-B5F5-E2417970C747}" type="presParOf" srcId="{8630C8C8-F3AA-471B-B378-70D4C96E9F72}" destId="{82DCCDB4-D6D0-4A2A-B558-226DD1FB1BBD}" srcOrd="1" destOrd="0" presId="urn:microsoft.com/office/officeart/2005/8/layout/hList1"/>
    <dgm:cxn modelId="{115B76EC-B627-4F57-9171-0432B6822495}" type="presParOf" srcId="{8822FC01-F3A4-45D9-B438-A508AE4440B9}" destId="{054513E4-B72D-44E4-94E0-0114B7F81938}" srcOrd="1" destOrd="0" presId="urn:microsoft.com/office/officeart/2005/8/layout/hList1"/>
    <dgm:cxn modelId="{DEB6D518-8783-4092-B2F9-A4F205360150}" type="presParOf" srcId="{8822FC01-F3A4-45D9-B438-A508AE4440B9}" destId="{420686C5-36B3-4380-8F94-2F35998F7C50}" srcOrd="2" destOrd="0" presId="urn:microsoft.com/office/officeart/2005/8/layout/hList1"/>
    <dgm:cxn modelId="{D0A42BEB-6D39-49F2-AD60-103F2B339809}" type="presParOf" srcId="{420686C5-36B3-4380-8F94-2F35998F7C50}" destId="{9E2D3B9E-81A6-4567-8392-81A3D82C2242}" srcOrd="0" destOrd="0" presId="urn:microsoft.com/office/officeart/2005/8/layout/hList1"/>
    <dgm:cxn modelId="{94C06210-0CF5-4175-83D8-90B8219B64FC}" type="presParOf" srcId="{420686C5-36B3-4380-8F94-2F35998F7C50}" destId="{286A9E11-6D6E-44C5-983E-D760030B74CC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735FDC58-32BC-4755-BA7F-A61E89EA70D1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461D9616-641A-42DD-8961-8A65C75E2910}">
      <dgm:prSet/>
      <dgm:spPr>
        <a:solidFill>
          <a:schemeClr val="tx1">
            <a:lumMod val="75000"/>
            <a:lumOff val="25000"/>
          </a:schemeClr>
        </a:solidFill>
        <a:ln>
          <a:solidFill>
            <a:schemeClr val="tx1">
              <a:lumMod val="75000"/>
              <a:lumOff val="25000"/>
            </a:schemeClr>
          </a:solidFill>
        </a:ln>
      </dgm:spPr>
      <dgm:t>
        <a:bodyPr/>
        <a:lstStyle/>
        <a:p>
          <a:r>
            <a:rPr lang="en-US"/>
            <a:t>Continued Challenges with Rural Recruitment</a:t>
          </a:r>
        </a:p>
      </dgm:t>
    </dgm:pt>
    <dgm:pt modelId="{7137B4F6-56DC-46E4-8278-05AE679B8DFD}" type="parTrans" cxnId="{03E1CE3B-274D-4B62-84A0-D149C4FFA74A}">
      <dgm:prSet/>
      <dgm:spPr/>
      <dgm:t>
        <a:bodyPr/>
        <a:lstStyle/>
        <a:p>
          <a:endParaRPr lang="en-US"/>
        </a:p>
      </dgm:t>
    </dgm:pt>
    <dgm:pt modelId="{F67D1B06-3BB8-457F-B0BB-F69B8EFD414D}" type="sibTrans" cxnId="{03E1CE3B-274D-4B62-84A0-D149C4FFA74A}">
      <dgm:prSet/>
      <dgm:spPr/>
      <dgm:t>
        <a:bodyPr/>
        <a:lstStyle/>
        <a:p>
          <a:endParaRPr lang="en-US"/>
        </a:p>
      </dgm:t>
    </dgm:pt>
    <dgm:pt modelId="{60752B06-7499-454B-8846-E5A109EABCA3}">
      <dgm:prSet/>
      <dgm:spPr>
        <a:solidFill>
          <a:schemeClr val="accent5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en-US"/>
            <a:t>Some communities have insufficient accommodations and/or office space</a:t>
          </a:r>
        </a:p>
      </dgm:t>
    </dgm:pt>
    <dgm:pt modelId="{1A0D626B-1C1B-48F6-BBBA-11B381542662}" type="parTrans" cxnId="{B0A8D79E-796D-401E-BC0A-CDB158592DA6}">
      <dgm:prSet/>
      <dgm:spPr/>
      <dgm:t>
        <a:bodyPr/>
        <a:lstStyle/>
        <a:p>
          <a:endParaRPr lang="en-US"/>
        </a:p>
      </dgm:t>
    </dgm:pt>
    <dgm:pt modelId="{EE434E99-D4F5-4979-987C-CB7B70002730}" type="sibTrans" cxnId="{B0A8D79E-796D-401E-BC0A-CDB158592DA6}">
      <dgm:prSet/>
      <dgm:spPr/>
      <dgm:t>
        <a:bodyPr/>
        <a:lstStyle/>
        <a:p>
          <a:endParaRPr lang="en-US"/>
        </a:p>
      </dgm:t>
    </dgm:pt>
    <dgm:pt modelId="{05340710-DC33-4EA2-9613-A3F7921C3595}">
      <dgm:prSet/>
      <dgm:spPr>
        <a:solidFill>
          <a:schemeClr val="tx1">
            <a:lumMod val="75000"/>
            <a:lumOff val="25000"/>
          </a:schemeClr>
        </a:solidFill>
        <a:ln>
          <a:solidFill>
            <a:schemeClr val="tx1">
              <a:lumMod val="75000"/>
              <a:lumOff val="25000"/>
            </a:schemeClr>
          </a:solidFill>
        </a:ln>
      </dgm:spPr>
      <dgm:t>
        <a:bodyPr/>
        <a:lstStyle/>
        <a:p>
          <a:r>
            <a:rPr lang="en-US"/>
            <a:t>Upskill and Train Closer to Home</a:t>
          </a:r>
        </a:p>
      </dgm:t>
    </dgm:pt>
    <dgm:pt modelId="{DFF80522-BCBE-464C-B1BF-4D996F99F3C2}" type="parTrans" cxnId="{6FCF29FC-3118-496A-B87A-E07294CB9B07}">
      <dgm:prSet/>
      <dgm:spPr/>
      <dgm:t>
        <a:bodyPr/>
        <a:lstStyle/>
        <a:p>
          <a:endParaRPr lang="en-US"/>
        </a:p>
      </dgm:t>
    </dgm:pt>
    <dgm:pt modelId="{81AD8EB3-A784-4DA3-AED2-A032BE467C76}" type="sibTrans" cxnId="{6FCF29FC-3118-496A-B87A-E07294CB9B07}">
      <dgm:prSet/>
      <dgm:spPr/>
      <dgm:t>
        <a:bodyPr/>
        <a:lstStyle/>
        <a:p>
          <a:endParaRPr lang="en-US"/>
        </a:p>
      </dgm:t>
    </dgm:pt>
    <dgm:pt modelId="{C730E541-03CE-4CAD-A723-3DB587C326E2}">
      <dgm:prSet/>
      <dgm:spPr>
        <a:solidFill>
          <a:schemeClr val="accent5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en-US"/>
            <a:t>Continue to invest in new training, “exposure opportunities”, and educational programs outside of Winnipeg</a:t>
          </a:r>
        </a:p>
      </dgm:t>
    </dgm:pt>
    <dgm:pt modelId="{BBCA9B6A-95B5-4298-9197-C4068A80938B}" type="parTrans" cxnId="{220CA31B-D0F3-4FCF-AF39-56F375FD0438}">
      <dgm:prSet/>
      <dgm:spPr/>
      <dgm:t>
        <a:bodyPr/>
        <a:lstStyle/>
        <a:p>
          <a:endParaRPr lang="en-US"/>
        </a:p>
      </dgm:t>
    </dgm:pt>
    <dgm:pt modelId="{B58E0A95-609F-4894-A3C5-62D4B1D1CCC3}" type="sibTrans" cxnId="{220CA31B-D0F3-4FCF-AF39-56F375FD0438}">
      <dgm:prSet/>
      <dgm:spPr/>
      <dgm:t>
        <a:bodyPr/>
        <a:lstStyle/>
        <a:p>
          <a:endParaRPr lang="en-US"/>
        </a:p>
      </dgm:t>
    </dgm:pt>
    <dgm:pt modelId="{5B65A33C-D891-4B55-AC6B-96961DB54A76}">
      <dgm:prSet/>
      <dgm:spPr>
        <a:solidFill>
          <a:schemeClr val="accent5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en-US"/>
            <a:t>Long-term retention concerns due to lifestyle preferences, family supports, and professional resources</a:t>
          </a:r>
        </a:p>
      </dgm:t>
    </dgm:pt>
    <dgm:pt modelId="{00E0BDDB-5678-41DE-9BED-6C9046E60503}" type="parTrans" cxnId="{824F8689-B888-4926-B299-0D9B712872EF}">
      <dgm:prSet/>
      <dgm:spPr/>
      <dgm:t>
        <a:bodyPr/>
        <a:lstStyle/>
        <a:p>
          <a:endParaRPr lang="en-US"/>
        </a:p>
      </dgm:t>
    </dgm:pt>
    <dgm:pt modelId="{3B0B0676-DB8F-4955-B4EB-04B8355D424E}" type="sibTrans" cxnId="{824F8689-B888-4926-B299-0D9B712872EF}">
      <dgm:prSet/>
      <dgm:spPr/>
      <dgm:t>
        <a:bodyPr/>
        <a:lstStyle/>
        <a:p>
          <a:endParaRPr lang="en-US"/>
        </a:p>
      </dgm:t>
    </dgm:pt>
    <dgm:pt modelId="{8822FC01-F3A4-45D9-B438-A508AE4440B9}" type="pres">
      <dgm:prSet presAssocID="{735FDC58-32BC-4755-BA7F-A61E89EA70D1}" presName="Name0" presStyleCnt="0">
        <dgm:presLayoutVars>
          <dgm:dir/>
          <dgm:animLvl val="lvl"/>
          <dgm:resizeHandles val="exact"/>
        </dgm:presLayoutVars>
      </dgm:prSet>
      <dgm:spPr/>
    </dgm:pt>
    <dgm:pt modelId="{390F3097-CAC7-4784-86DD-A10286FD5338}" type="pres">
      <dgm:prSet presAssocID="{461D9616-641A-42DD-8961-8A65C75E2910}" presName="composite" presStyleCnt="0"/>
      <dgm:spPr/>
    </dgm:pt>
    <dgm:pt modelId="{EE16DC74-1D4F-4188-984A-1F91267173AD}" type="pres">
      <dgm:prSet presAssocID="{461D9616-641A-42DD-8961-8A65C75E2910}" presName="parTx" presStyleLbl="alignNode1" presStyleIdx="0" presStyleCnt="2">
        <dgm:presLayoutVars>
          <dgm:chMax val="0"/>
          <dgm:chPref val="0"/>
          <dgm:bulletEnabled val="1"/>
        </dgm:presLayoutVars>
      </dgm:prSet>
      <dgm:spPr/>
    </dgm:pt>
    <dgm:pt modelId="{288697D7-AB45-4E71-81E1-F16D4D68D7FE}" type="pres">
      <dgm:prSet presAssocID="{461D9616-641A-42DD-8961-8A65C75E2910}" presName="desTx" presStyleLbl="alignAccFollowNode1" presStyleIdx="0" presStyleCnt="2">
        <dgm:presLayoutVars>
          <dgm:bulletEnabled val="1"/>
        </dgm:presLayoutVars>
      </dgm:prSet>
      <dgm:spPr/>
    </dgm:pt>
    <dgm:pt modelId="{4F3D8283-EFE8-4F6E-86B9-9204618715DA}" type="pres">
      <dgm:prSet presAssocID="{F67D1B06-3BB8-457F-B0BB-F69B8EFD414D}" presName="space" presStyleCnt="0"/>
      <dgm:spPr/>
    </dgm:pt>
    <dgm:pt modelId="{FCAB1904-CAFE-4B02-B4BD-8ECE749DBC7E}" type="pres">
      <dgm:prSet presAssocID="{05340710-DC33-4EA2-9613-A3F7921C3595}" presName="composite" presStyleCnt="0"/>
      <dgm:spPr/>
    </dgm:pt>
    <dgm:pt modelId="{6E2EDD1E-94C6-4648-8EF2-6EC85B7F69F0}" type="pres">
      <dgm:prSet presAssocID="{05340710-DC33-4EA2-9613-A3F7921C3595}" presName="parTx" presStyleLbl="alignNode1" presStyleIdx="1" presStyleCnt="2">
        <dgm:presLayoutVars>
          <dgm:chMax val="0"/>
          <dgm:chPref val="0"/>
          <dgm:bulletEnabled val="1"/>
        </dgm:presLayoutVars>
      </dgm:prSet>
      <dgm:spPr/>
    </dgm:pt>
    <dgm:pt modelId="{317938F6-0869-4B51-B708-FCCF1E21EBF0}" type="pres">
      <dgm:prSet presAssocID="{05340710-DC33-4EA2-9613-A3F7921C3595}" presName="desTx" presStyleLbl="alignAccFollowNode1" presStyleIdx="1" presStyleCnt="2">
        <dgm:presLayoutVars>
          <dgm:bulletEnabled val="1"/>
        </dgm:presLayoutVars>
      </dgm:prSet>
      <dgm:spPr/>
    </dgm:pt>
  </dgm:ptLst>
  <dgm:cxnLst>
    <dgm:cxn modelId="{220CA31B-D0F3-4FCF-AF39-56F375FD0438}" srcId="{05340710-DC33-4EA2-9613-A3F7921C3595}" destId="{C730E541-03CE-4CAD-A723-3DB587C326E2}" srcOrd="0" destOrd="0" parTransId="{BBCA9B6A-95B5-4298-9197-C4068A80938B}" sibTransId="{B58E0A95-609F-4894-A3C5-62D4B1D1CCC3}"/>
    <dgm:cxn modelId="{03E1CE3B-274D-4B62-84A0-D149C4FFA74A}" srcId="{735FDC58-32BC-4755-BA7F-A61E89EA70D1}" destId="{461D9616-641A-42DD-8961-8A65C75E2910}" srcOrd="0" destOrd="0" parTransId="{7137B4F6-56DC-46E4-8278-05AE679B8DFD}" sibTransId="{F67D1B06-3BB8-457F-B0BB-F69B8EFD414D}"/>
    <dgm:cxn modelId="{C883BF41-B22C-4B59-B86F-0ED2163424C0}" type="presOf" srcId="{60752B06-7499-454B-8846-E5A109EABCA3}" destId="{288697D7-AB45-4E71-81E1-F16D4D68D7FE}" srcOrd="0" destOrd="1" presId="urn:microsoft.com/office/officeart/2005/8/layout/hList1"/>
    <dgm:cxn modelId="{F19CB46F-7565-44CA-8EF7-9DF6435ACB4C}" type="presOf" srcId="{5B65A33C-D891-4B55-AC6B-96961DB54A76}" destId="{288697D7-AB45-4E71-81E1-F16D4D68D7FE}" srcOrd="0" destOrd="0" presId="urn:microsoft.com/office/officeart/2005/8/layout/hList1"/>
    <dgm:cxn modelId="{918F957C-0049-4CCC-8A05-87D920144DA0}" type="presOf" srcId="{735FDC58-32BC-4755-BA7F-A61E89EA70D1}" destId="{8822FC01-F3A4-45D9-B438-A508AE4440B9}" srcOrd="0" destOrd="0" presId="urn:microsoft.com/office/officeart/2005/8/layout/hList1"/>
    <dgm:cxn modelId="{824F8689-B888-4926-B299-0D9B712872EF}" srcId="{461D9616-641A-42DD-8961-8A65C75E2910}" destId="{5B65A33C-D891-4B55-AC6B-96961DB54A76}" srcOrd="0" destOrd="0" parTransId="{00E0BDDB-5678-41DE-9BED-6C9046E60503}" sibTransId="{3B0B0676-DB8F-4955-B4EB-04B8355D424E}"/>
    <dgm:cxn modelId="{B0A8D79E-796D-401E-BC0A-CDB158592DA6}" srcId="{461D9616-641A-42DD-8961-8A65C75E2910}" destId="{60752B06-7499-454B-8846-E5A109EABCA3}" srcOrd="1" destOrd="0" parTransId="{1A0D626B-1C1B-48F6-BBBA-11B381542662}" sibTransId="{EE434E99-D4F5-4979-987C-CB7B70002730}"/>
    <dgm:cxn modelId="{0006A1B7-545E-4B86-A329-B691D70ECE8E}" type="presOf" srcId="{461D9616-641A-42DD-8961-8A65C75E2910}" destId="{EE16DC74-1D4F-4188-984A-1F91267173AD}" srcOrd="0" destOrd="0" presId="urn:microsoft.com/office/officeart/2005/8/layout/hList1"/>
    <dgm:cxn modelId="{73A7B6BB-3992-4F50-9916-5E1DA564A75E}" type="presOf" srcId="{05340710-DC33-4EA2-9613-A3F7921C3595}" destId="{6E2EDD1E-94C6-4648-8EF2-6EC85B7F69F0}" srcOrd="0" destOrd="0" presId="urn:microsoft.com/office/officeart/2005/8/layout/hList1"/>
    <dgm:cxn modelId="{BF59F1EC-1332-4814-AFFE-2B3F2ABB07D4}" type="presOf" srcId="{C730E541-03CE-4CAD-A723-3DB587C326E2}" destId="{317938F6-0869-4B51-B708-FCCF1E21EBF0}" srcOrd="0" destOrd="0" presId="urn:microsoft.com/office/officeart/2005/8/layout/hList1"/>
    <dgm:cxn modelId="{6FCF29FC-3118-496A-B87A-E07294CB9B07}" srcId="{735FDC58-32BC-4755-BA7F-A61E89EA70D1}" destId="{05340710-DC33-4EA2-9613-A3F7921C3595}" srcOrd="1" destOrd="0" parTransId="{DFF80522-BCBE-464C-B1BF-4D996F99F3C2}" sibTransId="{81AD8EB3-A784-4DA3-AED2-A032BE467C76}"/>
    <dgm:cxn modelId="{CEAB54B5-231E-46D7-9E97-63175810BF2E}" type="presParOf" srcId="{8822FC01-F3A4-45D9-B438-A508AE4440B9}" destId="{390F3097-CAC7-4784-86DD-A10286FD5338}" srcOrd="0" destOrd="0" presId="urn:microsoft.com/office/officeart/2005/8/layout/hList1"/>
    <dgm:cxn modelId="{B57B1CEA-EAA3-4906-AF45-3794CA1A6CF1}" type="presParOf" srcId="{390F3097-CAC7-4784-86DD-A10286FD5338}" destId="{EE16DC74-1D4F-4188-984A-1F91267173AD}" srcOrd="0" destOrd="0" presId="urn:microsoft.com/office/officeart/2005/8/layout/hList1"/>
    <dgm:cxn modelId="{362CB44C-1F97-4745-97CB-BBFCB5920507}" type="presParOf" srcId="{390F3097-CAC7-4784-86DD-A10286FD5338}" destId="{288697D7-AB45-4E71-81E1-F16D4D68D7FE}" srcOrd="1" destOrd="0" presId="urn:microsoft.com/office/officeart/2005/8/layout/hList1"/>
    <dgm:cxn modelId="{E9CC206E-D374-43CF-8FBE-F4B12C3B270E}" type="presParOf" srcId="{8822FC01-F3A4-45D9-B438-A508AE4440B9}" destId="{4F3D8283-EFE8-4F6E-86B9-9204618715DA}" srcOrd="1" destOrd="0" presId="urn:microsoft.com/office/officeart/2005/8/layout/hList1"/>
    <dgm:cxn modelId="{137FF721-637A-43B4-AD76-43F8BE66059A}" type="presParOf" srcId="{8822FC01-F3A4-45D9-B438-A508AE4440B9}" destId="{FCAB1904-CAFE-4B02-B4BD-8ECE749DBC7E}" srcOrd="2" destOrd="0" presId="urn:microsoft.com/office/officeart/2005/8/layout/hList1"/>
    <dgm:cxn modelId="{225B833C-1CE4-45DB-AD3D-F63042D2832D}" type="presParOf" srcId="{FCAB1904-CAFE-4B02-B4BD-8ECE749DBC7E}" destId="{6E2EDD1E-94C6-4648-8EF2-6EC85B7F69F0}" srcOrd="0" destOrd="0" presId="urn:microsoft.com/office/officeart/2005/8/layout/hList1"/>
    <dgm:cxn modelId="{3BEE51B4-1497-4CB8-BFB4-034BDF2D620C}" type="presParOf" srcId="{FCAB1904-CAFE-4B02-B4BD-8ECE749DBC7E}" destId="{317938F6-0869-4B51-B708-FCCF1E21EBF0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A44C1C73-9100-4231-BD70-6E4EBC72A308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CC10FB06-8A9F-40EB-BA69-F682D8B01B31}">
      <dgm:prSet phldrT="[Text]"/>
      <dgm:spPr>
        <a:solidFill>
          <a:schemeClr val="accent6">
            <a:lumMod val="75000"/>
          </a:schemeClr>
        </a:solidFill>
      </dgm:spPr>
      <dgm:t>
        <a:bodyPr/>
        <a:lstStyle/>
        <a:p>
          <a:r>
            <a:rPr lang="en-US"/>
            <a:t>Social Media Campaigns</a:t>
          </a:r>
        </a:p>
      </dgm:t>
    </dgm:pt>
    <dgm:pt modelId="{65CD38C7-EB4E-43AD-AA29-30ED319B1F34}" type="parTrans" cxnId="{36CA0CE7-F9CD-4884-A68B-D118D326AAE4}">
      <dgm:prSet/>
      <dgm:spPr/>
      <dgm:t>
        <a:bodyPr/>
        <a:lstStyle/>
        <a:p>
          <a:endParaRPr lang="en-US"/>
        </a:p>
      </dgm:t>
    </dgm:pt>
    <dgm:pt modelId="{491EDED8-28B3-4CA6-9F16-A6047533C62B}" type="sibTrans" cxnId="{36CA0CE7-F9CD-4884-A68B-D118D326AAE4}">
      <dgm:prSet/>
      <dgm:spPr/>
      <dgm:t>
        <a:bodyPr/>
        <a:lstStyle/>
        <a:p>
          <a:endParaRPr lang="en-US"/>
        </a:p>
      </dgm:t>
    </dgm:pt>
    <dgm:pt modelId="{5DF1446A-5B78-4E66-BD2F-1324A8A4BC6D}">
      <dgm:prSet phldrT="[Text]"/>
      <dgm:spPr>
        <a:solidFill>
          <a:schemeClr val="accent6">
            <a:lumMod val="20000"/>
            <a:lumOff val="80000"/>
          </a:schemeClr>
        </a:solidFill>
        <a:ln>
          <a:solidFill>
            <a:schemeClr val="accent6">
              <a:lumMod val="75000"/>
            </a:schemeClr>
          </a:solidFill>
        </a:ln>
      </dgm:spPr>
      <dgm:t>
        <a:bodyPr/>
        <a:lstStyle/>
        <a:p>
          <a:r>
            <a:rPr lang="en-US">
              <a:solidFill>
                <a:schemeClr val="tx1"/>
              </a:solidFill>
            </a:rPr>
            <a:t>Virtual Information Sessions</a:t>
          </a:r>
        </a:p>
      </dgm:t>
    </dgm:pt>
    <dgm:pt modelId="{6EB28524-4A79-484B-8AF0-0BC125B6819A}" type="parTrans" cxnId="{192B1629-76B8-4D6B-A185-F85EB15AA4DE}">
      <dgm:prSet/>
      <dgm:spPr/>
      <dgm:t>
        <a:bodyPr/>
        <a:lstStyle/>
        <a:p>
          <a:endParaRPr lang="en-US"/>
        </a:p>
      </dgm:t>
    </dgm:pt>
    <dgm:pt modelId="{4A9BA73E-8E5B-40C3-82EE-B3514F4731F5}" type="sibTrans" cxnId="{192B1629-76B8-4D6B-A185-F85EB15AA4DE}">
      <dgm:prSet/>
      <dgm:spPr/>
      <dgm:t>
        <a:bodyPr/>
        <a:lstStyle/>
        <a:p>
          <a:endParaRPr lang="en-US"/>
        </a:p>
      </dgm:t>
    </dgm:pt>
    <dgm:pt modelId="{612EA47F-F0E5-4487-8EA3-D8CDD94DE9F5}">
      <dgm:prSet phldrT="[Text]"/>
      <dgm:spPr>
        <a:solidFill>
          <a:schemeClr val="accent6">
            <a:lumMod val="75000"/>
          </a:schemeClr>
        </a:solidFill>
      </dgm:spPr>
      <dgm:t>
        <a:bodyPr/>
        <a:lstStyle/>
        <a:p>
          <a:r>
            <a:rPr lang="en-US"/>
            <a:t>Networking Events</a:t>
          </a:r>
        </a:p>
      </dgm:t>
    </dgm:pt>
    <dgm:pt modelId="{D15E9865-D822-4A35-AC60-4661ADA158BD}" type="parTrans" cxnId="{35C9E6EB-F101-435C-8D72-5288824777F7}">
      <dgm:prSet/>
      <dgm:spPr/>
      <dgm:t>
        <a:bodyPr/>
        <a:lstStyle/>
        <a:p>
          <a:endParaRPr lang="en-US"/>
        </a:p>
      </dgm:t>
    </dgm:pt>
    <dgm:pt modelId="{46E4C277-4B16-4E6C-834E-F4C00A2ED517}" type="sibTrans" cxnId="{35C9E6EB-F101-435C-8D72-5288824777F7}">
      <dgm:prSet/>
      <dgm:spPr/>
      <dgm:t>
        <a:bodyPr/>
        <a:lstStyle/>
        <a:p>
          <a:endParaRPr lang="en-US"/>
        </a:p>
      </dgm:t>
    </dgm:pt>
    <dgm:pt modelId="{16F1BC3D-8899-4530-9150-22DBDF021DCD}">
      <dgm:prSet phldrT="[Text]"/>
      <dgm:spPr>
        <a:solidFill>
          <a:schemeClr val="accent6">
            <a:lumMod val="20000"/>
            <a:lumOff val="80000"/>
          </a:schemeClr>
        </a:solidFill>
        <a:ln>
          <a:solidFill>
            <a:schemeClr val="accent6">
              <a:lumMod val="75000"/>
            </a:schemeClr>
          </a:solidFill>
        </a:ln>
      </dgm:spPr>
      <dgm:t>
        <a:bodyPr/>
        <a:lstStyle/>
        <a:p>
          <a:r>
            <a:rPr lang="en-US">
              <a:solidFill>
                <a:schemeClr val="tx1"/>
              </a:solidFill>
            </a:rPr>
            <a:t>Updated Branding &amp; Messaging</a:t>
          </a:r>
        </a:p>
      </dgm:t>
    </dgm:pt>
    <dgm:pt modelId="{F4A3475B-3D1A-45C1-951A-B0FAE9290A7B}" type="parTrans" cxnId="{0C1FFE3E-D296-4C78-A570-360E07759C63}">
      <dgm:prSet/>
      <dgm:spPr/>
      <dgm:t>
        <a:bodyPr/>
        <a:lstStyle/>
        <a:p>
          <a:endParaRPr lang="en-US"/>
        </a:p>
      </dgm:t>
    </dgm:pt>
    <dgm:pt modelId="{45CBDAEC-0EA0-4446-9D17-C6271B5FFC86}" type="sibTrans" cxnId="{0C1FFE3E-D296-4C78-A570-360E07759C63}">
      <dgm:prSet/>
      <dgm:spPr/>
      <dgm:t>
        <a:bodyPr/>
        <a:lstStyle/>
        <a:p>
          <a:endParaRPr lang="en-US"/>
        </a:p>
      </dgm:t>
    </dgm:pt>
    <dgm:pt modelId="{BFB963BD-E69D-4DFE-A9CF-750D50BB0F6C}">
      <dgm:prSet phldrT="[Text]"/>
      <dgm:spPr>
        <a:solidFill>
          <a:schemeClr val="accent6">
            <a:lumMod val="75000"/>
          </a:schemeClr>
        </a:solidFill>
      </dgm:spPr>
      <dgm:t>
        <a:bodyPr/>
        <a:lstStyle/>
        <a:p>
          <a:r>
            <a:rPr lang="en-US"/>
            <a:t>Targeted Advertising</a:t>
          </a:r>
        </a:p>
      </dgm:t>
    </dgm:pt>
    <dgm:pt modelId="{76680045-C48E-4CA3-A259-18DE2F95B36F}" type="parTrans" cxnId="{5C99432C-9457-4730-8680-7286C96DEE74}">
      <dgm:prSet/>
      <dgm:spPr/>
      <dgm:t>
        <a:bodyPr/>
        <a:lstStyle/>
        <a:p>
          <a:endParaRPr lang="en-US"/>
        </a:p>
      </dgm:t>
    </dgm:pt>
    <dgm:pt modelId="{240961DB-FEA1-46B6-9B89-A42E9DC4FE36}" type="sibTrans" cxnId="{5C99432C-9457-4730-8680-7286C96DEE74}">
      <dgm:prSet/>
      <dgm:spPr/>
      <dgm:t>
        <a:bodyPr/>
        <a:lstStyle/>
        <a:p>
          <a:endParaRPr lang="en-US"/>
        </a:p>
      </dgm:t>
    </dgm:pt>
    <dgm:pt modelId="{703DE2A7-CD07-4A33-B6FA-9D55EF18B8A3}">
      <dgm:prSet phldrT="[Text]"/>
      <dgm:spPr>
        <a:solidFill>
          <a:schemeClr val="accent6">
            <a:lumMod val="20000"/>
            <a:lumOff val="80000"/>
          </a:schemeClr>
        </a:solidFill>
        <a:ln>
          <a:solidFill>
            <a:schemeClr val="accent6">
              <a:lumMod val="75000"/>
            </a:schemeClr>
          </a:solidFill>
        </a:ln>
      </dgm:spPr>
      <dgm:t>
        <a:bodyPr/>
        <a:lstStyle/>
        <a:p>
          <a:r>
            <a:rPr lang="en-US">
              <a:solidFill>
                <a:schemeClr val="tx1"/>
              </a:solidFill>
            </a:rPr>
            <a:t>Direct Contact</a:t>
          </a:r>
        </a:p>
      </dgm:t>
    </dgm:pt>
    <dgm:pt modelId="{2AB0094B-D133-4C08-AF7E-39D4D16FB3E2}" type="parTrans" cxnId="{6CB2E3D3-BB50-4539-998C-813830C357D8}">
      <dgm:prSet/>
      <dgm:spPr/>
      <dgm:t>
        <a:bodyPr/>
        <a:lstStyle/>
        <a:p>
          <a:endParaRPr lang="en-US"/>
        </a:p>
      </dgm:t>
    </dgm:pt>
    <dgm:pt modelId="{68A5E1A8-E39B-4D16-8DAA-D43177F1AC35}" type="sibTrans" cxnId="{6CB2E3D3-BB50-4539-998C-813830C357D8}">
      <dgm:prSet/>
      <dgm:spPr/>
      <dgm:t>
        <a:bodyPr/>
        <a:lstStyle/>
        <a:p>
          <a:endParaRPr lang="en-US"/>
        </a:p>
      </dgm:t>
    </dgm:pt>
    <dgm:pt modelId="{2AA02561-2267-4DA5-B4C6-1125AF8BC311}">
      <dgm:prSet phldrT="[Text]"/>
      <dgm:spPr>
        <a:solidFill>
          <a:schemeClr val="accent6">
            <a:lumMod val="75000"/>
          </a:schemeClr>
        </a:solidFill>
      </dgm:spPr>
      <dgm:t>
        <a:bodyPr/>
        <a:lstStyle/>
        <a:p>
          <a:r>
            <a:rPr lang="en-US"/>
            <a:t>Niche Job Boards</a:t>
          </a:r>
        </a:p>
      </dgm:t>
    </dgm:pt>
    <dgm:pt modelId="{A036A9E8-5963-4063-8B44-ADE6346DD5F1}" type="parTrans" cxnId="{32040962-EC5C-4E78-BA93-2B42934053CC}">
      <dgm:prSet/>
      <dgm:spPr/>
      <dgm:t>
        <a:bodyPr/>
        <a:lstStyle/>
        <a:p>
          <a:endParaRPr lang="en-US"/>
        </a:p>
      </dgm:t>
    </dgm:pt>
    <dgm:pt modelId="{9E3213DA-B4AA-4C92-B3E2-C3F9C6AB61D5}" type="sibTrans" cxnId="{32040962-EC5C-4E78-BA93-2B42934053CC}">
      <dgm:prSet/>
      <dgm:spPr/>
      <dgm:t>
        <a:bodyPr/>
        <a:lstStyle/>
        <a:p>
          <a:endParaRPr lang="en-US"/>
        </a:p>
      </dgm:t>
    </dgm:pt>
    <dgm:pt modelId="{4C66F482-86B5-42B4-9999-18BCF1FDE759}">
      <dgm:prSet phldrT="[Text]"/>
      <dgm:spPr>
        <a:solidFill>
          <a:schemeClr val="accent6">
            <a:lumMod val="20000"/>
            <a:lumOff val="80000"/>
          </a:schemeClr>
        </a:solidFill>
        <a:ln>
          <a:solidFill>
            <a:schemeClr val="accent6">
              <a:lumMod val="75000"/>
            </a:schemeClr>
          </a:solidFill>
        </a:ln>
      </dgm:spPr>
      <dgm:t>
        <a:bodyPr/>
        <a:lstStyle/>
        <a:p>
          <a:r>
            <a:rPr lang="en-US">
              <a:solidFill>
                <a:schemeClr val="tx1"/>
              </a:solidFill>
            </a:rPr>
            <a:t>Referrals</a:t>
          </a:r>
        </a:p>
      </dgm:t>
    </dgm:pt>
    <dgm:pt modelId="{22F34200-016C-4B14-AB93-F3D6B89097BD}" type="parTrans" cxnId="{D559DD83-30AE-408B-AD9C-3BE7E6363402}">
      <dgm:prSet/>
      <dgm:spPr/>
      <dgm:t>
        <a:bodyPr/>
        <a:lstStyle/>
        <a:p>
          <a:endParaRPr lang="en-US"/>
        </a:p>
      </dgm:t>
    </dgm:pt>
    <dgm:pt modelId="{45BCD22D-2B6F-4225-88E1-E17841E78DDA}" type="sibTrans" cxnId="{D559DD83-30AE-408B-AD9C-3BE7E6363402}">
      <dgm:prSet/>
      <dgm:spPr/>
      <dgm:t>
        <a:bodyPr/>
        <a:lstStyle/>
        <a:p>
          <a:endParaRPr lang="en-US"/>
        </a:p>
      </dgm:t>
    </dgm:pt>
    <dgm:pt modelId="{1629929C-D1C0-486B-A995-7AA417F320A1}">
      <dgm:prSet phldrT="[Text]"/>
      <dgm:spPr>
        <a:solidFill>
          <a:schemeClr val="accent6">
            <a:lumMod val="75000"/>
          </a:schemeClr>
        </a:solidFill>
      </dgm:spPr>
      <dgm:t>
        <a:bodyPr/>
        <a:lstStyle/>
        <a:p>
          <a:r>
            <a:rPr lang="en-US"/>
            <a:t>Campus Recruiting &amp; Offers at Graduation</a:t>
          </a:r>
        </a:p>
      </dgm:t>
    </dgm:pt>
    <dgm:pt modelId="{42C509F8-1EF1-4ACF-9C80-6A3E4E156A17}" type="parTrans" cxnId="{8900E8EF-6A93-461E-A4D4-32D833A747DD}">
      <dgm:prSet/>
      <dgm:spPr/>
      <dgm:t>
        <a:bodyPr/>
        <a:lstStyle/>
        <a:p>
          <a:endParaRPr lang="en-US"/>
        </a:p>
      </dgm:t>
    </dgm:pt>
    <dgm:pt modelId="{EFF37036-FC4A-43B9-902F-9F50C603E9CC}" type="sibTrans" cxnId="{8900E8EF-6A93-461E-A4D4-32D833A747DD}">
      <dgm:prSet/>
      <dgm:spPr/>
      <dgm:t>
        <a:bodyPr/>
        <a:lstStyle/>
        <a:p>
          <a:endParaRPr lang="en-US"/>
        </a:p>
      </dgm:t>
    </dgm:pt>
    <dgm:pt modelId="{25FD0773-8157-4487-BE89-812F1ED3BB3A}" type="pres">
      <dgm:prSet presAssocID="{A44C1C73-9100-4231-BD70-6E4EBC72A308}" presName="diagram" presStyleCnt="0">
        <dgm:presLayoutVars>
          <dgm:dir/>
          <dgm:resizeHandles val="exact"/>
        </dgm:presLayoutVars>
      </dgm:prSet>
      <dgm:spPr/>
    </dgm:pt>
    <dgm:pt modelId="{07BF6962-B6B6-40C9-B9B8-67106D4F63AE}" type="pres">
      <dgm:prSet presAssocID="{CC10FB06-8A9F-40EB-BA69-F682D8B01B31}" presName="node" presStyleLbl="node1" presStyleIdx="0" presStyleCnt="9">
        <dgm:presLayoutVars>
          <dgm:bulletEnabled val="1"/>
        </dgm:presLayoutVars>
      </dgm:prSet>
      <dgm:spPr/>
    </dgm:pt>
    <dgm:pt modelId="{792A8215-67F7-4D1D-A6AC-EFBA8C69BAE3}" type="pres">
      <dgm:prSet presAssocID="{491EDED8-28B3-4CA6-9F16-A6047533C62B}" presName="sibTrans" presStyleCnt="0"/>
      <dgm:spPr/>
    </dgm:pt>
    <dgm:pt modelId="{EB29ADE4-A432-458F-8E49-A552F907122E}" type="pres">
      <dgm:prSet presAssocID="{5DF1446A-5B78-4E66-BD2F-1324A8A4BC6D}" presName="node" presStyleLbl="node1" presStyleIdx="1" presStyleCnt="9">
        <dgm:presLayoutVars>
          <dgm:bulletEnabled val="1"/>
        </dgm:presLayoutVars>
      </dgm:prSet>
      <dgm:spPr/>
    </dgm:pt>
    <dgm:pt modelId="{44878DCD-27D0-41FB-BA78-BE52EA36B627}" type="pres">
      <dgm:prSet presAssocID="{4A9BA73E-8E5B-40C3-82EE-B3514F4731F5}" presName="sibTrans" presStyleCnt="0"/>
      <dgm:spPr/>
    </dgm:pt>
    <dgm:pt modelId="{973F90B6-B765-4696-93C3-01A2F9C30207}" type="pres">
      <dgm:prSet presAssocID="{612EA47F-F0E5-4487-8EA3-D8CDD94DE9F5}" presName="node" presStyleLbl="node1" presStyleIdx="2" presStyleCnt="9">
        <dgm:presLayoutVars>
          <dgm:bulletEnabled val="1"/>
        </dgm:presLayoutVars>
      </dgm:prSet>
      <dgm:spPr/>
    </dgm:pt>
    <dgm:pt modelId="{9B6C0E31-F3E0-41FC-891F-6ADB3C58C447}" type="pres">
      <dgm:prSet presAssocID="{46E4C277-4B16-4E6C-834E-F4C00A2ED517}" presName="sibTrans" presStyleCnt="0"/>
      <dgm:spPr/>
    </dgm:pt>
    <dgm:pt modelId="{458EAAAC-30BB-402F-8F1E-9BB6F8279B60}" type="pres">
      <dgm:prSet presAssocID="{16F1BC3D-8899-4530-9150-22DBDF021DCD}" presName="node" presStyleLbl="node1" presStyleIdx="3" presStyleCnt="9">
        <dgm:presLayoutVars>
          <dgm:bulletEnabled val="1"/>
        </dgm:presLayoutVars>
      </dgm:prSet>
      <dgm:spPr/>
    </dgm:pt>
    <dgm:pt modelId="{EEC62538-45D2-4A61-A6DC-4BB3F071FE6B}" type="pres">
      <dgm:prSet presAssocID="{45CBDAEC-0EA0-4446-9D17-C6271B5FFC86}" presName="sibTrans" presStyleCnt="0"/>
      <dgm:spPr/>
    </dgm:pt>
    <dgm:pt modelId="{F34045B9-D3BD-4847-9262-1487AD77768D}" type="pres">
      <dgm:prSet presAssocID="{BFB963BD-E69D-4DFE-A9CF-750D50BB0F6C}" presName="node" presStyleLbl="node1" presStyleIdx="4" presStyleCnt="9">
        <dgm:presLayoutVars>
          <dgm:bulletEnabled val="1"/>
        </dgm:presLayoutVars>
      </dgm:prSet>
      <dgm:spPr/>
    </dgm:pt>
    <dgm:pt modelId="{EF13C52D-F3CA-458C-B377-9505864BB45D}" type="pres">
      <dgm:prSet presAssocID="{240961DB-FEA1-46B6-9B89-A42E9DC4FE36}" presName="sibTrans" presStyleCnt="0"/>
      <dgm:spPr/>
    </dgm:pt>
    <dgm:pt modelId="{36C12256-2302-4DB1-9258-500A4E6CB52B}" type="pres">
      <dgm:prSet presAssocID="{703DE2A7-CD07-4A33-B6FA-9D55EF18B8A3}" presName="node" presStyleLbl="node1" presStyleIdx="5" presStyleCnt="9">
        <dgm:presLayoutVars>
          <dgm:bulletEnabled val="1"/>
        </dgm:presLayoutVars>
      </dgm:prSet>
      <dgm:spPr/>
    </dgm:pt>
    <dgm:pt modelId="{82E6EABC-0DBB-4649-B7E5-460D5AF1A871}" type="pres">
      <dgm:prSet presAssocID="{68A5E1A8-E39B-4D16-8DAA-D43177F1AC35}" presName="sibTrans" presStyleCnt="0"/>
      <dgm:spPr/>
    </dgm:pt>
    <dgm:pt modelId="{711EB168-8C80-4269-B19F-F6925F74BD95}" type="pres">
      <dgm:prSet presAssocID="{2AA02561-2267-4DA5-B4C6-1125AF8BC311}" presName="node" presStyleLbl="node1" presStyleIdx="6" presStyleCnt="9">
        <dgm:presLayoutVars>
          <dgm:bulletEnabled val="1"/>
        </dgm:presLayoutVars>
      </dgm:prSet>
      <dgm:spPr/>
    </dgm:pt>
    <dgm:pt modelId="{A9C8C00E-65B3-4173-A2F6-CEAEAE0DB043}" type="pres">
      <dgm:prSet presAssocID="{9E3213DA-B4AA-4C92-B3E2-C3F9C6AB61D5}" presName="sibTrans" presStyleCnt="0"/>
      <dgm:spPr/>
    </dgm:pt>
    <dgm:pt modelId="{D9F147A8-DDE7-4553-9C08-0BFB2AFC9820}" type="pres">
      <dgm:prSet presAssocID="{4C66F482-86B5-42B4-9999-18BCF1FDE759}" presName="node" presStyleLbl="node1" presStyleIdx="7" presStyleCnt="9">
        <dgm:presLayoutVars>
          <dgm:bulletEnabled val="1"/>
        </dgm:presLayoutVars>
      </dgm:prSet>
      <dgm:spPr/>
    </dgm:pt>
    <dgm:pt modelId="{1D0EE54F-786E-413C-A222-F52C147F167B}" type="pres">
      <dgm:prSet presAssocID="{45BCD22D-2B6F-4225-88E1-E17841E78DDA}" presName="sibTrans" presStyleCnt="0"/>
      <dgm:spPr/>
    </dgm:pt>
    <dgm:pt modelId="{390AF510-8EA5-4116-ACD4-745A458C8456}" type="pres">
      <dgm:prSet presAssocID="{1629929C-D1C0-486B-A995-7AA417F320A1}" presName="node" presStyleLbl="node1" presStyleIdx="8" presStyleCnt="9">
        <dgm:presLayoutVars>
          <dgm:bulletEnabled val="1"/>
        </dgm:presLayoutVars>
      </dgm:prSet>
      <dgm:spPr/>
    </dgm:pt>
  </dgm:ptLst>
  <dgm:cxnLst>
    <dgm:cxn modelId="{FDE5100C-F55E-4EDA-B238-77297997BAD9}" type="presOf" srcId="{16F1BC3D-8899-4530-9150-22DBDF021DCD}" destId="{458EAAAC-30BB-402F-8F1E-9BB6F8279B60}" srcOrd="0" destOrd="0" presId="urn:microsoft.com/office/officeart/2005/8/layout/default"/>
    <dgm:cxn modelId="{F842D817-A31B-42E1-B0BC-C3944F1E095F}" type="presOf" srcId="{5DF1446A-5B78-4E66-BD2F-1324A8A4BC6D}" destId="{EB29ADE4-A432-458F-8E49-A552F907122E}" srcOrd="0" destOrd="0" presId="urn:microsoft.com/office/officeart/2005/8/layout/default"/>
    <dgm:cxn modelId="{192B1629-76B8-4D6B-A185-F85EB15AA4DE}" srcId="{A44C1C73-9100-4231-BD70-6E4EBC72A308}" destId="{5DF1446A-5B78-4E66-BD2F-1324A8A4BC6D}" srcOrd="1" destOrd="0" parTransId="{6EB28524-4A79-484B-8AF0-0BC125B6819A}" sibTransId="{4A9BA73E-8E5B-40C3-82EE-B3514F4731F5}"/>
    <dgm:cxn modelId="{5C99432C-9457-4730-8680-7286C96DEE74}" srcId="{A44C1C73-9100-4231-BD70-6E4EBC72A308}" destId="{BFB963BD-E69D-4DFE-A9CF-750D50BB0F6C}" srcOrd="4" destOrd="0" parTransId="{76680045-C48E-4CA3-A259-18DE2F95B36F}" sibTransId="{240961DB-FEA1-46B6-9B89-A42E9DC4FE36}"/>
    <dgm:cxn modelId="{D3892F30-2642-447C-ACEB-47E42AEECBC2}" type="presOf" srcId="{612EA47F-F0E5-4487-8EA3-D8CDD94DE9F5}" destId="{973F90B6-B765-4696-93C3-01A2F9C30207}" srcOrd="0" destOrd="0" presId="urn:microsoft.com/office/officeart/2005/8/layout/default"/>
    <dgm:cxn modelId="{0C1FFE3E-D296-4C78-A570-360E07759C63}" srcId="{A44C1C73-9100-4231-BD70-6E4EBC72A308}" destId="{16F1BC3D-8899-4530-9150-22DBDF021DCD}" srcOrd="3" destOrd="0" parTransId="{F4A3475B-3D1A-45C1-951A-B0FAE9290A7B}" sibTransId="{45CBDAEC-0EA0-4446-9D17-C6271B5FFC86}"/>
    <dgm:cxn modelId="{32040962-EC5C-4E78-BA93-2B42934053CC}" srcId="{A44C1C73-9100-4231-BD70-6E4EBC72A308}" destId="{2AA02561-2267-4DA5-B4C6-1125AF8BC311}" srcOrd="6" destOrd="0" parTransId="{A036A9E8-5963-4063-8B44-ADE6346DD5F1}" sibTransId="{9E3213DA-B4AA-4C92-B3E2-C3F9C6AB61D5}"/>
    <dgm:cxn modelId="{931F9F50-D577-47D8-BDCC-1A3BB299537D}" type="presOf" srcId="{1629929C-D1C0-486B-A995-7AA417F320A1}" destId="{390AF510-8EA5-4116-ACD4-745A458C8456}" srcOrd="0" destOrd="0" presId="urn:microsoft.com/office/officeart/2005/8/layout/default"/>
    <dgm:cxn modelId="{8C514E78-4884-4C78-BD70-E66F353B4450}" type="presOf" srcId="{2AA02561-2267-4DA5-B4C6-1125AF8BC311}" destId="{711EB168-8C80-4269-B19F-F6925F74BD95}" srcOrd="0" destOrd="0" presId="urn:microsoft.com/office/officeart/2005/8/layout/default"/>
    <dgm:cxn modelId="{AE04977D-299F-4BD1-9581-B58EA8AC4DE7}" type="presOf" srcId="{A44C1C73-9100-4231-BD70-6E4EBC72A308}" destId="{25FD0773-8157-4487-BE89-812F1ED3BB3A}" srcOrd="0" destOrd="0" presId="urn:microsoft.com/office/officeart/2005/8/layout/default"/>
    <dgm:cxn modelId="{D559DD83-30AE-408B-AD9C-3BE7E6363402}" srcId="{A44C1C73-9100-4231-BD70-6E4EBC72A308}" destId="{4C66F482-86B5-42B4-9999-18BCF1FDE759}" srcOrd="7" destOrd="0" parTransId="{22F34200-016C-4B14-AB93-F3D6B89097BD}" sibTransId="{45BCD22D-2B6F-4225-88E1-E17841E78DDA}"/>
    <dgm:cxn modelId="{D7A0188F-EB9C-43F9-BE4B-A7BE69B8E161}" type="presOf" srcId="{4C66F482-86B5-42B4-9999-18BCF1FDE759}" destId="{D9F147A8-DDE7-4553-9C08-0BFB2AFC9820}" srcOrd="0" destOrd="0" presId="urn:microsoft.com/office/officeart/2005/8/layout/default"/>
    <dgm:cxn modelId="{645A559B-1E86-4FC7-A328-46F00D01B217}" type="presOf" srcId="{CC10FB06-8A9F-40EB-BA69-F682D8B01B31}" destId="{07BF6962-B6B6-40C9-B9B8-67106D4F63AE}" srcOrd="0" destOrd="0" presId="urn:microsoft.com/office/officeart/2005/8/layout/default"/>
    <dgm:cxn modelId="{C4DA23A2-05CD-4575-9737-977FE3A46FA4}" type="presOf" srcId="{BFB963BD-E69D-4DFE-A9CF-750D50BB0F6C}" destId="{F34045B9-D3BD-4847-9262-1487AD77768D}" srcOrd="0" destOrd="0" presId="urn:microsoft.com/office/officeart/2005/8/layout/default"/>
    <dgm:cxn modelId="{6CB2E3D3-BB50-4539-998C-813830C357D8}" srcId="{A44C1C73-9100-4231-BD70-6E4EBC72A308}" destId="{703DE2A7-CD07-4A33-B6FA-9D55EF18B8A3}" srcOrd="5" destOrd="0" parTransId="{2AB0094B-D133-4C08-AF7E-39D4D16FB3E2}" sibTransId="{68A5E1A8-E39B-4D16-8DAA-D43177F1AC35}"/>
    <dgm:cxn modelId="{36CA0CE7-F9CD-4884-A68B-D118D326AAE4}" srcId="{A44C1C73-9100-4231-BD70-6E4EBC72A308}" destId="{CC10FB06-8A9F-40EB-BA69-F682D8B01B31}" srcOrd="0" destOrd="0" parTransId="{65CD38C7-EB4E-43AD-AA29-30ED319B1F34}" sibTransId="{491EDED8-28B3-4CA6-9F16-A6047533C62B}"/>
    <dgm:cxn modelId="{35C9E6EB-F101-435C-8D72-5288824777F7}" srcId="{A44C1C73-9100-4231-BD70-6E4EBC72A308}" destId="{612EA47F-F0E5-4487-8EA3-D8CDD94DE9F5}" srcOrd="2" destOrd="0" parTransId="{D15E9865-D822-4A35-AC60-4661ADA158BD}" sibTransId="{46E4C277-4B16-4E6C-834E-F4C00A2ED517}"/>
    <dgm:cxn modelId="{8900E8EF-6A93-461E-A4D4-32D833A747DD}" srcId="{A44C1C73-9100-4231-BD70-6E4EBC72A308}" destId="{1629929C-D1C0-486B-A995-7AA417F320A1}" srcOrd="8" destOrd="0" parTransId="{42C509F8-1EF1-4ACF-9C80-6A3E4E156A17}" sibTransId="{EFF37036-FC4A-43B9-902F-9F50C603E9CC}"/>
    <dgm:cxn modelId="{95A554FB-5F19-4473-9013-398F49762F73}" type="presOf" srcId="{703DE2A7-CD07-4A33-B6FA-9D55EF18B8A3}" destId="{36C12256-2302-4DB1-9258-500A4E6CB52B}" srcOrd="0" destOrd="0" presId="urn:microsoft.com/office/officeart/2005/8/layout/default"/>
    <dgm:cxn modelId="{19B9946B-E9CC-400A-A041-1E806C0E7171}" type="presParOf" srcId="{25FD0773-8157-4487-BE89-812F1ED3BB3A}" destId="{07BF6962-B6B6-40C9-B9B8-67106D4F63AE}" srcOrd="0" destOrd="0" presId="urn:microsoft.com/office/officeart/2005/8/layout/default"/>
    <dgm:cxn modelId="{61AA933C-463A-4CA6-8B13-593638696A82}" type="presParOf" srcId="{25FD0773-8157-4487-BE89-812F1ED3BB3A}" destId="{792A8215-67F7-4D1D-A6AC-EFBA8C69BAE3}" srcOrd="1" destOrd="0" presId="urn:microsoft.com/office/officeart/2005/8/layout/default"/>
    <dgm:cxn modelId="{A3536B36-B051-4CA5-A57C-718E865CA77D}" type="presParOf" srcId="{25FD0773-8157-4487-BE89-812F1ED3BB3A}" destId="{EB29ADE4-A432-458F-8E49-A552F907122E}" srcOrd="2" destOrd="0" presId="urn:microsoft.com/office/officeart/2005/8/layout/default"/>
    <dgm:cxn modelId="{5500AA9A-89CE-41EF-9B3D-F8D54CD477E5}" type="presParOf" srcId="{25FD0773-8157-4487-BE89-812F1ED3BB3A}" destId="{44878DCD-27D0-41FB-BA78-BE52EA36B627}" srcOrd="3" destOrd="0" presId="urn:microsoft.com/office/officeart/2005/8/layout/default"/>
    <dgm:cxn modelId="{D1D5E654-5573-4ADC-A5A5-980C0825B1C0}" type="presParOf" srcId="{25FD0773-8157-4487-BE89-812F1ED3BB3A}" destId="{973F90B6-B765-4696-93C3-01A2F9C30207}" srcOrd="4" destOrd="0" presId="urn:microsoft.com/office/officeart/2005/8/layout/default"/>
    <dgm:cxn modelId="{2015CD7A-9857-4CC2-9ADB-183BFFAECF0E}" type="presParOf" srcId="{25FD0773-8157-4487-BE89-812F1ED3BB3A}" destId="{9B6C0E31-F3E0-41FC-891F-6ADB3C58C447}" srcOrd="5" destOrd="0" presId="urn:microsoft.com/office/officeart/2005/8/layout/default"/>
    <dgm:cxn modelId="{423BD259-882E-4B3F-9899-4559647063E2}" type="presParOf" srcId="{25FD0773-8157-4487-BE89-812F1ED3BB3A}" destId="{458EAAAC-30BB-402F-8F1E-9BB6F8279B60}" srcOrd="6" destOrd="0" presId="urn:microsoft.com/office/officeart/2005/8/layout/default"/>
    <dgm:cxn modelId="{B51239C8-0FE8-461E-95A3-7753436D4EFE}" type="presParOf" srcId="{25FD0773-8157-4487-BE89-812F1ED3BB3A}" destId="{EEC62538-45D2-4A61-A6DC-4BB3F071FE6B}" srcOrd="7" destOrd="0" presId="urn:microsoft.com/office/officeart/2005/8/layout/default"/>
    <dgm:cxn modelId="{1BB67AF8-4606-4A2A-8B33-3EF100A94918}" type="presParOf" srcId="{25FD0773-8157-4487-BE89-812F1ED3BB3A}" destId="{F34045B9-D3BD-4847-9262-1487AD77768D}" srcOrd="8" destOrd="0" presId="urn:microsoft.com/office/officeart/2005/8/layout/default"/>
    <dgm:cxn modelId="{A2D3B541-BC8C-444F-BACA-E0BE80B13BCF}" type="presParOf" srcId="{25FD0773-8157-4487-BE89-812F1ED3BB3A}" destId="{EF13C52D-F3CA-458C-B377-9505864BB45D}" srcOrd="9" destOrd="0" presId="urn:microsoft.com/office/officeart/2005/8/layout/default"/>
    <dgm:cxn modelId="{ABCA81B2-564B-4B22-949E-7F61A06A1B3D}" type="presParOf" srcId="{25FD0773-8157-4487-BE89-812F1ED3BB3A}" destId="{36C12256-2302-4DB1-9258-500A4E6CB52B}" srcOrd="10" destOrd="0" presId="urn:microsoft.com/office/officeart/2005/8/layout/default"/>
    <dgm:cxn modelId="{9D256714-082D-4A9D-97EA-E8E69F380FC0}" type="presParOf" srcId="{25FD0773-8157-4487-BE89-812F1ED3BB3A}" destId="{82E6EABC-0DBB-4649-B7E5-460D5AF1A871}" srcOrd="11" destOrd="0" presId="urn:microsoft.com/office/officeart/2005/8/layout/default"/>
    <dgm:cxn modelId="{5F8E03F7-1CDF-4CC4-8C9F-874EC3783934}" type="presParOf" srcId="{25FD0773-8157-4487-BE89-812F1ED3BB3A}" destId="{711EB168-8C80-4269-B19F-F6925F74BD95}" srcOrd="12" destOrd="0" presId="urn:microsoft.com/office/officeart/2005/8/layout/default"/>
    <dgm:cxn modelId="{0C79FE15-00A7-4A71-B4DF-F5FB5A793F7B}" type="presParOf" srcId="{25FD0773-8157-4487-BE89-812F1ED3BB3A}" destId="{A9C8C00E-65B3-4173-A2F6-CEAEAE0DB043}" srcOrd="13" destOrd="0" presId="urn:microsoft.com/office/officeart/2005/8/layout/default"/>
    <dgm:cxn modelId="{65FF7F09-1D9C-413C-B337-9719B0494C92}" type="presParOf" srcId="{25FD0773-8157-4487-BE89-812F1ED3BB3A}" destId="{D9F147A8-DDE7-4553-9C08-0BFB2AFC9820}" srcOrd="14" destOrd="0" presId="urn:microsoft.com/office/officeart/2005/8/layout/default"/>
    <dgm:cxn modelId="{9BAC9E0D-0091-4523-B468-B7D72C690565}" type="presParOf" srcId="{25FD0773-8157-4487-BE89-812F1ED3BB3A}" destId="{1D0EE54F-786E-413C-A222-F52C147F167B}" srcOrd="15" destOrd="0" presId="urn:microsoft.com/office/officeart/2005/8/layout/default"/>
    <dgm:cxn modelId="{14C4E865-FC71-43E0-A8F1-761DAD2EFEBC}" type="presParOf" srcId="{25FD0773-8157-4487-BE89-812F1ED3BB3A}" destId="{390AF510-8EA5-4116-ACD4-745A458C8456}" srcOrd="16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61502157-A931-418B-87B1-D46557DBF183}" type="doc">
      <dgm:prSet loTypeId="urn:microsoft.com/office/officeart/2005/8/layout/pList2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CC2F5EC0-4232-4188-B8C1-BE048D3A883C}">
      <dgm:prSet custT="1"/>
      <dgm:spPr/>
      <dgm:t>
        <a:bodyPr/>
        <a:lstStyle/>
        <a:p>
          <a:r>
            <a:rPr lang="en-US" sz="1800" b="1"/>
            <a:t>Learners – “grow your own”</a:t>
          </a:r>
        </a:p>
      </dgm:t>
    </dgm:pt>
    <dgm:pt modelId="{153133B2-29F9-4835-82AC-0CD745D28F7D}" type="parTrans" cxnId="{35E40A36-EAD2-4928-9C1B-E66B9F26595A}">
      <dgm:prSet/>
      <dgm:spPr/>
      <dgm:t>
        <a:bodyPr/>
        <a:lstStyle/>
        <a:p>
          <a:endParaRPr lang="en-US"/>
        </a:p>
      </dgm:t>
    </dgm:pt>
    <dgm:pt modelId="{31043508-6282-4736-9FC6-11DC7F269349}" type="sibTrans" cxnId="{35E40A36-EAD2-4928-9C1B-E66B9F26595A}">
      <dgm:prSet/>
      <dgm:spPr/>
      <dgm:t>
        <a:bodyPr/>
        <a:lstStyle/>
        <a:p>
          <a:endParaRPr lang="en-US"/>
        </a:p>
      </dgm:t>
    </dgm:pt>
    <dgm:pt modelId="{68BEBE58-6271-4875-A8D9-0C4188B627BF}">
      <dgm:prSet custT="1"/>
      <dgm:spPr/>
      <dgm:t>
        <a:bodyPr/>
        <a:lstStyle/>
        <a:p>
          <a:r>
            <a:rPr lang="en-US" sz="1800"/>
            <a:t>All Manitoba colleges and all levels of study</a:t>
          </a:r>
        </a:p>
      </dgm:t>
    </dgm:pt>
    <dgm:pt modelId="{A5DC00AE-8AFF-4E13-ADFA-461D23FAB217}" type="parTrans" cxnId="{58129552-68C0-4C09-A749-5FD13E33FBCA}">
      <dgm:prSet/>
      <dgm:spPr/>
      <dgm:t>
        <a:bodyPr/>
        <a:lstStyle/>
        <a:p>
          <a:endParaRPr lang="en-US"/>
        </a:p>
      </dgm:t>
    </dgm:pt>
    <dgm:pt modelId="{134D690E-60AB-4F0F-8BFA-537DCDF695E5}" type="sibTrans" cxnId="{58129552-68C0-4C09-A749-5FD13E33FBCA}">
      <dgm:prSet/>
      <dgm:spPr/>
      <dgm:t>
        <a:bodyPr/>
        <a:lstStyle/>
        <a:p>
          <a:endParaRPr lang="en-US"/>
        </a:p>
      </dgm:t>
    </dgm:pt>
    <dgm:pt modelId="{D1C4D8F7-A9C9-4E0C-A6AE-035E937A802C}">
      <dgm:prSet custT="1"/>
      <dgm:spPr/>
      <dgm:t>
        <a:bodyPr/>
        <a:lstStyle/>
        <a:p>
          <a:r>
            <a:rPr lang="en-US" sz="1800"/>
            <a:t>Manitobans studying outside of the province</a:t>
          </a:r>
        </a:p>
      </dgm:t>
    </dgm:pt>
    <dgm:pt modelId="{683BCBC0-55C0-42B5-9A82-73D70A201734}" type="parTrans" cxnId="{2A66F9CF-660E-40A7-B9B8-7CF25BA91923}">
      <dgm:prSet/>
      <dgm:spPr/>
      <dgm:t>
        <a:bodyPr/>
        <a:lstStyle/>
        <a:p>
          <a:endParaRPr lang="en-US"/>
        </a:p>
      </dgm:t>
    </dgm:pt>
    <dgm:pt modelId="{C32C9E70-DD08-4913-9565-59A7618C9CD7}" type="sibTrans" cxnId="{2A66F9CF-660E-40A7-B9B8-7CF25BA91923}">
      <dgm:prSet/>
      <dgm:spPr/>
      <dgm:t>
        <a:bodyPr/>
        <a:lstStyle/>
        <a:p>
          <a:endParaRPr lang="en-US"/>
        </a:p>
      </dgm:t>
    </dgm:pt>
    <dgm:pt modelId="{58EF1D8F-391F-416D-ADFF-190BF0ADD363}">
      <dgm:prSet custT="1"/>
      <dgm:spPr>
        <a:solidFill>
          <a:schemeClr val="accent6">
            <a:lumMod val="75000"/>
          </a:schemeClr>
        </a:solidFill>
      </dgm:spPr>
      <dgm:t>
        <a:bodyPr/>
        <a:lstStyle/>
        <a:p>
          <a:r>
            <a:rPr lang="en-US" sz="1800" b="1"/>
            <a:t>External Experienced Professionals</a:t>
          </a:r>
        </a:p>
      </dgm:t>
    </dgm:pt>
    <dgm:pt modelId="{4A805155-9F1D-44AF-8EEE-17F969AC9F6C}" type="parTrans" cxnId="{819051CB-4350-46C1-A9FF-7B36BEBAC6B4}">
      <dgm:prSet/>
      <dgm:spPr/>
      <dgm:t>
        <a:bodyPr/>
        <a:lstStyle/>
        <a:p>
          <a:endParaRPr lang="en-US"/>
        </a:p>
      </dgm:t>
    </dgm:pt>
    <dgm:pt modelId="{69F8C384-94B4-41CA-B41A-EBEBBD4D651A}" type="sibTrans" cxnId="{819051CB-4350-46C1-A9FF-7B36BEBAC6B4}">
      <dgm:prSet/>
      <dgm:spPr/>
      <dgm:t>
        <a:bodyPr/>
        <a:lstStyle/>
        <a:p>
          <a:endParaRPr lang="en-US"/>
        </a:p>
      </dgm:t>
    </dgm:pt>
    <dgm:pt modelId="{807CB2B0-02E2-471D-B808-335589A43384}">
      <dgm:prSet custT="1"/>
      <dgm:spPr>
        <a:solidFill>
          <a:schemeClr val="accent6">
            <a:lumMod val="75000"/>
          </a:schemeClr>
        </a:solidFill>
      </dgm:spPr>
      <dgm:t>
        <a:bodyPr/>
        <a:lstStyle/>
        <a:p>
          <a:r>
            <a:rPr lang="en-US" sz="1800"/>
            <a:t>Agency, private clinics, retirees</a:t>
          </a:r>
        </a:p>
      </dgm:t>
    </dgm:pt>
    <dgm:pt modelId="{AA1FA318-AD80-4669-9F6C-A37F1C3E251E}" type="parTrans" cxnId="{8D183449-1C86-44C6-90AA-E22BA385C432}">
      <dgm:prSet/>
      <dgm:spPr/>
      <dgm:t>
        <a:bodyPr/>
        <a:lstStyle/>
        <a:p>
          <a:endParaRPr lang="en-US"/>
        </a:p>
      </dgm:t>
    </dgm:pt>
    <dgm:pt modelId="{2FD9DCE8-793E-42DA-80FA-2F46ECD3C9A4}" type="sibTrans" cxnId="{8D183449-1C86-44C6-90AA-E22BA385C432}">
      <dgm:prSet/>
      <dgm:spPr/>
      <dgm:t>
        <a:bodyPr/>
        <a:lstStyle/>
        <a:p>
          <a:endParaRPr lang="en-US"/>
        </a:p>
      </dgm:t>
    </dgm:pt>
    <dgm:pt modelId="{85E69870-D5B0-4277-9ED9-7B87818F6544}">
      <dgm:prSet custT="1"/>
      <dgm:spPr>
        <a:solidFill>
          <a:srgbClr val="FABE00"/>
        </a:solidFill>
      </dgm:spPr>
      <dgm:t>
        <a:bodyPr/>
        <a:lstStyle/>
        <a:p>
          <a:r>
            <a:rPr lang="en-US" sz="1800" b="1"/>
            <a:t>Internationally Educated Professionals in Manitoba</a:t>
          </a:r>
        </a:p>
      </dgm:t>
    </dgm:pt>
    <dgm:pt modelId="{1005CFA6-3874-4F42-9CA0-787F9A46F8EA}" type="parTrans" cxnId="{E8E9967D-DDC4-452F-8034-75A01A4B4861}">
      <dgm:prSet/>
      <dgm:spPr/>
      <dgm:t>
        <a:bodyPr/>
        <a:lstStyle/>
        <a:p>
          <a:endParaRPr lang="en-US"/>
        </a:p>
      </dgm:t>
    </dgm:pt>
    <dgm:pt modelId="{415C93C8-5D1A-4DD6-B3A4-617424A2393F}" type="sibTrans" cxnId="{E8E9967D-DDC4-452F-8034-75A01A4B4861}">
      <dgm:prSet/>
      <dgm:spPr/>
      <dgm:t>
        <a:bodyPr/>
        <a:lstStyle/>
        <a:p>
          <a:endParaRPr lang="en-US"/>
        </a:p>
      </dgm:t>
    </dgm:pt>
    <dgm:pt modelId="{9EC279CF-D879-40D2-9032-EDD890980EC4}">
      <dgm:prSet custT="1"/>
      <dgm:spPr>
        <a:solidFill>
          <a:srgbClr val="FABE00"/>
        </a:solidFill>
      </dgm:spPr>
      <dgm:t>
        <a:bodyPr/>
        <a:lstStyle/>
        <a:p>
          <a:r>
            <a:rPr lang="en-US" sz="1800"/>
            <a:t>Professionals needing support to complete requirements to become fully licensed</a:t>
          </a:r>
        </a:p>
      </dgm:t>
    </dgm:pt>
    <dgm:pt modelId="{D342100F-BB58-4751-978D-660422DC9E42}" type="parTrans" cxnId="{8ACEFFA2-4D09-4277-B902-21DE9FDD1FA4}">
      <dgm:prSet/>
      <dgm:spPr/>
      <dgm:t>
        <a:bodyPr/>
        <a:lstStyle/>
        <a:p>
          <a:endParaRPr lang="en-US"/>
        </a:p>
      </dgm:t>
    </dgm:pt>
    <dgm:pt modelId="{A4EB028F-2472-4EBA-A6BF-9AD02ED7525E}" type="sibTrans" cxnId="{8ACEFFA2-4D09-4277-B902-21DE9FDD1FA4}">
      <dgm:prSet/>
      <dgm:spPr/>
      <dgm:t>
        <a:bodyPr/>
        <a:lstStyle/>
        <a:p>
          <a:endParaRPr lang="en-US"/>
        </a:p>
      </dgm:t>
    </dgm:pt>
    <dgm:pt modelId="{4086678D-1365-4FE5-A21E-33479561D624}">
      <dgm:prSet custT="1"/>
      <dgm:spPr>
        <a:solidFill>
          <a:schemeClr val="accent5">
            <a:lumMod val="75000"/>
          </a:schemeClr>
        </a:solidFill>
      </dgm:spPr>
      <dgm:t>
        <a:bodyPr/>
        <a:lstStyle/>
        <a:p>
          <a:r>
            <a:rPr lang="en-US" sz="1800"/>
            <a:t>U.S., UK, Ireland, Australia</a:t>
          </a:r>
        </a:p>
      </dgm:t>
    </dgm:pt>
    <dgm:pt modelId="{B5C1EF6D-A2D4-495C-BF6E-2F08F9FC66AF}" type="parTrans" cxnId="{D11714E9-314B-4523-AC8C-F9C9486557B0}">
      <dgm:prSet/>
      <dgm:spPr/>
      <dgm:t>
        <a:bodyPr/>
        <a:lstStyle/>
        <a:p>
          <a:endParaRPr lang="en-US"/>
        </a:p>
      </dgm:t>
    </dgm:pt>
    <dgm:pt modelId="{674A63EA-5D14-40EF-B22C-3E10B8225954}" type="sibTrans" cxnId="{D11714E9-314B-4523-AC8C-F9C9486557B0}">
      <dgm:prSet/>
      <dgm:spPr/>
      <dgm:t>
        <a:bodyPr/>
        <a:lstStyle/>
        <a:p>
          <a:endParaRPr lang="en-US"/>
        </a:p>
      </dgm:t>
    </dgm:pt>
    <dgm:pt modelId="{E743D7CC-38B2-4375-801B-CD11ADA42390}">
      <dgm:prSet custT="1"/>
      <dgm:spPr>
        <a:solidFill>
          <a:schemeClr val="accent5">
            <a:lumMod val="75000"/>
          </a:schemeClr>
        </a:solidFill>
      </dgm:spPr>
      <dgm:t>
        <a:bodyPr/>
        <a:lstStyle/>
        <a:p>
          <a:r>
            <a:rPr lang="en-US" sz="1800" b="1"/>
            <a:t>Experienced International Professionals</a:t>
          </a:r>
        </a:p>
      </dgm:t>
    </dgm:pt>
    <dgm:pt modelId="{6F508E6B-2E75-4895-9D9A-08FEB39BB292}" type="parTrans" cxnId="{FB2881D6-FB9A-4D9A-98CC-E51278CFA5B4}">
      <dgm:prSet/>
      <dgm:spPr/>
      <dgm:t>
        <a:bodyPr/>
        <a:lstStyle/>
        <a:p>
          <a:endParaRPr lang="en-US"/>
        </a:p>
      </dgm:t>
    </dgm:pt>
    <dgm:pt modelId="{6353A0EE-F48A-40D7-88ED-19C76FAF2957}" type="sibTrans" cxnId="{FB2881D6-FB9A-4D9A-98CC-E51278CFA5B4}">
      <dgm:prSet/>
      <dgm:spPr/>
      <dgm:t>
        <a:bodyPr/>
        <a:lstStyle/>
        <a:p>
          <a:endParaRPr lang="en-US"/>
        </a:p>
      </dgm:t>
    </dgm:pt>
    <dgm:pt modelId="{1E2402D8-B2DC-4DEA-8B5A-CFBAE64565E0}" type="pres">
      <dgm:prSet presAssocID="{61502157-A931-418B-87B1-D46557DBF183}" presName="Name0" presStyleCnt="0">
        <dgm:presLayoutVars>
          <dgm:dir/>
          <dgm:resizeHandles val="exact"/>
        </dgm:presLayoutVars>
      </dgm:prSet>
      <dgm:spPr/>
    </dgm:pt>
    <dgm:pt modelId="{A4CEBEB3-9FB9-4917-91F6-5194886E9C6C}" type="pres">
      <dgm:prSet presAssocID="{61502157-A931-418B-87B1-D46557DBF183}" presName="bkgdShp" presStyleLbl="alignAccFollowNode1" presStyleIdx="0" presStyleCnt="1"/>
      <dgm:spPr/>
    </dgm:pt>
    <dgm:pt modelId="{B01A70C8-557C-4776-9DD2-D515B20993F4}" type="pres">
      <dgm:prSet presAssocID="{61502157-A931-418B-87B1-D46557DBF183}" presName="linComp" presStyleCnt="0"/>
      <dgm:spPr/>
    </dgm:pt>
    <dgm:pt modelId="{3C3022F5-466A-48D3-821C-FFE12CF56AF7}" type="pres">
      <dgm:prSet presAssocID="{CC2F5EC0-4232-4188-B8C1-BE048D3A883C}" presName="compNode" presStyleCnt="0"/>
      <dgm:spPr/>
    </dgm:pt>
    <dgm:pt modelId="{E55067FA-2B7C-4710-85C7-57FCB0553FDC}" type="pres">
      <dgm:prSet presAssocID="{CC2F5EC0-4232-4188-B8C1-BE048D3A883C}" presName="node" presStyleLbl="node1" presStyleIdx="0" presStyleCnt="4" custLinFactNeighborY="-12727">
        <dgm:presLayoutVars>
          <dgm:bulletEnabled val="1"/>
        </dgm:presLayoutVars>
      </dgm:prSet>
      <dgm:spPr/>
    </dgm:pt>
    <dgm:pt modelId="{6BB30B3C-75BB-402A-8E3A-2E619E575B10}" type="pres">
      <dgm:prSet presAssocID="{CC2F5EC0-4232-4188-B8C1-BE048D3A883C}" presName="invisiNode" presStyleLbl="node1" presStyleIdx="0" presStyleCnt="4"/>
      <dgm:spPr/>
    </dgm:pt>
    <dgm:pt modelId="{501DA7EF-A3EA-456B-90CC-1BE48EECC832}" type="pres">
      <dgm:prSet presAssocID="{CC2F5EC0-4232-4188-B8C1-BE048D3A883C}" presName="imagNode" presStyleLbl="fgImgPlace1" presStyleIdx="0" presStyleCnt="4" custScaleX="90910" custScaleY="92147"/>
      <dgm:spPr>
        <a:blipFill dpi="0" rotWithShape="1"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22889" r="22889"/>
          </a:stretch>
        </a:blipFill>
      </dgm:spPr>
      <dgm:extLst>
        <a:ext uri="{E40237B7-FDA0-4F09-8148-C483321AD2D9}">
          <dgm14:cNvPr xmlns:dgm14="http://schemas.microsoft.com/office/drawing/2010/diagram" id="0" name="" descr="Graduation cap"/>
        </a:ext>
      </dgm:extLst>
    </dgm:pt>
    <dgm:pt modelId="{62530FDB-ADB8-4B77-959D-A50EA1B33ADC}" type="pres">
      <dgm:prSet presAssocID="{31043508-6282-4736-9FC6-11DC7F269349}" presName="sibTrans" presStyleLbl="sibTrans2D1" presStyleIdx="0" presStyleCnt="0"/>
      <dgm:spPr/>
    </dgm:pt>
    <dgm:pt modelId="{57652E9F-9055-487C-AC2A-C80E06015F55}" type="pres">
      <dgm:prSet presAssocID="{58EF1D8F-391F-416D-ADFF-190BF0ADD363}" presName="compNode" presStyleCnt="0"/>
      <dgm:spPr/>
    </dgm:pt>
    <dgm:pt modelId="{42C534E5-2AF2-4BB3-A4D2-8040570E2718}" type="pres">
      <dgm:prSet presAssocID="{58EF1D8F-391F-416D-ADFF-190BF0ADD363}" presName="node" presStyleLbl="node1" presStyleIdx="1" presStyleCnt="4" custLinFactNeighborY="-12727">
        <dgm:presLayoutVars>
          <dgm:bulletEnabled val="1"/>
        </dgm:presLayoutVars>
      </dgm:prSet>
      <dgm:spPr/>
    </dgm:pt>
    <dgm:pt modelId="{C994699D-D220-426D-AEB2-3BB10B0AE991}" type="pres">
      <dgm:prSet presAssocID="{58EF1D8F-391F-416D-ADFF-190BF0ADD363}" presName="invisiNode" presStyleLbl="node1" presStyleIdx="1" presStyleCnt="4"/>
      <dgm:spPr/>
    </dgm:pt>
    <dgm:pt modelId="{92363152-675B-4BF4-85CB-C86AC5FE0E13}" type="pres">
      <dgm:prSet presAssocID="{58EF1D8F-391F-416D-ADFF-190BF0ADD363}" presName="imagNode" presStyleLbl="fgImgPlace1" presStyleIdx="1" presStyleCnt="4" custScaleX="90910" custScaleY="92147"/>
      <dgm:spPr>
        <a:blipFill dpi="0" rotWithShape="1"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22889" r="22889"/>
          </a:stretch>
        </a:blipFill>
      </dgm:spPr>
      <dgm:extLst>
        <a:ext uri="{E40237B7-FDA0-4F09-8148-C483321AD2D9}">
          <dgm14:cNvPr xmlns:dgm14="http://schemas.microsoft.com/office/drawing/2010/diagram" id="0" name="" descr="Stethoscope"/>
        </a:ext>
      </dgm:extLst>
    </dgm:pt>
    <dgm:pt modelId="{0F4FC88F-11C6-4C7A-B726-DC66E88CE1B9}" type="pres">
      <dgm:prSet presAssocID="{69F8C384-94B4-41CA-B41A-EBEBBD4D651A}" presName="sibTrans" presStyleLbl="sibTrans2D1" presStyleIdx="0" presStyleCnt="0"/>
      <dgm:spPr/>
    </dgm:pt>
    <dgm:pt modelId="{14900577-6956-4A73-B223-11F9FCF9158C}" type="pres">
      <dgm:prSet presAssocID="{85E69870-D5B0-4277-9ED9-7B87818F6544}" presName="compNode" presStyleCnt="0"/>
      <dgm:spPr/>
    </dgm:pt>
    <dgm:pt modelId="{B902FEAA-F60F-4BAA-979B-7964491BC63E}" type="pres">
      <dgm:prSet presAssocID="{85E69870-D5B0-4277-9ED9-7B87818F6544}" presName="node" presStyleLbl="node1" presStyleIdx="2" presStyleCnt="4" custLinFactNeighborY="-12727">
        <dgm:presLayoutVars>
          <dgm:bulletEnabled val="1"/>
        </dgm:presLayoutVars>
      </dgm:prSet>
      <dgm:spPr/>
    </dgm:pt>
    <dgm:pt modelId="{0616EB92-B1F0-4CC7-8E25-211BBB36066E}" type="pres">
      <dgm:prSet presAssocID="{85E69870-D5B0-4277-9ED9-7B87818F6544}" presName="invisiNode" presStyleLbl="node1" presStyleIdx="2" presStyleCnt="4"/>
      <dgm:spPr/>
    </dgm:pt>
    <dgm:pt modelId="{788FAD3C-BBA1-4391-B95D-46E8D6B5000B}" type="pres">
      <dgm:prSet presAssocID="{85E69870-D5B0-4277-9ED9-7B87818F6544}" presName="imagNode" presStyleLbl="fgImgPlace1" presStyleIdx="2" presStyleCnt="4" custScaleX="90910" custScaleY="92147"/>
      <dgm:spPr>
        <a:blipFill dpi="0" rotWithShape="1"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48063" t="45833" r="48063" b="45833"/>
          </a:stretch>
        </a:blipFill>
      </dgm:spPr>
      <dgm:extLst>
        <a:ext uri="{E40237B7-FDA0-4F09-8148-C483321AD2D9}">
          <dgm14:cNvPr xmlns:dgm14="http://schemas.microsoft.com/office/drawing/2010/diagram" id="0" name="" descr="Globe"/>
        </a:ext>
      </dgm:extLst>
    </dgm:pt>
    <dgm:pt modelId="{BF058E95-51E9-41DA-B607-A4BDF89B9B4E}" type="pres">
      <dgm:prSet presAssocID="{415C93C8-5D1A-4DD6-B3A4-617424A2393F}" presName="sibTrans" presStyleLbl="sibTrans2D1" presStyleIdx="0" presStyleCnt="0"/>
      <dgm:spPr/>
    </dgm:pt>
    <dgm:pt modelId="{FC79436E-535E-4D07-B7D8-5D83BD18D319}" type="pres">
      <dgm:prSet presAssocID="{E743D7CC-38B2-4375-801B-CD11ADA42390}" presName="compNode" presStyleCnt="0"/>
      <dgm:spPr/>
    </dgm:pt>
    <dgm:pt modelId="{1622A607-E4E3-4010-9B35-A9AC7DFC8E49}" type="pres">
      <dgm:prSet presAssocID="{E743D7CC-38B2-4375-801B-CD11ADA42390}" presName="node" presStyleLbl="node1" presStyleIdx="3" presStyleCnt="4" custLinFactNeighborY="-12727">
        <dgm:presLayoutVars>
          <dgm:bulletEnabled val="1"/>
        </dgm:presLayoutVars>
      </dgm:prSet>
      <dgm:spPr/>
    </dgm:pt>
    <dgm:pt modelId="{3082374E-9986-4053-ADB1-AFD328E777CC}" type="pres">
      <dgm:prSet presAssocID="{E743D7CC-38B2-4375-801B-CD11ADA42390}" presName="invisiNode" presStyleLbl="node1" presStyleIdx="3" presStyleCnt="4"/>
      <dgm:spPr/>
    </dgm:pt>
    <dgm:pt modelId="{F0307787-81F8-40C5-B9E9-3DB8D0BD46C4}" type="pres">
      <dgm:prSet presAssocID="{E743D7CC-38B2-4375-801B-CD11ADA42390}" presName="imagNode" presStyleLbl="fgImgPlace1" presStyleIdx="3" presStyleCnt="4" custScaleX="90910" custScaleY="92147"/>
      <dgm:spPr>
        <a:blipFill dpi="0" rotWithShape="1">
          <a:blip xmlns:r="http://schemas.openxmlformats.org/officeDocument/2006/relationships" r:embed="rId4"/>
          <a:srcRect/>
          <a:stretch>
            <a:fillRect l="22889" r="22889"/>
          </a:stretch>
        </a:blipFill>
      </dgm:spPr>
      <dgm:extLst>
        <a:ext uri="{E40237B7-FDA0-4F09-8148-C483321AD2D9}">
          <dgm14:cNvPr xmlns:dgm14="http://schemas.microsoft.com/office/drawing/2010/diagram" id="0" name="" descr="Earth globe Americas"/>
        </a:ext>
      </dgm:extLst>
    </dgm:pt>
  </dgm:ptLst>
  <dgm:cxnLst>
    <dgm:cxn modelId="{D57E7512-ED5E-48C0-9EB7-B86DCBA1C659}" type="presOf" srcId="{CC2F5EC0-4232-4188-B8C1-BE048D3A883C}" destId="{E55067FA-2B7C-4710-85C7-57FCB0553FDC}" srcOrd="0" destOrd="0" presId="urn:microsoft.com/office/officeart/2005/8/layout/pList2"/>
    <dgm:cxn modelId="{7B653929-4673-405B-8EEF-1BBB956B2156}" type="presOf" srcId="{415C93C8-5D1A-4DD6-B3A4-617424A2393F}" destId="{BF058E95-51E9-41DA-B607-A4BDF89B9B4E}" srcOrd="0" destOrd="0" presId="urn:microsoft.com/office/officeart/2005/8/layout/pList2"/>
    <dgm:cxn modelId="{62EDE22E-59AB-48A6-989F-24D28D0B560D}" type="presOf" srcId="{4086678D-1365-4FE5-A21E-33479561D624}" destId="{1622A607-E4E3-4010-9B35-A9AC7DFC8E49}" srcOrd="0" destOrd="1" presId="urn:microsoft.com/office/officeart/2005/8/layout/pList2"/>
    <dgm:cxn modelId="{35E40A36-EAD2-4928-9C1B-E66B9F26595A}" srcId="{61502157-A931-418B-87B1-D46557DBF183}" destId="{CC2F5EC0-4232-4188-B8C1-BE048D3A883C}" srcOrd="0" destOrd="0" parTransId="{153133B2-29F9-4835-82AC-0CD745D28F7D}" sibTransId="{31043508-6282-4736-9FC6-11DC7F269349}"/>
    <dgm:cxn modelId="{670F8E3F-8C5B-4F32-B4E9-3DCE5BBEB0F6}" type="presOf" srcId="{61502157-A931-418B-87B1-D46557DBF183}" destId="{1E2402D8-B2DC-4DEA-8B5A-CFBAE64565E0}" srcOrd="0" destOrd="0" presId="urn:microsoft.com/office/officeart/2005/8/layout/pList2"/>
    <dgm:cxn modelId="{8D183449-1C86-44C6-90AA-E22BA385C432}" srcId="{58EF1D8F-391F-416D-ADFF-190BF0ADD363}" destId="{807CB2B0-02E2-471D-B808-335589A43384}" srcOrd="0" destOrd="0" parTransId="{AA1FA318-AD80-4669-9F6C-A37F1C3E251E}" sibTransId="{2FD9DCE8-793E-42DA-80FA-2F46ECD3C9A4}"/>
    <dgm:cxn modelId="{266AD56A-9933-4820-9D50-4423AC2B3AC6}" type="presOf" srcId="{D1C4D8F7-A9C9-4E0C-A6AE-035E937A802C}" destId="{E55067FA-2B7C-4710-85C7-57FCB0553FDC}" srcOrd="0" destOrd="2" presId="urn:microsoft.com/office/officeart/2005/8/layout/pList2"/>
    <dgm:cxn modelId="{15F09D51-4423-4C04-9A89-639992BD6CB9}" type="presOf" srcId="{9EC279CF-D879-40D2-9032-EDD890980EC4}" destId="{B902FEAA-F60F-4BAA-979B-7964491BC63E}" srcOrd="0" destOrd="1" presId="urn:microsoft.com/office/officeart/2005/8/layout/pList2"/>
    <dgm:cxn modelId="{58129552-68C0-4C09-A749-5FD13E33FBCA}" srcId="{CC2F5EC0-4232-4188-B8C1-BE048D3A883C}" destId="{68BEBE58-6271-4875-A8D9-0C4188B627BF}" srcOrd="0" destOrd="0" parTransId="{A5DC00AE-8AFF-4E13-ADFA-461D23FAB217}" sibTransId="{134D690E-60AB-4F0F-8BFA-537DCDF695E5}"/>
    <dgm:cxn modelId="{3680C97B-4624-42E5-A405-D74084E4EF5B}" type="presOf" srcId="{E743D7CC-38B2-4375-801B-CD11ADA42390}" destId="{1622A607-E4E3-4010-9B35-A9AC7DFC8E49}" srcOrd="0" destOrd="0" presId="urn:microsoft.com/office/officeart/2005/8/layout/pList2"/>
    <dgm:cxn modelId="{E8E9967D-DDC4-452F-8034-75A01A4B4861}" srcId="{61502157-A931-418B-87B1-D46557DBF183}" destId="{85E69870-D5B0-4277-9ED9-7B87818F6544}" srcOrd="2" destOrd="0" parTransId="{1005CFA6-3874-4F42-9CA0-787F9A46F8EA}" sibTransId="{415C93C8-5D1A-4DD6-B3A4-617424A2393F}"/>
    <dgm:cxn modelId="{63432983-E4A6-4EED-B072-C9D765B3BB97}" type="presOf" srcId="{85E69870-D5B0-4277-9ED9-7B87818F6544}" destId="{B902FEAA-F60F-4BAA-979B-7964491BC63E}" srcOrd="0" destOrd="0" presId="urn:microsoft.com/office/officeart/2005/8/layout/pList2"/>
    <dgm:cxn modelId="{6665D58D-684B-411B-9531-B96421B1D26A}" type="presOf" srcId="{69F8C384-94B4-41CA-B41A-EBEBBD4D651A}" destId="{0F4FC88F-11C6-4C7A-B726-DC66E88CE1B9}" srcOrd="0" destOrd="0" presId="urn:microsoft.com/office/officeart/2005/8/layout/pList2"/>
    <dgm:cxn modelId="{8ACEFFA2-4D09-4277-B902-21DE9FDD1FA4}" srcId="{85E69870-D5B0-4277-9ED9-7B87818F6544}" destId="{9EC279CF-D879-40D2-9032-EDD890980EC4}" srcOrd="0" destOrd="0" parTransId="{D342100F-BB58-4751-978D-660422DC9E42}" sibTransId="{A4EB028F-2472-4EBA-A6BF-9AD02ED7525E}"/>
    <dgm:cxn modelId="{C1DF55B2-648F-4121-92F2-3F36F7964BF8}" type="presOf" srcId="{31043508-6282-4736-9FC6-11DC7F269349}" destId="{62530FDB-ADB8-4B77-959D-A50EA1B33ADC}" srcOrd="0" destOrd="0" presId="urn:microsoft.com/office/officeart/2005/8/layout/pList2"/>
    <dgm:cxn modelId="{819051CB-4350-46C1-A9FF-7B36BEBAC6B4}" srcId="{61502157-A931-418B-87B1-D46557DBF183}" destId="{58EF1D8F-391F-416D-ADFF-190BF0ADD363}" srcOrd="1" destOrd="0" parTransId="{4A805155-9F1D-44AF-8EEE-17F969AC9F6C}" sibTransId="{69F8C384-94B4-41CA-B41A-EBEBBD4D651A}"/>
    <dgm:cxn modelId="{2A66F9CF-660E-40A7-B9B8-7CF25BA91923}" srcId="{CC2F5EC0-4232-4188-B8C1-BE048D3A883C}" destId="{D1C4D8F7-A9C9-4E0C-A6AE-035E937A802C}" srcOrd="1" destOrd="0" parTransId="{683BCBC0-55C0-42B5-9A82-73D70A201734}" sibTransId="{C32C9E70-DD08-4913-9565-59A7618C9CD7}"/>
    <dgm:cxn modelId="{FB2881D6-FB9A-4D9A-98CC-E51278CFA5B4}" srcId="{61502157-A931-418B-87B1-D46557DBF183}" destId="{E743D7CC-38B2-4375-801B-CD11ADA42390}" srcOrd="3" destOrd="0" parTransId="{6F508E6B-2E75-4895-9D9A-08FEB39BB292}" sibTransId="{6353A0EE-F48A-40D7-88ED-19C76FAF2957}"/>
    <dgm:cxn modelId="{21BDD4DB-F76F-4B14-91B5-C221535F18E3}" type="presOf" srcId="{807CB2B0-02E2-471D-B808-335589A43384}" destId="{42C534E5-2AF2-4BB3-A4D2-8040570E2718}" srcOrd="0" destOrd="1" presId="urn:microsoft.com/office/officeart/2005/8/layout/pList2"/>
    <dgm:cxn modelId="{D11714E9-314B-4523-AC8C-F9C9486557B0}" srcId="{E743D7CC-38B2-4375-801B-CD11ADA42390}" destId="{4086678D-1365-4FE5-A21E-33479561D624}" srcOrd="0" destOrd="0" parTransId="{B5C1EF6D-A2D4-495C-BF6E-2F08F9FC66AF}" sibTransId="{674A63EA-5D14-40EF-B22C-3E10B8225954}"/>
    <dgm:cxn modelId="{C1FE9CF0-4DAD-4506-843C-4E4BC6F2B0AD}" type="presOf" srcId="{68BEBE58-6271-4875-A8D9-0C4188B627BF}" destId="{E55067FA-2B7C-4710-85C7-57FCB0553FDC}" srcOrd="0" destOrd="1" presId="urn:microsoft.com/office/officeart/2005/8/layout/pList2"/>
    <dgm:cxn modelId="{22A86CF1-F385-40F4-A1BC-29DFFE01D632}" type="presOf" srcId="{58EF1D8F-391F-416D-ADFF-190BF0ADD363}" destId="{42C534E5-2AF2-4BB3-A4D2-8040570E2718}" srcOrd="0" destOrd="0" presId="urn:microsoft.com/office/officeart/2005/8/layout/pList2"/>
    <dgm:cxn modelId="{F203492B-CE06-4780-8F15-3C8743A39BBB}" type="presParOf" srcId="{1E2402D8-B2DC-4DEA-8B5A-CFBAE64565E0}" destId="{A4CEBEB3-9FB9-4917-91F6-5194886E9C6C}" srcOrd="0" destOrd="0" presId="urn:microsoft.com/office/officeart/2005/8/layout/pList2"/>
    <dgm:cxn modelId="{EE4F4565-9D4D-4AC1-BA13-7B4BB96B84B0}" type="presParOf" srcId="{1E2402D8-B2DC-4DEA-8B5A-CFBAE64565E0}" destId="{B01A70C8-557C-4776-9DD2-D515B20993F4}" srcOrd="1" destOrd="0" presId="urn:microsoft.com/office/officeart/2005/8/layout/pList2"/>
    <dgm:cxn modelId="{BFBE7878-0F93-4265-BDF2-7EDDB7C0DFC7}" type="presParOf" srcId="{B01A70C8-557C-4776-9DD2-D515B20993F4}" destId="{3C3022F5-466A-48D3-821C-FFE12CF56AF7}" srcOrd="0" destOrd="0" presId="urn:microsoft.com/office/officeart/2005/8/layout/pList2"/>
    <dgm:cxn modelId="{2438B7AE-04FA-441B-8747-F244F5408D1B}" type="presParOf" srcId="{3C3022F5-466A-48D3-821C-FFE12CF56AF7}" destId="{E55067FA-2B7C-4710-85C7-57FCB0553FDC}" srcOrd="0" destOrd="0" presId="urn:microsoft.com/office/officeart/2005/8/layout/pList2"/>
    <dgm:cxn modelId="{87EE6950-7E1F-4A6F-A295-8D5609237DBF}" type="presParOf" srcId="{3C3022F5-466A-48D3-821C-FFE12CF56AF7}" destId="{6BB30B3C-75BB-402A-8E3A-2E619E575B10}" srcOrd="1" destOrd="0" presId="urn:microsoft.com/office/officeart/2005/8/layout/pList2"/>
    <dgm:cxn modelId="{F839ADFF-6077-41B1-A0AE-077FF304719B}" type="presParOf" srcId="{3C3022F5-466A-48D3-821C-FFE12CF56AF7}" destId="{501DA7EF-A3EA-456B-90CC-1BE48EECC832}" srcOrd="2" destOrd="0" presId="urn:microsoft.com/office/officeart/2005/8/layout/pList2"/>
    <dgm:cxn modelId="{E53171C6-6DC0-41D8-A455-1CDA93C944E5}" type="presParOf" srcId="{B01A70C8-557C-4776-9DD2-D515B20993F4}" destId="{62530FDB-ADB8-4B77-959D-A50EA1B33ADC}" srcOrd="1" destOrd="0" presId="urn:microsoft.com/office/officeart/2005/8/layout/pList2"/>
    <dgm:cxn modelId="{E5158A2C-8FCA-4599-BCFC-37CCAE624A29}" type="presParOf" srcId="{B01A70C8-557C-4776-9DD2-D515B20993F4}" destId="{57652E9F-9055-487C-AC2A-C80E06015F55}" srcOrd="2" destOrd="0" presId="urn:microsoft.com/office/officeart/2005/8/layout/pList2"/>
    <dgm:cxn modelId="{DEB32109-8DA7-4D47-84BA-C32247A9146A}" type="presParOf" srcId="{57652E9F-9055-487C-AC2A-C80E06015F55}" destId="{42C534E5-2AF2-4BB3-A4D2-8040570E2718}" srcOrd="0" destOrd="0" presId="urn:microsoft.com/office/officeart/2005/8/layout/pList2"/>
    <dgm:cxn modelId="{ACD76422-7168-4B20-A0CD-675E39297804}" type="presParOf" srcId="{57652E9F-9055-487C-AC2A-C80E06015F55}" destId="{C994699D-D220-426D-AEB2-3BB10B0AE991}" srcOrd="1" destOrd="0" presId="urn:microsoft.com/office/officeart/2005/8/layout/pList2"/>
    <dgm:cxn modelId="{F52F0FC0-7905-4C21-916B-332016DCB0D5}" type="presParOf" srcId="{57652E9F-9055-487C-AC2A-C80E06015F55}" destId="{92363152-675B-4BF4-85CB-C86AC5FE0E13}" srcOrd="2" destOrd="0" presId="urn:microsoft.com/office/officeart/2005/8/layout/pList2"/>
    <dgm:cxn modelId="{2396A050-7095-4C8F-822B-D7980CC20ACF}" type="presParOf" srcId="{B01A70C8-557C-4776-9DD2-D515B20993F4}" destId="{0F4FC88F-11C6-4C7A-B726-DC66E88CE1B9}" srcOrd="3" destOrd="0" presId="urn:microsoft.com/office/officeart/2005/8/layout/pList2"/>
    <dgm:cxn modelId="{6D2C9EFC-BA23-4026-8307-CE2C7777647C}" type="presParOf" srcId="{B01A70C8-557C-4776-9DD2-D515B20993F4}" destId="{14900577-6956-4A73-B223-11F9FCF9158C}" srcOrd="4" destOrd="0" presId="urn:microsoft.com/office/officeart/2005/8/layout/pList2"/>
    <dgm:cxn modelId="{3B455B25-AB5D-4C50-BBEA-0D0C69E56EA7}" type="presParOf" srcId="{14900577-6956-4A73-B223-11F9FCF9158C}" destId="{B902FEAA-F60F-4BAA-979B-7964491BC63E}" srcOrd="0" destOrd="0" presId="urn:microsoft.com/office/officeart/2005/8/layout/pList2"/>
    <dgm:cxn modelId="{3CEC3C4E-0F6E-4FAC-8A01-D950F816EE52}" type="presParOf" srcId="{14900577-6956-4A73-B223-11F9FCF9158C}" destId="{0616EB92-B1F0-4CC7-8E25-211BBB36066E}" srcOrd="1" destOrd="0" presId="urn:microsoft.com/office/officeart/2005/8/layout/pList2"/>
    <dgm:cxn modelId="{934524C9-BA5B-4695-A812-18D70C525A49}" type="presParOf" srcId="{14900577-6956-4A73-B223-11F9FCF9158C}" destId="{788FAD3C-BBA1-4391-B95D-46E8D6B5000B}" srcOrd="2" destOrd="0" presId="urn:microsoft.com/office/officeart/2005/8/layout/pList2"/>
    <dgm:cxn modelId="{CD7F1E82-A260-4BF5-8A2A-9EA01FBB3EDA}" type="presParOf" srcId="{B01A70C8-557C-4776-9DD2-D515B20993F4}" destId="{BF058E95-51E9-41DA-B607-A4BDF89B9B4E}" srcOrd="5" destOrd="0" presId="urn:microsoft.com/office/officeart/2005/8/layout/pList2"/>
    <dgm:cxn modelId="{39CC2734-E826-4A01-8C0D-8ABAC7C392A0}" type="presParOf" srcId="{B01A70C8-557C-4776-9DD2-D515B20993F4}" destId="{FC79436E-535E-4D07-B7D8-5D83BD18D319}" srcOrd="6" destOrd="0" presId="urn:microsoft.com/office/officeart/2005/8/layout/pList2"/>
    <dgm:cxn modelId="{FE688F82-3644-4827-8DD3-16B7F0FE4AA1}" type="presParOf" srcId="{FC79436E-535E-4D07-B7D8-5D83BD18D319}" destId="{1622A607-E4E3-4010-9B35-A9AC7DFC8E49}" srcOrd="0" destOrd="0" presId="urn:microsoft.com/office/officeart/2005/8/layout/pList2"/>
    <dgm:cxn modelId="{108B6457-4833-4AE5-B3C0-9F71D92885F6}" type="presParOf" srcId="{FC79436E-535E-4D07-B7D8-5D83BD18D319}" destId="{3082374E-9986-4053-ADB1-AFD328E777CC}" srcOrd="1" destOrd="0" presId="urn:microsoft.com/office/officeart/2005/8/layout/pList2"/>
    <dgm:cxn modelId="{5FF0E4B7-9EA1-4693-B194-45189980709A}" type="presParOf" srcId="{FC79436E-535E-4D07-B7D8-5D83BD18D319}" destId="{F0307787-81F8-40C5-B9E9-3DB8D0BD46C4}" srcOrd="2" destOrd="0" presId="urn:microsoft.com/office/officeart/2005/8/layout/p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53F235DC-B0DD-44A5-B1CE-1EC216CB8A6D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48B91A55-217D-4FAC-80F6-D8E56EC554EA}">
      <dgm:prSet phldrT="[Text]"/>
      <dgm:spPr/>
      <dgm:t>
        <a:bodyPr/>
        <a:lstStyle/>
        <a:p>
          <a:r>
            <a:rPr lang="en-US"/>
            <a:t>Education closer to Home to “</a:t>
          </a:r>
          <a:r>
            <a:rPr lang="en-US" altLang="en-US"/>
            <a:t>Grow our Own”</a:t>
          </a:r>
          <a:endParaRPr lang="en-US"/>
        </a:p>
      </dgm:t>
    </dgm:pt>
    <dgm:pt modelId="{4E260E1F-4156-436B-9448-2829A91D8A9F}" type="parTrans" cxnId="{CF55E3D0-F195-4D93-AF3F-155985A6CCC3}">
      <dgm:prSet/>
      <dgm:spPr/>
      <dgm:t>
        <a:bodyPr/>
        <a:lstStyle/>
        <a:p>
          <a:endParaRPr lang="en-US"/>
        </a:p>
      </dgm:t>
    </dgm:pt>
    <dgm:pt modelId="{6B445032-A8A1-4383-85B7-F89AF81384C0}" type="sibTrans" cxnId="{CF55E3D0-F195-4D93-AF3F-155985A6CCC3}">
      <dgm:prSet/>
      <dgm:spPr/>
      <dgm:t>
        <a:bodyPr/>
        <a:lstStyle/>
        <a:p>
          <a:endParaRPr lang="en-US"/>
        </a:p>
      </dgm:t>
    </dgm:pt>
    <dgm:pt modelId="{55BC6043-1696-4E03-9AA3-8EF99D706548}">
      <dgm:prSet phldrT="[Text]" custT="1"/>
      <dgm:spPr/>
      <dgm:t>
        <a:bodyPr/>
        <a:lstStyle/>
        <a:p>
          <a:r>
            <a:rPr lang="en-US" sz="2400"/>
            <a:t>More “roaming” sites for LPNs training in strategic rural locations</a:t>
          </a:r>
        </a:p>
      </dgm:t>
    </dgm:pt>
    <dgm:pt modelId="{61B2A9C7-9AE4-4BBE-8507-5432D9D6FE6C}" type="parTrans" cxnId="{6191CAE9-732B-499F-BF5F-1403074B2730}">
      <dgm:prSet/>
      <dgm:spPr/>
      <dgm:t>
        <a:bodyPr/>
        <a:lstStyle/>
        <a:p>
          <a:endParaRPr lang="en-US"/>
        </a:p>
      </dgm:t>
    </dgm:pt>
    <dgm:pt modelId="{86CAE833-EC89-403F-9116-B7403769A163}" type="sibTrans" cxnId="{6191CAE9-732B-499F-BF5F-1403074B2730}">
      <dgm:prSet/>
      <dgm:spPr/>
      <dgm:t>
        <a:bodyPr/>
        <a:lstStyle/>
        <a:p>
          <a:endParaRPr lang="en-US"/>
        </a:p>
      </dgm:t>
    </dgm:pt>
    <dgm:pt modelId="{3A4722AB-CAF2-4814-A1E9-2B35E051A461}">
      <dgm:prSet phldrT="[Text]" custT="1"/>
      <dgm:spPr/>
      <dgm:t>
        <a:bodyPr/>
        <a:lstStyle/>
        <a:p>
          <a:r>
            <a:rPr lang="en-US" sz="2400"/>
            <a:t>More resident and medical lab technologist seats in rural Manitoba</a:t>
          </a:r>
        </a:p>
      </dgm:t>
    </dgm:pt>
    <dgm:pt modelId="{8B76D150-985A-4430-8F0D-CE46B0B40ADE}" type="parTrans" cxnId="{44CF256D-FC57-4EF3-918A-D72CFEBB2C5F}">
      <dgm:prSet/>
      <dgm:spPr/>
      <dgm:t>
        <a:bodyPr/>
        <a:lstStyle/>
        <a:p>
          <a:endParaRPr lang="en-US"/>
        </a:p>
      </dgm:t>
    </dgm:pt>
    <dgm:pt modelId="{00F272D8-2AF8-413B-B831-BB7B5C744041}" type="sibTrans" cxnId="{44CF256D-FC57-4EF3-918A-D72CFEBB2C5F}">
      <dgm:prSet/>
      <dgm:spPr/>
      <dgm:t>
        <a:bodyPr/>
        <a:lstStyle/>
        <a:p>
          <a:endParaRPr lang="en-US"/>
        </a:p>
      </dgm:t>
    </dgm:pt>
    <dgm:pt modelId="{D6E9CDB2-1376-433D-858B-9DC233C09B6F}">
      <dgm:prSet phldrT="[Text]" custT="1"/>
      <dgm:spPr/>
      <dgm:t>
        <a:bodyPr/>
        <a:lstStyle/>
        <a:p>
          <a:r>
            <a:rPr lang="en-US" sz="2400"/>
            <a:t>New training seats at University College of the North for health care aids and paramedic training</a:t>
          </a:r>
        </a:p>
      </dgm:t>
    </dgm:pt>
    <dgm:pt modelId="{18F6183D-0AF4-4659-B049-AE2F95A0B2C5}" type="parTrans" cxnId="{96717C65-11A3-4333-8C1B-81C3A38E39BF}">
      <dgm:prSet/>
      <dgm:spPr/>
      <dgm:t>
        <a:bodyPr/>
        <a:lstStyle/>
        <a:p>
          <a:endParaRPr lang="en-US"/>
        </a:p>
      </dgm:t>
    </dgm:pt>
    <dgm:pt modelId="{ECD13ACF-F8BC-4DC7-B735-C2DAA3B8F36A}" type="sibTrans" cxnId="{96717C65-11A3-4333-8C1B-81C3A38E39BF}">
      <dgm:prSet/>
      <dgm:spPr/>
      <dgm:t>
        <a:bodyPr/>
        <a:lstStyle/>
        <a:p>
          <a:endParaRPr lang="en-US"/>
        </a:p>
      </dgm:t>
    </dgm:pt>
    <dgm:pt modelId="{2FFB7E5A-E43E-4E27-B507-CBDB0BF9C9A6}">
      <dgm:prSet phldrT="[Text]" custT="1"/>
      <dgm:spPr/>
      <dgm:t>
        <a:bodyPr/>
        <a:lstStyle/>
        <a:p>
          <a:r>
            <a:rPr lang="en-US" sz="2400"/>
            <a:t>Continue rural experience programs for medical students and residents via Rural Week, Home for the Summer, and rural rotations</a:t>
          </a:r>
        </a:p>
      </dgm:t>
    </dgm:pt>
    <dgm:pt modelId="{D7D5028C-1E60-4867-B6EB-5504829E5D16}" type="parTrans" cxnId="{CB84952D-4C53-417B-84BA-B5AA5ECC21AD}">
      <dgm:prSet/>
      <dgm:spPr/>
      <dgm:t>
        <a:bodyPr/>
        <a:lstStyle/>
        <a:p>
          <a:endParaRPr lang="en-US"/>
        </a:p>
      </dgm:t>
    </dgm:pt>
    <dgm:pt modelId="{2292F106-566F-4AAC-88F1-904510776E08}" type="sibTrans" cxnId="{CB84952D-4C53-417B-84BA-B5AA5ECC21AD}">
      <dgm:prSet/>
      <dgm:spPr/>
      <dgm:t>
        <a:bodyPr/>
        <a:lstStyle/>
        <a:p>
          <a:endParaRPr lang="en-US"/>
        </a:p>
      </dgm:t>
    </dgm:pt>
    <dgm:pt modelId="{FA9C407D-37D7-45A1-B57D-758C3555FD53}">
      <dgm:prSet phldrT="[Text]" custT="1"/>
      <dgm:spPr/>
      <dgm:t>
        <a:bodyPr/>
        <a:lstStyle/>
        <a:p>
          <a:r>
            <a:rPr lang="en-US" sz="2400"/>
            <a:t>Support locum programs for rural and northern physicians to attend continuing medical education and take vacation</a:t>
          </a:r>
        </a:p>
      </dgm:t>
    </dgm:pt>
    <dgm:pt modelId="{EC902C3A-6B2B-4009-84B4-905B9FEF57EA}" type="parTrans" cxnId="{608D4ED7-8D98-4516-A462-EF08038236D4}">
      <dgm:prSet/>
      <dgm:spPr/>
      <dgm:t>
        <a:bodyPr/>
        <a:lstStyle/>
        <a:p>
          <a:endParaRPr lang="en-US"/>
        </a:p>
      </dgm:t>
    </dgm:pt>
    <dgm:pt modelId="{ACF3469F-5979-4C1E-93CC-4A2F63A1508D}" type="sibTrans" cxnId="{608D4ED7-8D98-4516-A462-EF08038236D4}">
      <dgm:prSet/>
      <dgm:spPr/>
      <dgm:t>
        <a:bodyPr/>
        <a:lstStyle/>
        <a:p>
          <a:endParaRPr lang="en-US"/>
        </a:p>
      </dgm:t>
    </dgm:pt>
    <dgm:pt modelId="{AE498CE9-C626-48C1-A3E1-875D6D4D386E}" type="pres">
      <dgm:prSet presAssocID="{53F235DC-B0DD-44A5-B1CE-1EC216CB8A6D}" presName="linear" presStyleCnt="0">
        <dgm:presLayoutVars>
          <dgm:dir/>
          <dgm:animLvl val="lvl"/>
          <dgm:resizeHandles val="exact"/>
        </dgm:presLayoutVars>
      </dgm:prSet>
      <dgm:spPr/>
    </dgm:pt>
    <dgm:pt modelId="{57A4154B-30A0-49CD-AF11-F25382A3DF32}" type="pres">
      <dgm:prSet presAssocID="{48B91A55-217D-4FAC-80F6-D8E56EC554EA}" presName="parentLin" presStyleCnt="0"/>
      <dgm:spPr/>
    </dgm:pt>
    <dgm:pt modelId="{92B97D45-BF87-4FB1-9EDE-6B5BF2A86868}" type="pres">
      <dgm:prSet presAssocID="{48B91A55-217D-4FAC-80F6-D8E56EC554EA}" presName="parentLeftMargin" presStyleLbl="node1" presStyleIdx="0" presStyleCnt="1"/>
      <dgm:spPr/>
    </dgm:pt>
    <dgm:pt modelId="{1A2E8612-DF83-4459-A867-04AF28AD2B99}" type="pres">
      <dgm:prSet presAssocID="{48B91A55-217D-4FAC-80F6-D8E56EC554EA}" presName="parentText" presStyleLbl="node1" presStyleIdx="0" presStyleCnt="1">
        <dgm:presLayoutVars>
          <dgm:chMax val="0"/>
          <dgm:bulletEnabled val="1"/>
        </dgm:presLayoutVars>
      </dgm:prSet>
      <dgm:spPr/>
    </dgm:pt>
    <dgm:pt modelId="{BB3860F1-4214-4A8A-AF51-55C6E93F81DA}" type="pres">
      <dgm:prSet presAssocID="{48B91A55-217D-4FAC-80F6-D8E56EC554EA}" presName="negativeSpace" presStyleCnt="0"/>
      <dgm:spPr/>
    </dgm:pt>
    <dgm:pt modelId="{6EDBD012-3622-4FE2-85AA-C0C67E4F6B1F}" type="pres">
      <dgm:prSet presAssocID="{48B91A55-217D-4FAC-80F6-D8E56EC554EA}" presName="childText" presStyleLbl="conFgAcc1" presStyleIdx="0" presStyleCnt="1">
        <dgm:presLayoutVars>
          <dgm:bulletEnabled val="1"/>
        </dgm:presLayoutVars>
      </dgm:prSet>
      <dgm:spPr/>
    </dgm:pt>
  </dgm:ptLst>
  <dgm:cxnLst>
    <dgm:cxn modelId="{F825E112-550D-4215-A410-9C25CFAA70A8}" type="presOf" srcId="{48B91A55-217D-4FAC-80F6-D8E56EC554EA}" destId="{1A2E8612-DF83-4459-A867-04AF28AD2B99}" srcOrd="1" destOrd="0" presId="urn:microsoft.com/office/officeart/2005/8/layout/list1"/>
    <dgm:cxn modelId="{46712B2A-D807-4B67-A6CB-F8761E782EDC}" type="presOf" srcId="{48B91A55-217D-4FAC-80F6-D8E56EC554EA}" destId="{92B97D45-BF87-4FB1-9EDE-6B5BF2A86868}" srcOrd="0" destOrd="0" presId="urn:microsoft.com/office/officeart/2005/8/layout/list1"/>
    <dgm:cxn modelId="{CB84952D-4C53-417B-84BA-B5AA5ECC21AD}" srcId="{48B91A55-217D-4FAC-80F6-D8E56EC554EA}" destId="{2FFB7E5A-E43E-4E27-B507-CBDB0BF9C9A6}" srcOrd="3" destOrd="0" parTransId="{D7D5028C-1E60-4867-B6EB-5504829E5D16}" sibTransId="{2292F106-566F-4AAC-88F1-904510776E08}"/>
    <dgm:cxn modelId="{33979635-253E-4E7F-822F-80D26636FEA8}" type="presOf" srcId="{53F235DC-B0DD-44A5-B1CE-1EC216CB8A6D}" destId="{AE498CE9-C626-48C1-A3E1-875D6D4D386E}" srcOrd="0" destOrd="0" presId="urn:microsoft.com/office/officeart/2005/8/layout/list1"/>
    <dgm:cxn modelId="{83F9A343-3726-487C-ABF0-4D28EE9E6AB0}" type="presOf" srcId="{3A4722AB-CAF2-4814-A1E9-2B35E051A461}" destId="{6EDBD012-3622-4FE2-85AA-C0C67E4F6B1F}" srcOrd="0" destOrd="1" presId="urn:microsoft.com/office/officeart/2005/8/layout/list1"/>
    <dgm:cxn modelId="{96717C65-11A3-4333-8C1B-81C3A38E39BF}" srcId="{48B91A55-217D-4FAC-80F6-D8E56EC554EA}" destId="{D6E9CDB2-1376-433D-858B-9DC233C09B6F}" srcOrd="2" destOrd="0" parTransId="{18F6183D-0AF4-4659-B049-AE2F95A0B2C5}" sibTransId="{ECD13ACF-F8BC-4DC7-B735-C2DAA3B8F36A}"/>
    <dgm:cxn modelId="{44CF256D-FC57-4EF3-918A-D72CFEBB2C5F}" srcId="{48B91A55-217D-4FAC-80F6-D8E56EC554EA}" destId="{3A4722AB-CAF2-4814-A1E9-2B35E051A461}" srcOrd="1" destOrd="0" parTransId="{8B76D150-985A-4430-8F0D-CE46B0B40ADE}" sibTransId="{00F272D8-2AF8-413B-B831-BB7B5C744041}"/>
    <dgm:cxn modelId="{2A20488F-2256-4B65-9DD3-91E367201FB8}" type="presOf" srcId="{D6E9CDB2-1376-433D-858B-9DC233C09B6F}" destId="{6EDBD012-3622-4FE2-85AA-C0C67E4F6B1F}" srcOrd="0" destOrd="2" presId="urn:microsoft.com/office/officeart/2005/8/layout/list1"/>
    <dgm:cxn modelId="{F6704F92-7B8A-4F87-B06F-2F3BD71DE94A}" type="presOf" srcId="{55BC6043-1696-4E03-9AA3-8EF99D706548}" destId="{6EDBD012-3622-4FE2-85AA-C0C67E4F6B1F}" srcOrd="0" destOrd="0" presId="urn:microsoft.com/office/officeart/2005/8/layout/list1"/>
    <dgm:cxn modelId="{714A11A9-B36D-41AC-8BDD-61F81D69A89E}" type="presOf" srcId="{2FFB7E5A-E43E-4E27-B507-CBDB0BF9C9A6}" destId="{6EDBD012-3622-4FE2-85AA-C0C67E4F6B1F}" srcOrd="0" destOrd="3" presId="urn:microsoft.com/office/officeart/2005/8/layout/list1"/>
    <dgm:cxn modelId="{283979B6-3CB9-4596-8C3D-6BD46879FAF5}" type="presOf" srcId="{FA9C407D-37D7-45A1-B57D-758C3555FD53}" destId="{6EDBD012-3622-4FE2-85AA-C0C67E4F6B1F}" srcOrd="0" destOrd="4" presId="urn:microsoft.com/office/officeart/2005/8/layout/list1"/>
    <dgm:cxn modelId="{CF55E3D0-F195-4D93-AF3F-155985A6CCC3}" srcId="{53F235DC-B0DD-44A5-B1CE-1EC216CB8A6D}" destId="{48B91A55-217D-4FAC-80F6-D8E56EC554EA}" srcOrd="0" destOrd="0" parTransId="{4E260E1F-4156-436B-9448-2829A91D8A9F}" sibTransId="{6B445032-A8A1-4383-85B7-F89AF81384C0}"/>
    <dgm:cxn modelId="{608D4ED7-8D98-4516-A462-EF08038236D4}" srcId="{48B91A55-217D-4FAC-80F6-D8E56EC554EA}" destId="{FA9C407D-37D7-45A1-B57D-758C3555FD53}" srcOrd="4" destOrd="0" parTransId="{EC902C3A-6B2B-4009-84B4-905B9FEF57EA}" sibTransId="{ACF3469F-5979-4C1E-93CC-4A2F63A1508D}"/>
    <dgm:cxn modelId="{6191CAE9-732B-499F-BF5F-1403074B2730}" srcId="{48B91A55-217D-4FAC-80F6-D8E56EC554EA}" destId="{55BC6043-1696-4E03-9AA3-8EF99D706548}" srcOrd="0" destOrd="0" parTransId="{61B2A9C7-9AE4-4BBE-8507-5432D9D6FE6C}" sibTransId="{86CAE833-EC89-403F-9116-B7403769A163}"/>
    <dgm:cxn modelId="{5F9F5F21-BA64-4E7E-BE96-32C3E93E36A1}" type="presParOf" srcId="{AE498CE9-C626-48C1-A3E1-875D6D4D386E}" destId="{57A4154B-30A0-49CD-AF11-F25382A3DF32}" srcOrd="0" destOrd="0" presId="urn:microsoft.com/office/officeart/2005/8/layout/list1"/>
    <dgm:cxn modelId="{C0FF34FB-9E4E-48D9-87B0-DA626F219F3A}" type="presParOf" srcId="{57A4154B-30A0-49CD-AF11-F25382A3DF32}" destId="{92B97D45-BF87-4FB1-9EDE-6B5BF2A86868}" srcOrd="0" destOrd="0" presId="urn:microsoft.com/office/officeart/2005/8/layout/list1"/>
    <dgm:cxn modelId="{950CD1CE-C9AC-44B2-A77E-52D6F819979A}" type="presParOf" srcId="{57A4154B-30A0-49CD-AF11-F25382A3DF32}" destId="{1A2E8612-DF83-4459-A867-04AF28AD2B99}" srcOrd="1" destOrd="0" presId="urn:microsoft.com/office/officeart/2005/8/layout/list1"/>
    <dgm:cxn modelId="{210F4D56-6A14-4D5C-B5A4-F41529169C09}" type="presParOf" srcId="{AE498CE9-C626-48C1-A3E1-875D6D4D386E}" destId="{BB3860F1-4214-4A8A-AF51-55C6E93F81DA}" srcOrd="1" destOrd="0" presId="urn:microsoft.com/office/officeart/2005/8/layout/list1"/>
    <dgm:cxn modelId="{F567C4ED-626D-402D-AF1D-8EA01E5F9698}" type="presParOf" srcId="{AE498CE9-C626-48C1-A3E1-875D6D4D386E}" destId="{6EDBD012-3622-4FE2-85AA-C0C67E4F6B1F}" srcOrd="2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5CF4DCD3-85E6-4A29-A178-8C561BDD7942}" type="doc">
      <dgm:prSet loTypeId="urn:microsoft.com/office/officeart/2008/layout/VerticalCurvedList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A4961AC1-099E-4ABA-B3E8-23454967D0F9}">
      <dgm:prSet custT="1"/>
      <dgm:spPr/>
      <dgm:t>
        <a:bodyPr/>
        <a:lstStyle/>
        <a:p>
          <a:r>
            <a:rPr lang="en-US" sz="2000"/>
            <a:t>Collaborate with post-secondary schools and professional associations to decrease barriers</a:t>
          </a:r>
        </a:p>
      </dgm:t>
    </dgm:pt>
    <dgm:pt modelId="{07FBB7B9-5A7A-4FF0-8D45-EA8F4714A2B7}" type="parTrans" cxnId="{97256F25-2A68-4C86-B50F-3692E2FF09D6}">
      <dgm:prSet/>
      <dgm:spPr/>
      <dgm:t>
        <a:bodyPr/>
        <a:lstStyle/>
        <a:p>
          <a:endParaRPr lang="en-US"/>
        </a:p>
      </dgm:t>
    </dgm:pt>
    <dgm:pt modelId="{F1883068-9253-4B40-B65D-6CE6D6AD8CFE}" type="sibTrans" cxnId="{97256F25-2A68-4C86-B50F-3692E2FF09D6}">
      <dgm:prSet/>
      <dgm:spPr/>
      <dgm:t>
        <a:bodyPr/>
        <a:lstStyle/>
        <a:p>
          <a:endParaRPr lang="en-US"/>
        </a:p>
      </dgm:t>
    </dgm:pt>
    <dgm:pt modelId="{A8382836-85D5-497E-A952-B4DFD032D24A}">
      <dgm:prSet custT="1"/>
      <dgm:spPr/>
      <dgm:t>
        <a:bodyPr/>
        <a:lstStyle/>
        <a:p>
          <a:r>
            <a:rPr lang="en-US" sz="2000"/>
            <a:t>Work with SDO leadership to address regional trends, needs and priorities</a:t>
          </a:r>
        </a:p>
      </dgm:t>
    </dgm:pt>
    <dgm:pt modelId="{173CDE06-4E02-440E-9BBB-65F952DF6C81}" type="parTrans" cxnId="{BACFAA16-EFD0-4445-8901-20734F4CC7D9}">
      <dgm:prSet/>
      <dgm:spPr/>
      <dgm:t>
        <a:bodyPr/>
        <a:lstStyle/>
        <a:p>
          <a:endParaRPr lang="en-US"/>
        </a:p>
      </dgm:t>
    </dgm:pt>
    <dgm:pt modelId="{9E505745-43BD-4E03-9710-436505E6C8FD}" type="sibTrans" cxnId="{BACFAA16-EFD0-4445-8901-20734F4CC7D9}">
      <dgm:prSet/>
      <dgm:spPr/>
      <dgm:t>
        <a:bodyPr/>
        <a:lstStyle/>
        <a:p>
          <a:endParaRPr lang="en-US"/>
        </a:p>
      </dgm:t>
    </dgm:pt>
    <dgm:pt modelId="{F03E749A-FBA9-47AC-BE77-C610B3EE7381}">
      <dgm:prSet custT="1"/>
      <dgm:spPr/>
      <dgm:t>
        <a:bodyPr/>
        <a:lstStyle/>
        <a:p>
          <a:r>
            <a:rPr lang="en-US" sz="2000"/>
            <a:t>Partner with municipalities to create supports for health professionals working in the community</a:t>
          </a:r>
        </a:p>
      </dgm:t>
    </dgm:pt>
    <dgm:pt modelId="{EC15AEF2-9B02-4311-9116-E623A9CD07BD}" type="parTrans" cxnId="{3EF584CF-FEC2-4B20-AD19-1847D5237EB7}">
      <dgm:prSet/>
      <dgm:spPr/>
      <dgm:t>
        <a:bodyPr/>
        <a:lstStyle/>
        <a:p>
          <a:endParaRPr lang="en-US"/>
        </a:p>
      </dgm:t>
    </dgm:pt>
    <dgm:pt modelId="{FA2A5914-377A-418D-AF61-416EC33542C5}" type="sibTrans" cxnId="{3EF584CF-FEC2-4B20-AD19-1847D5237EB7}">
      <dgm:prSet/>
      <dgm:spPr/>
      <dgm:t>
        <a:bodyPr/>
        <a:lstStyle/>
        <a:p>
          <a:endParaRPr lang="en-US"/>
        </a:p>
      </dgm:t>
    </dgm:pt>
    <dgm:pt modelId="{19D99222-2454-450E-AA96-36445B922B87}">
      <dgm:prSet custT="1"/>
      <dgm:spPr/>
      <dgm:t>
        <a:bodyPr/>
        <a:lstStyle/>
        <a:p>
          <a:r>
            <a:rPr lang="en-US" sz="2000"/>
            <a:t>Align with provincial government departments to create new opportunities</a:t>
          </a:r>
        </a:p>
      </dgm:t>
    </dgm:pt>
    <dgm:pt modelId="{2B11F15F-4AB2-41ED-AD6B-8E2D344FC371}" type="parTrans" cxnId="{C4CACF26-A3C9-44C7-BBA3-321259119DDF}">
      <dgm:prSet/>
      <dgm:spPr/>
      <dgm:t>
        <a:bodyPr/>
        <a:lstStyle/>
        <a:p>
          <a:endParaRPr lang="en-US"/>
        </a:p>
      </dgm:t>
    </dgm:pt>
    <dgm:pt modelId="{B051BA21-697C-4754-9462-B316282A107D}" type="sibTrans" cxnId="{C4CACF26-A3C9-44C7-BBA3-321259119DDF}">
      <dgm:prSet/>
      <dgm:spPr/>
      <dgm:t>
        <a:bodyPr/>
        <a:lstStyle/>
        <a:p>
          <a:endParaRPr lang="en-US"/>
        </a:p>
      </dgm:t>
    </dgm:pt>
    <dgm:pt modelId="{FDAD6625-3AE1-4906-B537-23DCAB952A89}" type="pres">
      <dgm:prSet presAssocID="{5CF4DCD3-85E6-4A29-A178-8C561BDD7942}" presName="Name0" presStyleCnt="0">
        <dgm:presLayoutVars>
          <dgm:chMax val="7"/>
          <dgm:chPref val="7"/>
          <dgm:dir/>
        </dgm:presLayoutVars>
      </dgm:prSet>
      <dgm:spPr/>
    </dgm:pt>
    <dgm:pt modelId="{29E38F3E-2F81-414C-BF37-804022F310E5}" type="pres">
      <dgm:prSet presAssocID="{5CF4DCD3-85E6-4A29-A178-8C561BDD7942}" presName="Name1" presStyleCnt="0"/>
      <dgm:spPr/>
    </dgm:pt>
    <dgm:pt modelId="{8A189257-7F58-4FAE-8BC3-8D20ECF91C3C}" type="pres">
      <dgm:prSet presAssocID="{5CF4DCD3-85E6-4A29-A178-8C561BDD7942}" presName="cycle" presStyleCnt="0"/>
      <dgm:spPr/>
    </dgm:pt>
    <dgm:pt modelId="{9A251441-494E-47A4-83F6-003A83402D4E}" type="pres">
      <dgm:prSet presAssocID="{5CF4DCD3-85E6-4A29-A178-8C561BDD7942}" presName="srcNode" presStyleLbl="node1" presStyleIdx="0" presStyleCnt="4"/>
      <dgm:spPr/>
    </dgm:pt>
    <dgm:pt modelId="{E4FEC913-FC9B-49F6-B5F0-E08539B1FD75}" type="pres">
      <dgm:prSet presAssocID="{5CF4DCD3-85E6-4A29-A178-8C561BDD7942}" presName="conn" presStyleLbl="parChTrans1D2" presStyleIdx="0" presStyleCnt="1"/>
      <dgm:spPr/>
    </dgm:pt>
    <dgm:pt modelId="{D62CDF77-BEFE-41E8-AEF2-3978C83F4DC9}" type="pres">
      <dgm:prSet presAssocID="{5CF4DCD3-85E6-4A29-A178-8C561BDD7942}" presName="extraNode" presStyleLbl="node1" presStyleIdx="0" presStyleCnt="4"/>
      <dgm:spPr/>
    </dgm:pt>
    <dgm:pt modelId="{EB28A766-1468-4104-931E-F25AFDEBDFDB}" type="pres">
      <dgm:prSet presAssocID="{5CF4DCD3-85E6-4A29-A178-8C561BDD7942}" presName="dstNode" presStyleLbl="node1" presStyleIdx="0" presStyleCnt="4"/>
      <dgm:spPr/>
    </dgm:pt>
    <dgm:pt modelId="{F0DAE550-1859-47F8-ADE3-EA9787A90225}" type="pres">
      <dgm:prSet presAssocID="{A4961AC1-099E-4ABA-B3E8-23454967D0F9}" presName="text_1" presStyleLbl="node1" presStyleIdx="0" presStyleCnt="4">
        <dgm:presLayoutVars>
          <dgm:bulletEnabled val="1"/>
        </dgm:presLayoutVars>
      </dgm:prSet>
      <dgm:spPr/>
    </dgm:pt>
    <dgm:pt modelId="{DFAFE737-CCA5-452C-BAB8-3CA7806CD70C}" type="pres">
      <dgm:prSet presAssocID="{A4961AC1-099E-4ABA-B3E8-23454967D0F9}" presName="accent_1" presStyleCnt="0"/>
      <dgm:spPr/>
    </dgm:pt>
    <dgm:pt modelId="{D4E4A505-E172-43CC-9E4B-64F8D2733655}" type="pres">
      <dgm:prSet presAssocID="{A4961AC1-099E-4ABA-B3E8-23454967D0F9}" presName="accentRepeatNode" presStyleLbl="solidFgAcc1" presStyleIdx="0" presStyleCnt="4"/>
      <dgm:spPr/>
    </dgm:pt>
    <dgm:pt modelId="{2D1AA749-3D8D-451A-8820-E8DEECA6BB7A}" type="pres">
      <dgm:prSet presAssocID="{A8382836-85D5-497E-A952-B4DFD032D24A}" presName="text_2" presStyleLbl="node1" presStyleIdx="1" presStyleCnt="4">
        <dgm:presLayoutVars>
          <dgm:bulletEnabled val="1"/>
        </dgm:presLayoutVars>
      </dgm:prSet>
      <dgm:spPr/>
    </dgm:pt>
    <dgm:pt modelId="{52047D56-FBE4-4EA4-B867-0C03A8D52311}" type="pres">
      <dgm:prSet presAssocID="{A8382836-85D5-497E-A952-B4DFD032D24A}" presName="accent_2" presStyleCnt="0"/>
      <dgm:spPr/>
    </dgm:pt>
    <dgm:pt modelId="{EFA57A05-ACD3-402C-8F33-C1CC7B3EDE7A}" type="pres">
      <dgm:prSet presAssocID="{A8382836-85D5-497E-A952-B4DFD032D24A}" presName="accentRepeatNode" presStyleLbl="solidFgAcc1" presStyleIdx="1" presStyleCnt="4"/>
      <dgm:spPr/>
    </dgm:pt>
    <dgm:pt modelId="{8C752BE3-4BA0-4DED-96BD-E48A2BE934E0}" type="pres">
      <dgm:prSet presAssocID="{19D99222-2454-450E-AA96-36445B922B87}" presName="text_3" presStyleLbl="node1" presStyleIdx="2" presStyleCnt="4">
        <dgm:presLayoutVars>
          <dgm:bulletEnabled val="1"/>
        </dgm:presLayoutVars>
      </dgm:prSet>
      <dgm:spPr/>
    </dgm:pt>
    <dgm:pt modelId="{8FCB1D3C-B4D5-476C-8202-B041C4D2CE72}" type="pres">
      <dgm:prSet presAssocID="{19D99222-2454-450E-AA96-36445B922B87}" presName="accent_3" presStyleCnt="0"/>
      <dgm:spPr/>
    </dgm:pt>
    <dgm:pt modelId="{25E647F7-5BBF-4EE4-BA7E-993DF9E49460}" type="pres">
      <dgm:prSet presAssocID="{19D99222-2454-450E-AA96-36445B922B87}" presName="accentRepeatNode" presStyleLbl="solidFgAcc1" presStyleIdx="2" presStyleCnt="4"/>
      <dgm:spPr/>
    </dgm:pt>
    <dgm:pt modelId="{1E55E408-2D5D-4D36-B14B-75090B8C68E3}" type="pres">
      <dgm:prSet presAssocID="{F03E749A-FBA9-47AC-BE77-C610B3EE7381}" presName="text_4" presStyleLbl="node1" presStyleIdx="3" presStyleCnt="4">
        <dgm:presLayoutVars>
          <dgm:bulletEnabled val="1"/>
        </dgm:presLayoutVars>
      </dgm:prSet>
      <dgm:spPr/>
    </dgm:pt>
    <dgm:pt modelId="{C956488E-3400-46B6-AE2F-F179EBEACC4E}" type="pres">
      <dgm:prSet presAssocID="{F03E749A-FBA9-47AC-BE77-C610B3EE7381}" presName="accent_4" presStyleCnt="0"/>
      <dgm:spPr/>
    </dgm:pt>
    <dgm:pt modelId="{9525E946-D464-4C6D-9BC4-41D16DE676EF}" type="pres">
      <dgm:prSet presAssocID="{F03E749A-FBA9-47AC-BE77-C610B3EE7381}" presName="accentRepeatNode" presStyleLbl="solidFgAcc1" presStyleIdx="3" presStyleCnt="4"/>
      <dgm:spPr/>
    </dgm:pt>
  </dgm:ptLst>
  <dgm:cxnLst>
    <dgm:cxn modelId="{BACFAA16-EFD0-4445-8901-20734F4CC7D9}" srcId="{5CF4DCD3-85E6-4A29-A178-8C561BDD7942}" destId="{A8382836-85D5-497E-A952-B4DFD032D24A}" srcOrd="1" destOrd="0" parTransId="{173CDE06-4E02-440E-9BBB-65F952DF6C81}" sibTransId="{9E505745-43BD-4E03-9710-436505E6C8FD}"/>
    <dgm:cxn modelId="{97256F25-2A68-4C86-B50F-3692E2FF09D6}" srcId="{5CF4DCD3-85E6-4A29-A178-8C561BDD7942}" destId="{A4961AC1-099E-4ABA-B3E8-23454967D0F9}" srcOrd="0" destOrd="0" parTransId="{07FBB7B9-5A7A-4FF0-8D45-EA8F4714A2B7}" sibTransId="{F1883068-9253-4B40-B65D-6CE6D6AD8CFE}"/>
    <dgm:cxn modelId="{C4CACF26-A3C9-44C7-BBA3-321259119DDF}" srcId="{5CF4DCD3-85E6-4A29-A178-8C561BDD7942}" destId="{19D99222-2454-450E-AA96-36445B922B87}" srcOrd="2" destOrd="0" parTransId="{2B11F15F-4AB2-41ED-AD6B-8E2D344FC371}" sibTransId="{B051BA21-697C-4754-9462-B316282A107D}"/>
    <dgm:cxn modelId="{D13F7A38-7A03-44B9-A009-58D6B7B2F501}" type="presOf" srcId="{19D99222-2454-450E-AA96-36445B922B87}" destId="{8C752BE3-4BA0-4DED-96BD-E48A2BE934E0}" srcOrd="0" destOrd="0" presId="urn:microsoft.com/office/officeart/2008/layout/VerticalCurvedList"/>
    <dgm:cxn modelId="{EB53F576-BF75-4534-A962-889619EB3311}" type="presOf" srcId="{A8382836-85D5-497E-A952-B4DFD032D24A}" destId="{2D1AA749-3D8D-451A-8820-E8DEECA6BB7A}" srcOrd="0" destOrd="0" presId="urn:microsoft.com/office/officeart/2008/layout/VerticalCurvedList"/>
    <dgm:cxn modelId="{04CBE47A-C13D-4371-A510-ED54A0D93595}" type="presOf" srcId="{5CF4DCD3-85E6-4A29-A178-8C561BDD7942}" destId="{FDAD6625-3AE1-4906-B537-23DCAB952A89}" srcOrd="0" destOrd="0" presId="urn:microsoft.com/office/officeart/2008/layout/VerticalCurvedList"/>
    <dgm:cxn modelId="{1AF6219A-3FAF-4487-977E-8CEC628E64CB}" type="presOf" srcId="{A4961AC1-099E-4ABA-B3E8-23454967D0F9}" destId="{F0DAE550-1859-47F8-ADE3-EA9787A90225}" srcOrd="0" destOrd="0" presId="urn:microsoft.com/office/officeart/2008/layout/VerticalCurvedList"/>
    <dgm:cxn modelId="{3F8D429F-E477-4299-AD96-DA9ABE5D1C5F}" type="presOf" srcId="{F03E749A-FBA9-47AC-BE77-C610B3EE7381}" destId="{1E55E408-2D5D-4D36-B14B-75090B8C68E3}" srcOrd="0" destOrd="0" presId="urn:microsoft.com/office/officeart/2008/layout/VerticalCurvedList"/>
    <dgm:cxn modelId="{3EF584CF-FEC2-4B20-AD19-1847D5237EB7}" srcId="{5CF4DCD3-85E6-4A29-A178-8C561BDD7942}" destId="{F03E749A-FBA9-47AC-BE77-C610B3EE7381}" srcOrd="3" destOrd="0" parTransId="{EC15AEF2-9B02-4311-9116-E623A9CD07BD}" sibTransId="{FA2A5914-377A-418D-AF61-416EC33542C5}"/>
    <dgm:cxn modelId="{46FE7DD1-A63E-4C58-8053-105861315741}" type="presOf" srcId="{F1883068-9253-4B40-B65D-6CE6D6AD8CFE}" destId="{E4FEC913-FC9B-49F6-B5F0-E08539B1FD75}" srcOrd="0" destOrd="0" presId="urn:microsoft.com/office/officeart/2008/layout/VerticalCurvedList"/>
    <dgm:cxn modelId="{37765BFE-98B8-4E38-BD4A-5002D19D2837}" type="presParOf" srcId="{FDAD6625-3AE1-4906-B537-23DCAB952A89}" destId="{29E38F3E-2F81-414C-BF37-804022F310E5}" srcOrd="0" destOrd="0" presId="urn:microsoft.com/office/officeart/2008/layout/VerticalCurvedList"/>
    <dgm:cxn modelId="{2A6E4CD8-FD83-4762-9323-62F5D2C6038D}" type="presParOf" srcId="{29E38F3E-2F81-414C-BF37-804022F310E5}" destId="{8A189257-7F58-4FAE-8BC3-8D20ECF91C3C}" srcOrd="0" destOrd="0" presId="urn:microsoft.com/office/officeart/2008/layout/VerticalCurvedList"/>
    <dgm:cxn modelId="{7B914991-61A1-4B4D-8428-64836C5B4BC4}" type="presParOf" srcId="{8A189257-7F58-4FAE-8BC3-8D20ECF91C3C}" destId="{9A251441-494E-47A4-83F6-003A83402D4E}" srcOrd="0" destOrd="0" presId="urn:microsoft.com/office/officeart/2008/layout/VerticalCurvedList"/>
    <dgm:cxn modelId="{343775D0-94FA-4813-8BFC-1CA65E8760ED}" type="presParOf" srcId="{8A189257-7F58-4FAE-8BC3-8D20ECF91C3C}" destId="{E4FEC913-FC9B-49F6-B5F0-E08539B1FD75}" srcOrd="1" destOrd="0" presId="urn:microsoft.com/office/officeart/2008/layout/VerticalCurvedList"/>
    <dgm:cxn modelId="{5DD8E10C-2FF2-434B-9E6D-63F3069DE95B}" type="presParOf" srcId="{8A189257-7F58-4FAE-8BC3-8D20ECF91C3C}" destId="{D62CDF77-BEFE-41E8-AEF2-3978C83F4DC9}" srcOrd="2" destOrd="0" presId="urn:microsoft.com/office/officeart/2008/layout/VerticalCurvedList"/>
    <dgm:cxn modelId="{987C136D-D3B4-4D21-A574-7AA2FE5995C8}" type="presParOf" srcId="{8A189257-7F58-4FAE-8BC3-8D20ECF91C3C}" destId="{EB28A766-1468-4104-931E-F25AFDEBDFDB}" srcOrd="3" destOrd="0" presId="urn:microsoft.com/office/officeart/2008/layout/VerticalCurvedList"/>
    <dgm:cxn modelId="{48DD0282-DBE5-4174-BD23-FF5911E6832C}" type="presParOf" srcId="{29E38F3E-2F81-414C-BF37-804022F310E5}" destId="{F0DAE550-1859-47F8-ADE3-EA9787A90225}" srcOrd="1" destOrd="0" presId="urn:microsoft.com/office/officeart/2008/layout/VerticalCurvedList"/>
    <dgm:cxn modelId="{959BB53E-A745-4B1F-96AC-0AA7EC405596}" type="presParOf" srcId="{29E38F3E-2F81-414C-BF37-804022F310E5}" destId="{DFAFE737-CCA5-452C-BAB8-3CA7806CD70C}" srcOrd="2" destOrd="0" presId="urn:microsoft.com/office/officeart/2008/layout/VerticalCurvedList"/>
    <dgm:cxn modelId="{29A6E8D3-8CBA-4B4F-94D0-51772BFEEB1B}" type="presParOf" srcId="{DFAFE737-CCA5-452C-BAB8-3CA7806CD70C}" destId="{D4E4A505-E172-43CC-9E4B-64F8D2733655}" srcOrd="0" destOrd="0" presId="urn:microsoft.com/office/officeart/2008/layout/VerticalCurvedList"/>
    <dgm:cxn modelId="{7E08F21B-8573-4CEF-BA8E-06DF78CFC8B5}" type="presParOf" srcId="{29E38F3E-2F81-414C-BF37-804022F310E5}" destId="{2D1AA749-3D8D-451A-8820-E8DEECA6BB7A}" srcOrd="3" destOrd="0" presId="urn:microsoft.com/office/officeart/2008/layout/VerticalCurvedList"/>
    <dgm:cxn modelId="{5E24529E-9075-412C-9FF4-1873A50AD633}" type="presParOf" srcId="{29E38F3E-2F81-414C-BF37-804022F310E5}" destId="{52047D56-FBE4-4EA4-B867-0C03A8D52311}" srcOrd="4" destOrd="0" presId="urn:microsoft.com/office/officeart/2008/layout/VerticalCurvedList"/>
    <dgm:cxn modelId="{98977241-AB75-4F05-A7D1-3EFC564F64D6}" type="presParOf" srcId="{52047D56-FBE4-4EA4-B867-0C03A8D52311}" destId="{EFA57A05-ACD3-402C-8F33-C1CC7B3EDE7A}" srcOrd="0" destOrd="0" presId="urn:microsoft.com/office/officeart/2008/layout/VerticalCurvedList"/>
    <dgm:cxn modelId="{50D16E40-E450-421F-8360-29D05D4BEF26}" type="presParOf" srcId="{29E38F3E-2F81-414C-BF37-804022F310E5}" destId="{8C752BE3-4BA0-4DED-96BD-E48A2BE934E0}" srcOrd="5" destOrd="0" presId="urn:microsoft.com/office/officeart/2008/layout/VerticalCurvedList"/>
    <dgm:cxn modelId="{EF500129-9A10-4F90-8DCA-3CC29FC7B8E0}" type="presParOf" srcId="{29E38F3E-2F81-414C-BF37-804022F310E5}" destId="{8FCB1D3C-B4D5-476C-8202-B041C4D2CE72}" srcOrd="6" destOrd="0" presId="urn:microsoft.com/office/officeart/2008/layout/VerticalCurvedList"/>
    <dgm:cxn modelId="{60775CD3-78DB-4560-AD9B-A0A81180AFCD}" type="presParOf" srcId="{8FCB1D3C-B4D5-476C-8202-B041C4D2CE72}" destId="{25E647F7-5BBF-4EE4-BA7E-993DF9E49460}" srcOrd="0" destOrd="0" presId="urn:microsoft.com/office/officeart/2008/layout/VerticalCurvedList"/>
    <dgm:cxn modelId="{3CEEDA5B-D94E-4C03-9DB7-F26FA5C19CFA}" type="presParOf" srcId="{29E38F3E-2F81-414C-BF37-804022F310E5}" destId="{1E55E408-2D5D-4D36-B14B-75090B8C68E3}" srcOrd="7" destOrd="0" presId="urn:microsoft.com/office/officeart/2008/layout/VerticalCurvedList"/>
    <dgm:cxn modelId="{3DB74AED-1775-48FA-BAE2-10636157A219}" type="presParOf" srcId="{29E38F3E-2F81-414C-BF37-804022F310E5}" destId="{C956488E-3400-46B6-AE2F-F179EBEACC4E}" srcOrd="8" destOrd="0" presId="urn:microsoft.com/office/officeart/2008/layout/VerticalCurvedList"/>
    <dgm:cxn modelId="{060C38D8-9F04-4E7B-A3B8-8A7DDED50355}" type="presParOf" srcId="{C956488E-3400-46B6-AE2F-F179EBEACC4E}" destId="{9525E946-D464-4C6D-9BC4-41D16DE676EF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82DD86E2-B4A8-4B1E-9C9E-D63ED14F2E7A}" type="doc">
      <dgm:prSet loTypeId="urn:microsoft.com/office/officeart/2005/8/layout/equation1" loCatId="relationship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7B83A818-71A8-4118-99FC-FC94D64729E3}">
      <dgm:prSet phldrT="[Text]" custT="1"/>
      <dgm:spPr/>
      <dgm:t>
        <a:bodyPr/>
        <a:lstStyle/>
        <a:p>
          <a:r>
            <a:rPr lang="en-US" sz="2200"/>
            <a:t>Practice Opportunities</a:t>
          </a:r>
        </a:p>
      </dgm:t>
    </dgm:pt>
    <dgm:pt modelId="{32B11C53-E6E0-4B04-84BB-8F22C538A402}" type="parTrans" cxnId="{D7CBE2C1-F1E8-4372-BEAF-93AF58780B98}">
      <dgm:prSet/>
      <dgm:spPr/>
      <dgm:t>
        <a:bodyPr/>
        <a:lstStyle/>
        <a:p>
          <a:endParaRPr lang="en-US"/>
        </a:p>
      </dgm:t>
    </dgm:pt>
    <dgm:pt modelId="{3BC7941D-2312-4A6F-A65D-FEAB7E3B13EE}" type="sibTrans" cxnId="{D7CBE2C1-F1E8-4372-BEAF-93AF58780B98}">
      <dgm:prSet/>
      <dgm:spPr/>
      <dgm:t>
        <a:bodyPr/>
        <a:lstStyle/>
        <a:p>
          <a:endParaRPr lang="en-US"/>
        </a:p>
      </dgm:t>
    </dgm:pt>
    <dgm:pt modelId="{B84E5A18-F2E8-4E0A-99CC-F7068D11A6E4}">
      <dgm:prSet phldrT="[Text]" custT="1"/>
      <dgm:spPr/>
      <dgm:t>
        <a:bodyPr/>
        <a:lstStyle/>
        <a:p>
          <a:r>
            <a:rPr lang="en-US" sz="2200"/>
            <a:t>Social Networks &amp; Community Integration</a:t>
          </a:r>
        </a:p>
      </dgm:t>
    </dgm:pt>
    <dgm:pt modelId="{B9BA7D10-F0BC-4ED4-9EAC-BA20A14E4FC2}" type="parTrans" cxnId="{15EA6268-4416-45F3-A37F-76BD0ACE8437}">
      <dgm:prSet/>
      <dgm:spPr/>
      <dgm:t>
        <a:bodyPr/>
        <a:lstStyle/>
        <a:p>
          <a:endParaRPr lang="en-US"/>
        </a:p>
      </dgm:t>
    </dgm:pt>
    <dgm:pt modelId="{737EB066-4CD0-4A1E-9D37-86F434BC7CEC}" type="sibTrans" cxnId="{15EA6268-4416-45F3-A37F-76BD0ACE8437}">
      <dgm:prSet/>
      <dgm:spPr/>
      <dgm:t>
        <a:bodyPr/>
        <a:lstStyle/>
        <a:p>
          <a:endParaRPr lang="en-US"/>
        </a:p>
      </dgm:t>
    </dgm:pt>
    <dgm:pt modelId="{99E08CC0-E12D-44E3-A08C-CC5B20C4C746}">
      <dgm:prSet phldrT="[Text]" custT="1"/>
      <dgm:spPr/>
      <dgm:t>
        <a:bodyPr/>
        <a:lstStyle/>
        <a:p>
          <a:r>
            <a:rPr lang="en-US" sz="2200"/>
            <a:t>Supports for Spouses and Families</a:t>
          </a:r>
        </a:p>
      </dgm:t>
    </dgm:pt>
    <dgm:pt modelId="{7075562D-C1E9-48CD-B004-6DF88E1D3752}" type="parTrans" cxnId="{0EF83EF4-F68F-4005-86F8-30FFB11D0A59}">
      <dgm:prSet/>
      <dgm:spPr/>
      <dgm:t>
        <a:bodyPr/>
        <a:lstStyle/>
        <a:p>
          <a:endParaRPr lang="en-US"/>
        </a:p>
      </dgm:t>
    </dgm:pt>
    <dgm:pt modelId="{D265FB9B-7662-4C2B-B9BF-7DBACCAD857E}" type="sibTrans" cxnId="{0EF83EF4-F68F-4005-86F8-30FFB11D0A59}">
      <dgm:prSet/>
      <dgm:spPr/>
      <dgm:t>
        <a:bodyPr/>
        <a:lstStyle/>
        <a:p>
          <a:endParaRPr lang="en-US"/>
        </a:p>
      </dgm:t>
    </dgm:pt>
    <dgm:pt modelId="{C2556EB5-3043-4B6B-8456-1A5DE4449580}">
      <dgm:prSet phldrT="[Text]" custT="1"/>
      <dgm:spPr/>
      <dgm:t>
        <a:bodyPr/>
        <a:lstStyle/>
        <a:p>
          <a:r>
            <a:rPr lang="en-US" sz="2200"/>
            <a:t>Retention of Healthcare Professionals</a:t>
          </a:r>
        </a:p>
      </dgm:t>
    </dgm:pt>
    <dgm:pt modelId="{FA7FD822-EB00-491B-A177-AD0B1D2F6ED6}" type="parTrans" cxnId="{057530DF-03C7-46F9-A3E0-EB47152EC116}">
      <dgm:prSet/>
      <dgm:spPr/>
      <dgm:t>
        <a:bodyPr/>
        <a:lstStyle/>
        <a:p>
          <a:endParaRPr lang="en-US"/>
        </a:p>
      </dgm:t>
    </dgm:pt>
    <dgm:pt modelId="{5DBBA247-B1AB-45E6-9B33-6F00F2D9F5B6}" type="sibTrans" cxnId="{057530DF-03C7-46F9-A3E0-EB47152EC116}">
      <dgm:prSet/>
      <dgm:spPr/>
      <dgm:t>
        <a:bodyPr/>
        <a:lstStyle/>
        <a:p>
          <a:endParaRPr lang="en-US"/>
        </a:p>
      </dgm:t>
    </dgm:pt>
    <dgm:pt modelId="{C75679E7-F13B-4D0E-83E8-9D41B5A8DB51}" type="pres">
      <dgm:prSet presAssocID="{82DD86E2-B4A8-4B1E-9C9E-D63ED14F2E7A}" presName="linearFlow" presStyleCnt="0">
        <dgm:presLayoutVars>
          <dgm:dir/>
          <dgm:resizeHandles val="exact"/>
        </dgm:presLayoutVars>
      </dgm:prSet>
      <dgm:spPr/>
    </dgm:pt>
    <dgm:pt modelId="{062D479C-A010-4838-BF39-898FA03353F2}" type="pres">
      <dgm:prSet presAssocID="{7B83A818-71A8-4118-99FC-FC94D64729E3}" presName="node" presStyleLbl="node1" presStyleIdx="0" presStyleCnt="4" custScaleX="199939" custScaleY="209789">
        <dgm:presLayoutVars>
          <dgm:bulletEnabled val="1"/>
        </dgm:presLayoutVars>
      </dgm:prSet>
      <dgm:spPr/>
    </dgm:pt>
    <dgm:pt modelId="{4D68A6F4-4890-4995-A350-38F51C4E7489}" type="pres">
      <dgm:prSet presAssocID="{3BC7941D-2312-4A6F-A65D-FEAB7E3B13EE}" presName="spacerL" presStyleCnt="0"/>
      <dgm:spPr/>
    </dgm:pt>
    <dgm:pt modelId="{B4BAA792-990E-45DD-8935-468FEFD60DF6}" type="pres">
      <dgm:prSet presAssocID="{3BC7941D-2312-4A6F-A65D-FEAB7E3B13EE}" presName="sibTrans" presStyleLbl="sibTrans2D1" presStyleIdx="0" presStyleCnt="3"/>
      <dgm:spPr/>
    </dgm:pt>
    <dgm:pt modelId="{9B3621BF-8643-491B-BE9C-DDFDFBD55CE3}" type="pres">
      <dgm:prSet presAssocID="{3BC7941D-2312-4A6F-A65D-FEAB7E3B13EE}" presName="spacerR" presStyleCnt="0"/>
      <dgm:spPr/>
    </dgm:pt>
    <dgm:pt modelId="{4C79DC57-0ECC-48EA-8A2A-9D64B576031B}" type="pres">
      <dgm:prSet presAssocID="{B84E5A18-F2E8-4E0A-99CC-F7068D11A6E4}" presName="node" presStyleLbl="node1" presStyleIdx="1" presStyleCnt="4" custScaleX="199939" custScaleY="209789">
        <dgm:presLayoutVars>
          <dgm:bulletEnabled val="1"/>
        </dgm:presLayoutVars>
      </dgm:prSet>
      <dgm:spPr/>
    </dgm:pt>
    <dgm:pt modelId="{B549575D-540D-4294-ACE6-C50943AC8A0F}" type="pres">
      <dgm:prSet presAssocID="{737EB066-4CD0-4A1E-9D37-86F434BC7CEC}" presName="spacerL" presStyleCnt="0"/>
      <dgm:spPr/>
    </dgm:pt>
    <dgm:pt modelId="{11711FA9-DCF1-42E6-85E8-9E5C1ABCBE88}" type="pres">
      <dgm:prSet presAssocID="{737EB066-4CD0-4A1E-9D37-86F434BC7CEC}" presName="sibTrans" presStyleLbl="sibTrans2D1" presStyleIdx="1" presStyleCnt="3"/>
      <dgm:spPr/>
    </dgm:pt>
    <dgm:pt modelId="{2909A1DA-44A8-49B5-91F6-99E029385F12}" type="pres">
      <dgm:prSet presAssocID="{737EB066-4CD0-4A1E-9D37-86F434BC7CEC}" presName="spacerR" presStyleCnt="0"/>
      <dgm:spPr/>
    </dgm:pt>
    <dgm:pt modelId="{88AFE2FE-B3F5-4CDB-9732-0F868E0FB0A6}" type="pres">
      <dgm:prSet presAssocID="{99E08CC0-E12D-44E3-A08C-CC5B20C4C746}" presName="node" presStyleLbl="node1" presStyleIdx="2" presStyleCnt="4" custScaleX="199939" custScaleY="209789">
        <dgm:presLayoutVars>
          <dgm:bulletEnabled val="1"/>
        </dgm:presLayoutVars>
      </dgm:prSet>
      <dgm:spPr/>
    </dgm:pt>
    <dgm:pt modelId="{374F1371-A2ED-41A7-A1B5-0711FFBBD6BC}" type="pres">
      <dgm:prSet presAssocID="{D265FB9B-7662-4C2B-B9BF-7DBACCAD857E}" presName="spacerL" presStyleCnt="0"/>
      <dgm:spPr/>
    </dgm:pt>
    <dgm:pt modelId="{9E454DF0-597A-4E6E-8C86-241F76AEB728}" type="pres">
      <dgm:prSet presAssocID="{D265FB9B-7662-4C2B-B9BF-7DBACCAD857E}" presName="sibTrans" presStyleLbl="sibTrans2D1" presStyleIdx="2" presStyleCnt="3"/>
      <dgm:spPr/>
    </dgm:pt>
    <dgm:pt modelId="{4B97C9BA-9D2B-4F5F-A6D3-A17090CBFEAD}" type="pres">
      <dgm:prSet presAssocID="{D265FB9B-7662-4C2B-B9BF-7DBACCAD857E}" presName="spacerR" presStyleCnt="0"/>
      <dgm:spPr/>
    </dgm:pt>
    <dgm:pt modelId="{099C1056-C360-4AEA-BDE0-00166FD3C36F}" type="pres">
      <dgm:prSet presAssocID="{C2556EB5-3043-4B6B-8456-1A5DE4449580}" presName="node" presStyleLbl="node1" presStyleIdx="3" presStyleCnt="4" custScaleX="199939" custScaleY="209789">
        <dgm:presLayoutVars>
          <dgm:bulletEnabled val="1"/>
        </dgm:presLayoutVars>
      </dgm:prSet>
      <dgm:spPr/>
    </dgm:pt>
  </dgm:ptLst>
  <dgm:cxnLst>
    <dgm:cxn modelId="{C205F606-442E-4884-8670-1B9763DE4F54}" type="presOf" srcId="{737EB066-4CD0-4A1E-9D37-86F434BC7CEC}" destId="{11711FA9-DCF1-42E6-85E8-9E5C1ABCBE88}" srcOrd="0" destOrd="0" presId="urn:microsoft.com/office/officeart/2005/8/layout/equation1"/>
    <dgm:cxn modelId="{CA10430B-F4CB-47D3-BA69-228F02DDF0D0}" type="presOf" srcId="{C2556EB5-3043-4B6B-8456-1A5DE4449580}" destId="{099C1056-C360-4AEA-BDE0-00166FD3C36F}" srcOrd="0" destOrd="0" presId="urn:microsoft.com/office/officeart/2005/8/layout/equation1"/>
    <dgm:cxn modelId="{1D8D1728-6F14-4A9D-8E8B-1FACA0A367E1}" type="presOf" srcId="{B84E5A18-F2E8-4E0A-99CC-F7068D11A6E4}" destId="{4C79DC57-0ECC-48EA-8A2A-9D64B576031B}" srcOrd="0" destOrd="0" presId="urn:microsoft.com/office/officeart/2005/8/layout/equation1"/>
    <dgm:cxn modelId="{1A89353B-31B5-4725-AF5D-C893D55183E3}" type="presOf" srcId="{82DD86E2-B4A8-4B1E-9C9E-D63ED14F2E7A}" destId="{C75679E7-F13B-4D0E-83E8-9D41B5A8DB51}" srcOrd="0" destOrd="0" presId="urn:microsoft.com/office/officeart/2005/8/layout/equation1"/>
    <dgm:cxn modelId="{15EA6268-4416-45F3-A37F-76BD0ACE8437}" srcId="{82DD86E2-B4A8-4B1E-9C9E-D63ED14F2E7A}" destId="{B84E5A18-F2E8-4E0A-99CC-F7068D11A6E4}" srcOrd="1" destOrd="0" parTransId="{B9BA7D10-F0BC-4ED4-9EAC-BA20A14E4FC2}" sibTransId="{737EB066-4CD0-4A1E-9D37-86F434BC7CEC}"/>
    <dgm:cxn modelId="{A8C9C86C-984F-4A90-91BC-DAA6157F1E0C}" type="presOf" srcId="{99E08CC0-E12D-44E3-A08C-CC5B20C4C746}" destId="{88AFE2FE-B3F5-4CDB-9732-0F868E0FB0A6}" srcOrd="0" destOrd="0" presId="urn:microsoft.com/office/officeart/2005/8/layout/equation1"/>
    <dgm:cxn modelId="{C9DD1A91-6AC8-4E83-A323-36016F84E05B}" type="presOf" srcId="{D265FB9B-7662-4C2B-B9BF-7DBACCAD857E}" destId="{9E454DF0-597A-4E6E-8C86-241F76AEB728}" srcOrd="0" destOrd="0" presId="urn:microsoft.com/office/officeart/2005/8/layout/equation1"/>
    <dgm:cxn modelId="{FF39D5AB-25F2-4D3B-9FC2-428F9C6DFFBB}" type="presOf" srcId="{3BC7941D-2312-4A6F-A65D-FEAB7E3B13EE}" destId="{B4BAA792-990E-45DD-8935-468FEFD60DF6}" srcOrd="0" destOrd="0" presId="urn:microsoft.com/office/officeart/2005/8/layout/equation1"/>
    <dgm:cxn modelId="{D7CBE2C1-F1E8-4372-BEAF-93AF58780B98}" srcId="{82DD86E2-B4A8-4B1E-9C9E-D63ED14F2E7A}" destId="{7B83A818-71A8-4118-99FC-FC94D64729E3}" srcOrd="0" destOrd="0" parTransId="{32B11C53-E6E0-4B04-84BB-8F22C538A402}" sibTransId="{3BC7941D-2312-4A6F-A65D-FEAB7E3B13EE}"/>
    <dgm:cxn modelId="{1FD8C2CD-4B83-4E48-8292-FE786266E0B8}" type="presOf" srcId="{7B83A818-71A8-4118-99FC-FC94D64729E3}" destId="{062D479C-A010-4838-BF39-898FA03353F2}" srcOrd="0" destOrd="0" presId="urn:microsoft.com/office/officeart/2005/8/layout/equation1"/>
    <dgm:cxn modelId="{057530DF-03C7-46F9-A3E0-EB47152EC116}" srcId="{82DD86E2-B4A8-4B1E-9C9E-D63ED14F2E7A}" destId="{C2556EB5-3043-4B6B-8456-1A5DE4449580}" srcOrd="3" destOrd="0" parTransId="{FA7FD822-EB00-491B-A177-AD0B1D2F6ED6}" sibTransId="{5DBBA247-B1AB-45E6-9B33-6F00F2D9F5B6}"/>
    <dgm:cxn modelId="{0EF83EF4-F68F-4005-86F8-30FFB11D0A59}" srcId="{82DD86E2-B4A8-4B1E-9C9E-D63ED14F2E7A}" destId="{99E08CC0-E12D-44E3-A08C-CC5B20C4C746}" srcOrd="2" destOrd="0" parTransId="{7075562D-C1E9-48CD-B004-6DF88E1D3752}" sibTransId="{D265FB9B-7662-4C2B-B9BF-7DBACCAD857E}"/>
    <dgm:cxn modelId="{81747B36-71AF-48DF-AE5D-8460A4BB95C8}" type="presParOf" srcId="{C75679E7-F13B-4D0E-83E8-9D41B5A8DB51}" destId="{062D479C-A010-4838-BF39-898FA03353F2}" srcOrd="0" destOrd="0" presId="urn:microsoft.com/office/officeart/2005/8/layout/equation1"/>
    <dgm:cxn modelId="{3DF1A1CE-9902-4C28-B5AF-C768E8242EF0}" type="presParOf" srcId="{C75679E7-F13B-4D0E-83E8-9D41B5A8DB51}" destId="{4D68A6F4-4890-4995-A350-38F51C4E7489}" srcOrd="1" destOrd="0" presId="urn:microsoft.com/office/officeart/2005/8/layout/equation1"/>
    <dgm:cxn modelId="{0093F966-A18B-4079-9000-4C7BAB525C4D}" type="presParOf" srcId="{C75679E7-F13B-4D0E-83E8-9D41B5A8DB51}" destId="{B4BAA792-990E-45DD-8935-468FEFD60DF6}" srcOrd="2" destOrd="0" presId="urn:microsoft.com/office/officeart/2005/8/layout/equation1"/>
    <dgm:cxn modelId="{AA04D07D-3912-4E62-9E3B-43328755D588}" type="presParOf" srcId="{C75679E7-F13B-4D0E-83E8-9D41B5A8DB51}" destId="{9B3621BF-8643-491B-BE9C-DDFDFBD55CE3}" srcOrd="3" destOrd="0" presId="urn:microsoft.com/office/officeart/2005/8/layout/equation1"/>
    <dgm:cxn modelId="{46A8C5B8-7AB5-4B48-AD4C-566F3E65F58E}" type="presParOf" srcId="{C75679E7-F13B-4D0E-83E8-9D41B5A8DB51}" destId="{4C79DC57-0ECC-48EA-8A2A-9D64B576031B}" srcOrd="4" destOrd="0" presId="urn:microsoft.com/office/officeart/2005/8/layout/equation1"/>
    <dgm:cxn modelId="{4CECD909-45C0-401F-A8E7-9A99D0F54D75}" type="presParOf" srcId="{C75679E7-F13B-4D0E-83E8-9D41B5A8DB51}" destId="{B549575D-540D-4294-ACE6-C50943AC8A0F}" srcOrd="5" destOrd="0" presId="urn:microsoft.com/office/officeart/2005/8/layout/equation1"/>
    <dgm:cxn modelId="{43CC7A1C-27FD-4066-95EC-E77A8F5707A3}" type="presParOf" srcId="{C75679E7-F13B-4D0E-83E8-9D41B5A8DB51}" destId="{11711FA9-DCF1-42E6-85E8-9E5C1ABCBE88}" srcOrd="6" destOrd="0" presId="urn:microsoft.com/office/officeart/2005/8/layout/equation1"/>
    <dgm:cxn modelId="{3C739D87-8D97-4C9B-BD6B-B5373A250F78}" type="presParOf" srcId="{C75679E7-F13B-4D0E-83E8-9D41B5A8DB51}" destId="{2909A1DA-44A8-49B5-91F6-99E029385F12}" srcOrd="7" destOrd="0" presId="urn:microsoft.com/office/officeart/2005/8/layout/equation1"/>
    <dgm:cxn modelId="{EE354D80-8334-4E95-8C81-EAACE4EA55B1}" type="presParOf" srcId="{C75679E7-F13B-4D0E-83E8-9D41B5A8DB51}" destId="{88AFE2FE-B3F5-4CDB-9732-0F868E0FB0A6}" srcOrd="8" destOrd="0" presId="urn:microsoft.com/office/officeart/2005/8/layout/equation1"/>
    <dgm:cxn modelId="{B03A85E7-17B9-40FD-ADA9-37A77332087A}" type="presParOf" srcId="{C75679E7-F13B-4D0E-83E8-9D41B5A8DB51}" destId="{374F1371-A2ED-41A7-A1B5-0711FFBBD6BC}" srcOrd="9" destOrd="0" presId="urn:microsoft.com/office/officeart/2005/8/layout/equation1"/>
    <dgm:cxn modelId="{698341E7-7DF0-4C7B-82E5-2F1E34CFD122}" type="presParOf" srcId="{C75679E7-F13B-4D0E-83E8-9D41B5A8DB51}" destId="{9E454DF0-597A-4E6E-8C86-241F76AEB728}" srcOrd="10" destOrd="0" presId="urn:microsoft.com/office/officeart/2005/8/layout/equation1"/>
    <dgm:cxn modelId="{72570029-42FE-4732-855D-F8B9EE9727C5}" type="presParOf" srcId="{C75679E7-F13B-4D0E-83E8-9D41B5A8DB51}" destId="{4B97C9BA-9D2B-4F5F-A6D3-A17090CBFEAD}" srcOrd="11" destOrd="0" presId="urn:microsoft.com/office/officeart/2005/8/layout/equation1"/>
    <dgm:cxn modelId="{7E787DB5-164F-4E23-997E-5ABC8BA2D68D}" type="presParOf" srcId="{C75679E7-F13B-4D0E-83E8-9D41B5A8DB51}" destId="{099C1056-C360-4AEA-BDE0-00166FD3C36F}" srcOrd="12" destOrd="0" presId="urn:microsoft.com/office/officeart/2005/8/layout/equation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A623643-19C1-4DF2-9808-95FC7CBC882E}">
      <dsp:nvSpPr>
        <dsp:cNvPr id="0" name=""/>
        <dsp:cNvSpPr/>
      </dsp:nvSpPr>
      <dsp:spPr>
        <a:xfrm>
          <a:off x="3315734" y="0"/>
          <a:ext cx="2494042" cy="2494422"/>
        </a:xfrm>
        <a:prstGeom prst="circularArrow">
          <a:avLst>
            <a:gd name="adj1" fmla="val 10980"/>
            <a:gd name="adj2" fmla="val 1142322"/>
            <a:gd name="adj3" fmla="val 4500000"/>
            <a:gd name="adj4" fmla="val 10800000"/>
            <a:gd name="adj5" fmla="val 12500"/>
          </a:avLst>
        </a:prstGeom>
        <a:solidFill>
          <a:schemeClr val="accent6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682F9D4-3347-47E1-BBA4-C64339ED0D70}">
      <dsp:nvSpPr>
        <dsp:cNvPr id="0" name=""/>
        <dsp:cNvSpPr/>
      </dsp:nvSpPr>
      <dsp:spPr>
        <a:xfrm>
          <a:off x="3866999" y="900562"/>
          <a:ext cx="1385891" cy="69277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en-US" sz="2000" kern="1200"/>
            <a:t>Address Barriers </a:t>
          </a:r>
          <a:endParaRPr lang="en-US" sz="2000" kern="1200"/>
        </a:p>
      </dsp:txBody>
      <dsp:txXfrm>
        <a:off x="3866999" y="900562"/>
        <a:ext cx="1385891" cy="692779"/>
      </dsp:txXfrm>
    </dsp:sp>
    <dsp:sp modelId="{9FAA4173-C9E1-4C6D-9F9E-A288426DE35A}">
      <dsp:nvSpPr>
        <dsp:cNvPr id="0" name=""/>
        <dsp:cNvSpPr/>
      </dsp:nvSpPr>
      <dsp:spPr>
        <a:xfrm>
          <a:off x="2623022" y="1433230"/>
          <a:ext cx="2494042" cy="2494422"/>
        </a:xfrm>
        <a:prstGeom prst="leftCircularArrow">
          <a:avLst>
            <a:gd name="adj1" fmla="val 10980"/>
            <a:gd name="adj2" fmla="val 1142322"/>
            <a:gd name="adj3" fmla="val 6300000"/>
            <a:gd name="adj4" fmla="val 18900000"/>
            <a:gd name="adj5" fmla="val 12500"/>
          </a:avLst>
        </a:prstGeom>
        <a:solidFill>
          <a:schemeClr val="accent6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41E7993-F4BD-4654-B162-0412AB49954D}">
      <dsp:nvSpPr>
        <dsp:cNvPr id="0" name=""/>
        <dsp:cNvSpPr/>
      </dsp:nvSpPr>
      <dsp:spPr>
        <a:xfrm>
          <a:off x="2822622" y="2342083"/>
          <a:ext cx="2094844" cy="69277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en-US" sz="2000" kern="1200"/>
            <a:t>Streamline Recruitment Processes</a:t>
          </a:r>
        </a:p>
      </dsp:txBody>
      <dsp:txXfrm>
        <a:off x="2822622" y="2342083"/>
        <a:ext cx="2094844" cy="692779"/>
      </dsp:txXfrm>
    </dsp:sp>
    <dsp:sp modelId="{0572E743-88CF-43B8-90AC-8232CA96E8C6}">
      <dsp:nvSpPr>
        <dsp:cNvPr id="0" name=""/>
        <dsp:cNvSpPr/>
      </dsp:nvSpPr>
      <dsp:spPr>
        <a:xfrm>
          <a:off x="3493244" y="3037972"/>
          <a:ext cx="2142769" cy="2143627"/>
        </a:xfrm>
        <a:prstGeom prst="blockArc">
          <a:avLst>
            <a:gd name="adj1" fmla="val 13500000"/>
            <a:gd name="adj2" fmla="val 10800000"/>
            <a:gd name="adj3" fmla="val 12740"/>
          </a:avLst>
        </a:prstGeom>
        <a:solidFill>
          <a:schemeClr val="accent6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14DD122-6D85-455F-B590-000A8EE720FF}">
      <dsp:nvSpPr>
        <dsp:cNvPr id="0" name=""/>
        <dsp:cNvSpPr/>
      </dsp:nvSpPr>
      <dsp:spPr>
        <a:xfrm>
          <a:off x="3623194" y="3785676"/>
          <a:ext cx="1880058" cy="69277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en-US" sz="2000" kern="1200"/>
            <a:t>Implement Innovative Strategies</a:t>
          </a:r>
        </a:p>
      </dsp:txBody>
      <dsp:txXfrm>
        <a:off x="3623194" y="3785676"/>
        <a:ext cx="1880058" cy="69277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5FBCDA3-FEC2-4071-8BBB-BAEBC994E303}">
      <dsp:nvSpPr>
        <dsp:cNvPr id="0" name=""/>
        <dsp:cNvSpPr/>
      </dsp:nvSpPr>
      <dsp:spPr>
        <a:xfrm>
          <a:off x="53" y="23915"/>
          <a:ext cx="5136694" cy="1065600"/>
        </a:xfrm>
        <a:prstGeom prst="rect">
          <a:avLst/>
        </a:prstGeom>
        <a:solidFill>
          <a:schemeClr val="tx1">
            <a:lumMod val="65000"/>
            <a:lumOff val="3500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97536" rIns="170688" bIns="97536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/>
            <a:t>Intense Competition</a:t>
          </a:r>
        </a:p>
      </dsp:txBody>
      <dsp:txXfrm>
        <a:off x="53" y="23915"/>
        <a:ext cx="5136694" cy="1065600"/>
      </dsp:txXfrm>
    </dsp:sp>
    <dsp:sp modelId="{82DCCDB4-D6D0-4A2A-B558-226DD1FB1BBD}">
      <dsp:nvSpPr>
        <dsp:cNvPr id="0" name=""/>
        <dsp:cNvSpPr/>
      </dsp:nvSpPr>
      <dsp:spPr>
        <a:xfrm>
          <a:off x="53" y="1089515"/>
          <a:ext cx="5136694" cy="1625040"/>
        </a:xfrm>
        <a:prstGeom prst="rect">
          <a:avLst/>
        </a:prstGeom>
        <a:solidFill>
          <a:schemeClr val="accent5">
            <a:lumMod val="20000"/>
            <a:lumOff val="80000"/>
            <a:alpha val="9000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28016" rIns="170688" bIns="192024" numCol="1" spcCol="1270" anchor="t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r>
            <a:rPr lang="en-US" sz="2400" kern="1200"/>
            <a:t>Significant worldwide demand</a:t>
          </a: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r>
            <a:rPr lang="en-US" sz="2400" kern="1200"/>
            <a:t>Escalating compensation and incentives  </a:t>
          </a:r>
        </a:p>
      </dsp:txBody>
      <dsp:txXfrm>
        <a:off x="53" y="1089515"/>
        <a:ext cx="5136694" cy="1625040"/>
      </dsp:txXfrm>
    </dsp:sp>
    <dsp:sp modelId="{9E2D3B9E-81A6-4567-8392-81A3D82C2242}">
      <dsp:nvSpPr>
        <dsp:cNvPr id="0" name=""/>
        <dsp:cNvSpPr/>
      </dsp:nvSpPr>
      <dsp:spPr>
        <a:xfrm>
          <a:off x="5855885" y="23915"/>
          <a:ext cx="5136694" cy="1065600"/>
        </a:xfrm>
        <a:prstGeom prst="rect">
          <a:avLst/>
        </a:prstGeom>
        <a:solidFill>
          <a:schemeClr val="tx1">
            <a:lumMod val="65000"/>
            <a:lumOff val="3500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97536" rIns="170688" bIns="97536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/>
            <a:t>Changing Interests of Candidates</a:t>
          </a:r>
        </a:p>
      </dsp:txBody>
      <dsp:txXfrm>
        <a:off x="5855885" y="23915"/>
        <a:ext cx="5136694" cy="1065600"/>
      </dsp:txXfrm>
    </dsp:sp>
    <dsp:sp modelId="{286A9E11-6D6E-44C5-983E-D760030B74CC}">
      <dsp:nvSpPr>
        <dsp:cNvPr id="0" name=""/>
        <dsp:cNvSpPr/>
      </dsp:nvSpPr>
      <dsp:spPr>
        <a:xfrm>
          <a:off x="5855885" y="1089515"/>
          <a:ext cx="5136694" cy="1625040"/>
        </a:xfrm>
        <a:prstGeom prst="rect">
          <a:avLst/>
        </a:prstGeom>
        <a:solidFill>
          <a:schemeClr val="accent5">
            <a:lumMod val="20000"/>
            <a:lumOff val="80000"/>
            <a:alpha val="9000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28016" rIns="170688" bIns="192024" numCol="1" spcCol="1270" anchor="t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400" kern="1200"/>
            <a:t>Desire for work-life balance and diverse opportunities</a:t>
          </a: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400" kern="1200"/>
            <a:t>Increasing interest in specialization</a:t>
          </a:r>
        </a:p>
      </dsp:txBody>
      <dsp:txXfrm>
        <a:off x="5855885" y="1089515"/>
        <a:ext cx="5136694" cy="162504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E16DC74-1D4F-4188-984A-1F91267173AD}">
      <dsp:nvSpPr>
        <dsp:cNvPr id="0" name=""/>
        <dsp:cNvSpPr/>
      </dsp:nvSpPr>
      <dsp:spPr>
        <a:xfrm>
          <a:off x="56" y="221537"/>
          <a:ext cx="5440181" cy="902009"/>
        </a:xfrm>
        <a:prstGeom prst="rect">
          <a:avLst/>
        </a:prstGeom>
        <a:solidFill>
          <a:schemeClr val="tx1">
            <a:lumMod val="75000"/>
            <a:lumOff val="25000"/>
          </a:schemeClr>
        </a:solidFill>
        <a:ln w="25400" cap="flat" cmpd="sng" algn="ctr">
          <a:solidFill>
            <a:schemeClr val="tx1">
              <a:lumMod val="75000"/>
              <a:lumOff val="2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0" tIns="101600" rIns="177800" bIns="10160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Continued Challenges with Rural Recruitment</a:t>
          </a:r>
        </a:p>
      </dsp:txBody>
      <dsp:txXfrm>
        <a:off x="56" y="221537"/>
        <a:ext cx="5440181" cy="902009"/>
      </dsp:txXfrm>
    </dsp:sp>
    <dsp:sp modelId="{288697D7-AB45-4E71-81E1-F16D4D68D7FE}">
      <dsp:nvSpPr>
        <dsp:cNvPr id="0" name=""/>
        <dsp:cNvSpPr/>
      </dsp:nvSpPr>
      <dsp:spPr>
        <a:xfrm>
          <a:off x="56" y="1123546"/>
          <a:ext cx="5440181" cy="2161687"/>
        </a:xfrm>
        <a:prstGeom prst="rect">
          <a:avLst/>
        </a:prstGeom>
        <a:solidFill>
          <a:schemeClr val="accent5">
            <a:lumMod val="20000"/>
            <a:lumOff val="80000"/>
            <a:alpha val="9000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3350" tIns="133350" rIns="177800" bIns="200025" numCol="1" spcCol="1270" anchor="t" anchorCtr="0">
          <a:noAutofit/>
        </a:bodyPr>
        <a:lstStyle/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500" kern="1200"/>
            <a:t>Long-term retention concerns due to lifestyle preferences, family supports, and professional resources</a:t>
          </a:r>
        </a:p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500" kern="1200"/>
            <a:t>Some communities have insufficient accommodations and/or office space</a:t>
          </a:r>
        </a:p>
      </dsp:txBody>
      <dsp:txXfrm>
        <a:off x="56" y="1123546"/>
        <a:ext cx="5440181" cy="2161687"/>
      </dsp:txXfrm>
    </dsp:sp>
    <dsp:sp modelId="{6E2EDD1E-94C6-4648-8EF2-6EC85B7F69F0}">
      <dsp:nvSpPr>
        <dsp:cNvPr id="0" name=""/>
        <dsp:cNvSpPr/>
      </dsp:nvSpPr>
      <dsp:spPr>
        <a:xfrm>
          <a:off x="6201864" y="221537"/>
          <a:ext cx="5440181" cy="902009"/>
        </a:xfrm>
        <a:prstGeom prst="rect">
          <a:avLst/>
        </a:prstGeom>
        <a:solidFill>
          <a:schemeClr val="tx1">
            <a:lumMod val="75000"/>
            <a:lumOff val="25000"/>
          </a:schemeClr>
        </a:solidFill>
        <a:ln w="25400" cap="flat" cmpd="sng" algn="ctr">
          <a:solidFill>
            <a:schemeClr val="tx1">
              <a:lumMod val="75000"/>
              <a:lumOff val="2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0" tIns="101600" rIns="177800" bIns="10160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Upskill and Train Closer to Home</a:t>
          </a:r>
        </a:p>
      </dsp:txBody>
      <dsp:txXfrm>
        <a:off x="6201864" y="221537"/>
        <a:ext cx="5440181" cy="902009"/>
      </dsp:txXfrm>
    </dsp:sp>
    <dsp:sp modelId="{317938F6-0869-4B51-B708-FCCF1E21EBF0}">
      <dsp:nvSpPr>
        <dsp:cNvPr id="0" name=""/>
        <dsp:cNvSpPr/>
      </dsp:nvSpPr>
      <dsp:spPr>
        <a:xfrm>
          <a:off x="6201864" y="1123546"/>
          <a:ext cx="5440181" cy="2161687"/>
        </a:xfrm>
        <a:prstGeom prst="rect">
          <a:avLst/>
        </a:prstGeom>
        <a:solidFill>
          <a:schemeClr val="accent5">
            <a:lumMod val="20000"/>
            <a:lumOff val="80000"/>
            <a:alpha val="9000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3350" tIns="133350" rIns="177800" bIns="200025" numCol="1" spcCol="1270" anchor="t" anchorCtr="0">
          <a:noAutofit/>
        </a:bodyPr>
        <a:lstStyle/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500" kern="1200"/>
            <a:t>Continue to invest in new training, “exposure opportunities”, and educational programs outside of Winnipeg</a:t>
          </a:r>
        </a:p>
      </dsp:txBody>
      <dsp:txXfrm>
        <a:off x="6201864" y="1123546"/>
        <a:ext cx="5440181" cy="2161687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7BF6962-B6B6-40C9-B9B8-67106D4F63AE}">
      <dsp:nvSpPr>
        <dsp:cNvPr id="0" name=""/>
        <dsp:cNvSpPr/>
      </dsp:nvSpPr>
      <dsp:spPr>
        <a:xfrm>
          <a:off x="4036" y="636677"/>
          <a:ext cx="2185727" cy="1311436"/>
        </a:xfrm>
        <a:prstGeom prst="rect">
          <a:avLst/>
        </a:prstGeom>
        <a:solidFill>
          <a:schemeClr val="accent6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/>
            <a:t>Social Media Campaigns</a:t>
          </a:r>
        </a:p>
      </dsp:txBody>
      <dsp:txXfrm>
        <a:off x="4036" y="636677"/>
        <a:ext cx="2185727" cy="1311436"/>
      </dsp:txXfrm>
    </dsp:sp>
    <dsp:sp modelId="{EB29ADE4-A432-458F-8E49-A552F907122E}">
      <dsp:nvSpPr>
        <dsp:cNvPr id="0" name=""/>
        <dsp:cNvSpPr/>
      </dsp:nvSpPr>
      <dsp:spPr>
        <a:xfrm>
          <a:off x="2408336" y="636677"/>
          <a:ext cx="2185727" cy="1311436"/>
        </a:xfrm>
        <a:prstGeom prst="rect">
          <a:avLst/>
        </a:prstGeom>
        <a:solidFill>
          <a:schemeClr val="accent6">
            <a:lumMod val="20000"/>
            <a:lumOff val="80000"/>
          </a:schemeClr>
        </a:solidFill>
        <a:ln w="25400" cap="flat" cmpd="sng" algn="ctr">
          <a:solidFill>
            <a:schemeClr val="accent6">
              <a:lumMod val="7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>
              <a:solidFill>
                <a:schemeClr val="tx1"/>
              </a:solidFill>
            </a:rPr>
            <a:t>Virtual Information Sessions</a:t>
          </a:r>
        </a:p>
      </dsp:txBody>
      <dsp:txXfrm>
        <a:off x="2408336" y="636677"/>
        <a:ext cx="2185727" cy="1311436"/>
      </dsp:txXfrm>
    </dsp:sp>
    <dsp:sp modelId="{973F90B6-B765-4696-93C3-01A2F9C30207}">
      <dsp:nvSpPr>
        <dsp:cNvPr id="0" name=""/>
        <dsp:cNvSpPr/>
      </dsp:nvSpPr>
      <dsp:spPr>
        <a:xfrm>
          <a:off x="4812636" y="636677"/>
          <a:ext cx="2185727" cy="1311436"/>
        </a:xfrm>
        <a:prstGeom prst="rect">
          <a:avLst/>
        </a:prstGeom>
        <a:solidFill>
          <a:schemeClr val="accent6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/>
            <a:t>Networking Events</a:t>
          </a:r>
        </a:p>
      </dsp:txBody>
      <dsp:txXfrm>
        <a:off x="4812636" y="636677"/>
        <a:ext cx="2185727" cy="1311436"/>
      </dsp:txXfrm>
    </dsp:sp>
    <dsp:sp modelId="{458EAAAC-30BB-402F-8F1E-9BB6F8279B60}">
      <dsp:nvSpPr>
        <dsp:cNvPr id="0" name=""/>
        <dsp:cNvSpPr/>
      </dsp:nvSpPr>
      <dsp:spPr>
        <a:xfrm>
          <a:off x="7216936" y="636677"/>
          <a:ext cx="2185727" cy="1311436"/>
        </a:xfrm>
        <a:prstGeom prst="rect">
          <a:avLst/>
        </a:prstGeom>
        <a:solidFill>
          <a:schemeClr val="accent6">
            <a:lumMod val="20000"/>
            <a:lumOff val="80000"/>
          </a:schemeClr>
        </a:solidFill>
        <a:ln w="25400" cap="flat" cmpd="sng" algn="ctr">
          <a:solidFill>
            <a:schemeClr val="accent6">
              <a:lumMod val="7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>
              <a:solidFill>
                <a:schemeClr val="tx1"/>
              </a:solidFill>
            </a:rPr>
            <a:t>Updated Branding &amp; Messaging</a:t>
          </a:r>
        </a:p>
      </dsp:txBody>
      <dsp:txXfrm>
        <a:off x="7216936" y="636677"/>
        <a:ext cx="2185727" cy="1311436"/>
      </dsp:txXfrm>
    </dsp:sp>
    <dsp:sp modelId="{F34045B9-D3BD-4847-9262-1487AD77768D}">
      <dsp:nvSpPr>
        <dsp:cNvPr id="0" name=""/>
        <dsp:cNvSpPr/>
      </dsp:nvSpPr>
      <dsp:spPr>
        <a:xfrm>
          <a:off x="9621235" y="636677"/>
          <a:ext cx="2185727" cy="1311436"/>
        </a:xfrm>
        <a:prstGeom prst="rect">
          <a:avLst/>
        </a:prstGeom>
        <a:solidFill>
          <a:schemeClr val="accent6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/>
            <a:t>Targeted Advertising</a:t>
          </a:r>
        </a:p>
      </dsp:txBody>
      <dsp:txXfrm>
        <a:off x="9621235" y="636677"/>
        <a:ext cx="2185727" cy="1311436"/>
      </dsp:txXfrm>
    </dsp:sp>
    <dsp:sp modelId="{36C12256-2302-4DB1-9258-500A4E6CB52B}">
      <dsp:nvSpPr>
        <dsp:cNvPr id="0" name=""/>
        <dsp:cNvSpPr/>
      </dsp:nvSpPr>
      <dsp:spPr>
        <a:xfrm>
          <a:off x="1206186" y="2166686"/>
          <a:ext cx="2185727" cy="1311436"/>
        </a:xfrm>
        <a:prstGeom prst="rect">
          <a:avLst/>
        </a:prstGeom>
        <a:solidFill>
          <a:schemeClr val="accent6">
            <a:lumMod val="20000"/>
            <a:lumOff val="80000"/>
          </a:schemeClr>
        </a:solidFill>
        <a:ln w="25400" cap="flat" cmpd="sng" algn="ctr">
          <a:solidFill>
            <a:schemeClr val="accent6">
              <a:lumMod val="7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>
              <a:solidFill>
                <a:schemeClr val="tx1"/>
              </a:solidFill>
            </a:rPr>
            <a:t>Direct Contact</a:t>
          </a:r>
        </a:p>
      </dsp:txBody>
      <dsp:txXfrm>
        <a:off x="1206186" y="2166686"/>
        <a:ext cx="2185727" cy="1311436"/>
      </dsp:txXfrm>
    </dsp:sp>
    <dsp:sp modelId="{711EB168-8C80-4269-B19F-F6925F74BD95}">
      <dsp:nvSpPr>
        <dsp:cNvPr id="0" name=""/>
        <dsp:cNvSpPr/>
      </dsp:nvSpPr>
      <dsp:spPr>
        <a:xfrm>
          <a:off x="3610486" y="2166686"/>
          <a:ext cx="2185727" cy="1311436"/>
        </a:xfrm>
        <a:prstGeom prst="rect">
          <a:avLst/>
        </a:prstGeom>
        <a:solidFill>
          <a:schemeClr val="accent6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/>
            <a:t>Niche Job Boards</a:t>
          </a:r>
        </a:p>
      </dsp:txBody>
      <dsp:txXfrm>
        <a:off x="3610486" y="2166686"/>
        <a:ext cx="2185727" cy="1311436"/>
      </dsp:txXfrm>
    </dsp:sp>
    <dsp:sp modelId="{D9F147A8-DDE7-4553-9C08-0BFB2AFC9820}">
      <dsp:nvSpPr>
        <dsp:cNvPr id="0" name=""/>
        <dsp:cNvSpPr/>
      </dsp:nvSpPr>
      <dsp:spPr>
        <a:xfrm>
          <a:off x="6014786" y="2166686"/>
          <a:ext cx="2185727" cy="1311436"/>
        </a:xfrm>
        <a:prstGeom prst="rect">
          <a:avLst/>
        </a:prstGeom>
        <a:solidFill>
          <a:schemeClr val="accent6">
            <a:lumMod val="20000"/>
            <a:lumOff val="80000"/>
          </a:schemeClr>
        </a:solidFill>
        <a:ln w="25400" cap="flat" cmpd="sng" algn="ctr">
          <a:solidFill>
            <a:schemeClr val="accent6">
              <a:lumMod val="7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>
              <a:solidFill>
                <a:schemeClr val="tx1"/>
              </a:solidFill>
            </a:rPr>
            <a:t>Referrals</a:t>
          </a:r>
        </a:p>
      </dsp:txBody>
      <dsp:txXfrm>
        <a:off x="6014786" y="2166686"/>
        <a:ext cx="2185727" cy="1311436"/>
      </dsp:txXfrm>
    </dsp:sp>
    <dsp:sp modelId="{390AF510-8EA5-4116-ACD4-745A458C8456}">
      <dsp:nvSpPr>
        <dsp:cNvPr id="0" name=""/>
        <dsp:cNvSpPr/>
      </dsp:nvSpPr>
      <dsp:spPr>
        <a:xfrm>
          <a:off x="8419086" y="2166686"/>
          <a:ext cx="2185727" cy="1311436"/>
        </a:xfrm>
        <a:prstGeom prst="rect">
          <a:avLst/>
        </a:prstGeom>
        <a:solidFill>
          <a:schemeClr val="accent6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/>
            <a:t>Campus Recruiting &amp; Offers at Graduation</a:t>
          </a:r>
        </a:p>
      </dsp:txBody>
      <dsp:txXfrm>
        <a:off x="8419086" y="2166686"/>
        <a:ext cx="2185727" cy="1311436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4CEBEB3-9FB9-4917-91F6-5194886E9C6C}">
      <dsp:nvSpPr>
        <dsp:cNvPr id="0" name=""/>
        <dsp:cNvSpPr/>
      </dsp:nvSpPr>
      <dsp:spPr>
        <a:xfrm>
          <a:off x="0" y="0"/>
          <a:ext cx="11887200" cy="1714500"/>
        </a:xfrm>
        <a:prstGeom prst="roundRect">
          <a:avLst>
            <a:gd name="adj" fmla="val 10000"/>
          </a:avLst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01DA7EF-A3EA-456B-90CC-1BE48EECC832}">
      <dsp:nvSpPr>
        <dsp:cNvPr id="0" name=""/>
        <dsp:cNvSpPr/>
      </dsp:nvSpPr>
      <dsp:spPr>
        <a:xfrm>
          <a:off x="477926" y="277967"/>
          <a:ext cx="2361000" cy="1158564"/>
        </a:xfrm>
        <a:prstGeom prst="roundRect">
          <a:avLst>
            <a:gd name="adj" fmla="val 10000"/>
          </a:avLst>
        </a:prstGeom>
        <a:blipFill dpi="0" rotWithShape="1"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22889" r="22889"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55067FA-2B7C-4710-85C7-57FCB0553FDC}">
      <dsp:nvSpPr>
        <dsp:cNvPr id="0" name=""/>
        <dsp:cNvSpPr/>
      </dsp:nvSpPr>
      <dsp:spPr>
        <a:xfrm rot="10800000">
          <a:off x="359889" y="1447805"/>
          <a:ext cx="2597074" cy="2095500"/>
        </a:xfrm>
        <a:prstGeom prst="round2SameRect">
          <a:avLst>
            <a:gd name="adj1" fmla="val 10500"/>
            <a:gd name="adj2" fmla="val 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t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1" kern="1200"/>
            <a:t>Learners – “grow your own”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800" kern="1200"/>
            <a:t>All Manitoba colleges and all levels of study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800" kern="1200"/>
            <a:t>Manitobans studying outside of the province</a:t>
          </a:r>
        </a:p>
      </dsp:txBody>
      <dsp:txXfrm rot="10800000">
        <a:off x="424333" y="1447805"/>
        <a:ext cx="2468186" cy="2031056"/>
      </dsp:txXfrm>
    </dsp:sp>
    <dsp:sp modelId="{92363152-675B-4BF4-85CB-C86AC5FE0E13}">
      <dsp:nvSpPr>
        <dsp:cNvPr id="0" name=""/>
        <dsp:cNvSpPr/>
      </dsp:nvSpPr>
      <dsp:spPr>
        <a:xfrm>
          <a:off x="3334708" y="277967"/>
          <a:ext cx="2361000" cy="1158564"/>
        </a:xfrm>
        <a:prstGeom prst="roundRect">
          <a:avLst>
            <a:gd name="adj" fmla="val 10000"/>
          </a:avLst>
        </a:prstGeom>
        <a:blipFill dpi="0" rotWithShape="1"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22889" r="22889"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2C534E5-2AF2-4BB3-A4D2-8040570E2718}">
      <dsp:nvSpPr>
        <dsp:cNvPr id="0" name=""/>
        <dsp:cNvSpPr/>
      </dsp:nvSpPr>
      <dsp:spPr>
        <a:xfrm rot="10800000">
          <a:off x="3216671" y="1447805"/>
          <a:ext cx="2597074" cy="2095500"/>
        </a:xfrm>
        <a:prstGeom prst="round2SameRect">
          <a:avLst>
            <a:gd name="adj1" fmla="val 10500"/>
            <a:gd name="adj2" fmla="val 0"/>
          </a:avLst>
        </a:prstGeom>
        <a:solidFill>
          <a:schemeClr val="accent6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t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1" kern="1200"/>
            <a:t>External Experienced Professionals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800" kern="1200"/>
            <a:t>Agency, private clinics, retirees</a:t>
          </a:r>
        </a:p>
      </dsp:txBody>
      <dsp:txXfrm rot="10800000">
        <a:off x="3281115" y="1447805"/>
        <a:ext cx="2468186" cy="2031056"/>
      </dsp:txXfrm>
    </dsp:sp>
    <dsp:sp modelId="{788FAD3C-BBA1-4391-B95D-46E8D6B5000B}">
      <dsp:nvSpPr>
        <dsp:cNvPr id="0" name=""/>
        <dsp:cNvSpPr/>
      </dsp:nvSpPr>
      <dsp:spPr>
        <a:xfrm>
          <a:off x="6191490" y="277967"/>
          <a:ext cx="2361000" cy="1158564"/>
        </a:xfrm>
        <a:prstGeom prst="roundRect">
          <a:avLst>
            <a:gd name="adj" fmla="val 10000"/>
          </a:avLst>
        </a:prstGeom>
        <a:blipFill dpi="0" rotWithShape="1"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48063" t="45833" r="48063" b="45833"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902FEAA-F60F-4BAA-979B-7964491BC63E}">
      <dsp:nvSpPr>
        <dsp:cNvPr id="0" name=""/>
        <dsp:cNvSpPr/>
      </dsp:nvSpPr>
      <dsp:spPr>
        <a:xfrm rot="10800000">
          <a:off x="6073453" y="1447805"/>
          <a:ext cx="2597074" cy="2095500"/>
        </a:xfrm>
        <a:prstGeom prst="round2SameRect">
          <a:avLst>
            <a:gd name="adj1" fmla="val 10500"/>
            <a:gd name="adj2" fmla="val 0"/>
          </a:avLst>
        </a:prstGeom>
        <a:solidFill>
          <a:srgbClr val="FABE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t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1" kern="1200"/>
            <a:t>Internationally Educated Professionals in Manitoba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800" kern="1200"/>
            <a:t>Professionals needing support to complete requirements to become fully licensed</a:t>
          </a:r>
        </a:p>
      </dsp:txBody>
      <dsp:txXfrm rot="10800000">
        <a:off x="6137897" y="1447805"/>
        <a:ext cx="2468186" cy="2031056"/>
      </dsp:txXfrm>
    </dsp:sp>
    <dsp:sp modelId="{F0307787-81F8-40C5-B9E9-3DB8D0BD46C4}">
      <dsp:nvSpPr>
        <dsp:cNvPr id="0" name=""/>
        <dsp:cNvSpPr/>
      </dsp:nvSpPr>
      <dsp:spPr>
        <a:xfrm>
          <a:off x="9048272" y="277967"/>
          <a:ext cx="2361000" cy="1158564"/>
        </a:xfrm>
        <a:prstGeom prst="roundRect">
          <a:avLst>
            <a:gd name="adj" fmla="val 10000"/>
          </a:avLst>
        </a:prstGeom>
        <a:blipFill dpi="0" rotWithShape="1">
          <a:blip xmlns:r="http://schemas.openxmlformats.org/officeDocument/2006/relationships" r:embed="rId4"/>
          <a:srcRect/>
          <a:stretch>
            <a:fillRect l="22889" r="22889"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622A607-E4E3-4010-9B35-A9AC7DFC8E49}">
      <dsp:nvSpPr>
        <dsp:cNvPr id="0" name=""/>
        <dsp:cNvSpPr/>
      </dsp:nvSpPr>
      <dsp:spPr>
        <a:xfrm rot="10800000">
          <a:off x="8930235" y="1447805"/>
          <a:ext cx="2597074" cy="2095500"/>
        </a:xfrm>
        <a:prstGeom prst="round2SameRect">
          <a:avLst>
            <a:gd name="adj1" fmla="val 10500"/>
            <a:gd name="adj2" fmla="val 0"/>
          </a:avLst>
        </a:prstGeom>
        <a:solidFill>
          <a:schemeClr val="accent5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t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1" kern="1200"/>
            <a:t>Experienced International Professionals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800" kern="1200"/>
            <a:t>U.S., UK, Ireland, Australia</a:t>
          </a:r>
        </a:p>
      </dsp:txBody>
      <dsp:txXfrm rot="10800000">
        <a:off x="8994679" y="1447805"/>
        <a:ext cx="2468186" cy="2031056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EDBD012-3622-4FE2-85AA-C0C67E4F6B1F}">
      <dsp:nvSpPr>
        <dsp:cNvPr id="0" name=""/>
        <dsp:cNvSpPr/>
      </dsp:nvSpPr>
      <dsp:spPr>
        <a:xfrm>
          <a:off x="0" y="633770"/>
          <a:ext cx="11430000" cy="380835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87095" tIns="645668" rIns="887095" bIns="170688" numCol="1" spcCol="1270" anchor="t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400" kern="1200"/>
            <a:t>More “roaming” sites for LPNs training in strategic rural locations</a:t>
          </a: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400" kern="1200"/>
            <a:t>More resident and medical lab technologist seats in rural Manitoba</a:t>
          </a: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400" kern="1200"/>
            <a:t>New training seats at University College of the North for health care aids and paramedic training</a:t>
          </a: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400" kern="1200"/>
            <a:t>Continue rural experience programs for medical students and residents via Rural Week, Home for the Summer, and rural rotations</a:t>
          </a: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400" kern="1200"/>
            <a:t>Support locum programs for rural and northern physicians to attend continuing medical education and take vacation</a:t>
          </a:r>
        </a:p>
      </dsp:txBody>
      <dsp:txXfrm>
        <a:off x="0" y="633770"/>
        <a:ext cx="11430000" cy="3808350"/>
      </dsp:txXfrm>
    </dsp:sp>
    <dsp:sp modelId="{1A2E8612-DF83-4459-A867-04AF28AD2B99}">
      <dsp:nvSpPr>
        <dsp:cNvPr id="0" name=""/>
        <dsp:cNvSpPr/>
      </dsp:nvSpPr>
      <dsp:spPr>
        <a:xfrm>
          <a:off x="571500" y="176210"/>
          <a:ext cx="8001000" cy="9151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2419" tIns="0" rIns="302419" bIns="0" numCol="1" spcCol="1270" anchor="ctr" anchorCtr="0">
          <a:noAutofit/>
        </a:bodyPr>
        <a:lstStyle/>
        <a:p>
          <a:pPr marL="0" lvl="0" indent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100" kern="1200"/>
            <a:t>Education closer to Home to “</a:t>
          </a:r>
          <a:r>
            <a:rPr lang="en-US" altLang="en-US" sz="3100" kern="1200"/>
            <a:t>Grow our Own”</a:t>
          </a:r>
          <a:endParaRPr lang="en-US" sz="3100" kern="1200"/>
        </a:p>
      </dsp:txBody>
      <dsp:txXfrm>
        <a:off x="616172" y="220882"/>
        <a:ext cx="7911656" cy="825776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4FEC913-FC9B-49F6-B5F0-E08539B1FD75}">
      <dsp:nvSpPr>
        <dsp:cNvPr id="0" name=""/>
        <dsp:cNvSpPr/>
      </dsp:nvSpPr>
      <dsp:spPr>
        <a:xfrm>
          <a:off x="-5944979" y="-909741"/>
          <a:ext cx="7077283" cy="7077283"/>
        </a:xfrm>
        <a:prstGeom prst="blockArc">
          <a:avLst>
            <a:gd name="adj1" fmla="val 18900000"/>
            <a:gd name="adj2" fmla="val 2700000"/>
            <a:gd name="adj3" fmla="val 305"/>
          </a:avLst>
        </a:pr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0DAE550-1859-47F8-ADE3-EA9787A90225}">
      <dsp:nvSpPr>
        <dsp:cNvPr id="0" name=""/>
        <dsp:cNvSpPr/>
      </dsp:nvSpPr>
      <dsp:spPr>
        <a:xfrm>
          <a:off x="592647" y="404219"/>
          <a:ext cx="10534710" cy="808859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2033" tIns="50800" rIns="50800" bIns="508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/>
            <a:t>Collaborate with post-secondary schools and professional associations to decrease barriers</a:t>
          </a:r>
        </a:p>
      </dsp:txBody>
      <dsp:txXfrm>
        <a:off x="592647" y="404219"/>
        <a:ext cx="10534710" cy="808859"/>
      </dsp:txXfrm>
    </dsp:sp>
    <dsp:sp modelId="{D4E4A505-E172-43CC-9E4B-64F8D2733655}">
      <dsp:nvSpPr>
        <dsp:cNvPr id="0" name=""/>
        <dsp:cNvSpPr/>
      </dsp:nvSpPr>
      <dsp:spPr>
        <a:xfrm>
          <a:off x="87110" y="303112"/>
          <a:ext cx="1011074" cy="1011074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D1AA749-3D8D-451A-8820-E8DEECA6BB7A}">
      <dsp:nvSpPr>
        <dsp:cNvPr id="0" name=""/>
        <dsp:cNvSpPr/>
      </dsp:nvSpPr>
      <dsp:spPr>
        <a:xfrm>
          <a:off x="1056385" y="1617719"/>
          <a:ext cx="10070972" cy="808859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2033" tIns="50800" rIns="50800" bIns="508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/>
            <a:t>Work with SDO leadership to address regional trends, needs and priorities</a:t>
          </a:r>
        </a:p>
      </dsp:txBody>
      <dsp:txXfrm>
        <a:off x="1056385" y="1617719"/>
        <a:ext cx="10070972" cy="808859"/>
      </dsp:txXfrm>
    </dsp:sp>
    <dsp:sp modelId="{EFA57A05-ACD3-402C-8F33-C1CC7B3EDE7A}">
      <dsp:nvSpPr>
        <dsp:cNvPr id="0" name=""/>
        <dsp:cNvSpPr/>
      </dsp:nvSpPr>
      <dsp:spPr>
        <a:xfrm>
          <a:off x="550848" y="1516612"/>
          <a:ext cx="1011074" cy="1011074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C752BE3-4BA0-4DED-96BD-E48A2BE934E0}">
      <dsp:nvSpPr>
        <dsp:cNvPr id="0" name=""/>
        <dsp:cNvSpPr/>
      </dsp:nvSpPr>
      <dsp:spPr>
        <a:xfrm>
          <a:off x="1056385" y="2831220"/>
          <a:ext cx="10070972" cy="808859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2033" tIns="50800" rIns="50800" bIns="508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/>
            <a:t>Align with provincial government departments to create new opportunities</a:t>
          </a:r>
        </a:p>
      </dsp:txBody>
      <dsp:txXfrm>
        <a:off x="1056385" y="2831220"/>
        <a:ext cx="10070972" cy="808859"/>
      </dsp:txXfrm>
    </dsp:sp>
    <dsp:sp modelId="{25E647F7-5BBF-4EE4-BA7E-993DF9E49460}">
      <dsp:nvSpPr>
        <dsp:cNvPr id="0" name=""/>
        <dsp:cNvSpPr/>
      </dsp:nvSpPr>
      <dsp:spPr>
        <a:xfrm>
          <a:off x="550848" y="2730112"/>
          <a:ext cx="1011074" cy="1011074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E55E408-2D5D-4D36-B14B-75090B8C68E3}">
      <dsp:nvSpPr>
        <dsp:cNvPr id="0" name=""/>
        <dsp:cNvSpPr/>
      </dsp:nvSpPr>
      <dsp:spPr>
        <a:xfrm>
          <a:off x="592647" y="4044720"/>
          <a:ext cx="10534710" cy="808859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2033" tIns="50800" rIns="50800" bIns="508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/>
            <a:t>Partner with municipalities to create supports for health professionals working in the community</a:t>
          </a:r>
        </a:p>
      </dsp:txBody>
      <dsp:txXfrm>
        <a:off x="592647" y="4044720"/>
        <a:ext cx="10534710" cy="808859"/>
      </dsp:txXfrm>
    </dsp:sp>
    <dsp:sp modelId="{9525E946-D464-4C6D-9BC4-41D16DE676EF}">
      <dsp:nvSpPr>
        <dsp:cNvPr id="0" name=""/>
        <dsp:cNvSpPr/>
      </dsp:nvSpPr>
      <dsp:spPr>
        <a:xfrm>
          <a:off x="87110" y="3943612"/>
          <a:ext cx="1011074" cy="1011074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62D479C-A010-4838-BF39-898FA03353F2}">
      <dsp:nvSpPr>
        <dsp:cNvPr id="0" name=""/>
        <dsp:cNvSpPr/>
      </dsp:nvSpPr>
      <dsp:spPr>
        <a:xfrm>
          <a:off x="1427" y="983108"/>
          <a:ext cx="2323911" cy="2438399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Practice Opportunities</a:t>
          </a:r>
        </a:p>
      </dsp:txBody>
      <dsp:txXfrm>
        <a:off x="341756" y="1340203"/>
        <a:ext cx="1643253" cy="1724209"/>
      </dsp:txXfrm>
    </dsp:sp>
    <dsp:sp modelId="{B4BAA792-990E-45DD-8935-468FEFD60DF6}">
      <dsp:nvSpPr>
        <dsp:cNvPr id="0" name=""/>
        <dsp:cNvSpPr/>
      </dsp:nvSpPr>
      <dsp:spPr>
        <a:xfrm>
          <a:off x="2419718" y="1865237"/>
          <a:ext cx="674140" cy="674140"/>
        </a:xfrm>
        <a:prstGeom prst="mathPlus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100" kern="1200"/>
        </a:p>
      </dsp:txBody>
      <dsp:txXfrm>
        <a:off x="2509075" y="2123028"/>
        <a:ext cx="495426" cy="158558"/>
      </dsp:txXfrm>
    </dsp:sp>
    <dsp:sp modelId="{4C79DC57-0ECC-48EA-8A2A-9D64B576031B}">
      <dsp:nvSpPr>
        <dsp:cNvPr id="0" name=""/>
        <dsp:cNvSpPr/>
      </dsp:nvSpPr>
      <dsp:spPr>
        <a:xfrm>
          <a:off x="3188238" y="983108"/>
          <a:ext cx="2323911" cy="2438399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Social Networks &amp; Community Integration</a:t>
          </a:r>
        </a:p>
      </dsp:txBody>
      <dsp:txXfrm>
        <a:off x="3528567" y="1340203"/>
        <a:ext cx="1643253" cy="1724209"/>
      </dsp:txXfrm>
    </dsp:sp>
    <dsp:sp modelId="{11711FA9-DCF1-42E6-85E8-9E5C1ABCBE88}">
      <dsp:nvSpPr>
        <dsp:cNvPr id="0" name=""/>
        <dsp:cNvSpPr/>
      </dsp:nvSpPr>
      <dsp:spPr>
        <a:xfrm>
          <a:off x="5606529" y="1865237"/>
          <a:ext cx="674140" cy="674140"/>
        </a:xfrm>
        <a:prstGeom prst="mathPlus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100" kern="1200"/>
        </a:p>
      </dsp:txBody>
      <dsp:txXfrm>
        <a:off x="5695886" y="2123028"/>
        <a:ext cx="495426" cy="158558"/>
      </dsp:txXfrm>
    </dsp:sp>
    <dsp:sp modelId="{88AFE2FE-B3F5-4CDB-9732-0F868E0FB0A6}">
      <dsp:nvSpPr>
        <dsp:cNvPr id="0" name=""/>
        <dsp:cNvSpPr/>
      </dsp:nvSpPr>
      <dsp:spPr>
        <a:xfrm>
          <a:off x="6375049" y="983108"/>
          <a:ext cx="2323911" cy="2438399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Supports for Spouses and Families</a:t>
          </a:r>
        </a:p>
      </dsp:txBody>
      <dsp:txXfrm>
        <a:off x="6715378" y="1340203"/>
        <a:ext cx="1643253" cy="1724209"/>
      </dsp:txXfrm>
    </dsp:sp>
    <dsp:sp modelId="{9E454DF0-597A-4E6E-8C86-241F76AEB728}">
      <dsp:nvSpPr>
        <dsp:cNvPr id="0" name=""/>
        <dsp:cNvSpPr/>
      </dsp:nvSpPr>
      <dsp:spPr>
        <a:xfrm>
          <a:off x="8793341" y="1865237"/>
          <a:ext cx="674140" cy="674140"/>
        </a:xfrm>
        <a:prstGeom prst="mathEqual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800" kern="1200"/>
        </a:p>
      </dsp:txBody>
      <dsp:txXfrm>
        <a:off x="8882698" y="2004110"/>
        <a:ext cx="495426" cy="396394"/>
      </dsp:txXfrm>
    </dsp:sp>
    <dsp:sp modelId="{099C1056-C360-4AEA-BDE0-00166FD3C36F}">
      <dsp:nvSpPr>
        <dsp:cNvPr id="0" name=""/>
        <dsp:cNvSpPr/>
      </dsp:nvSpPr>
      <dsp:spPr>
        <a:xfrm>
          <a:off x="9561860" y="983108"/>
          <a:ext cx="2323911" cy="2438399"/>
        </a:xfrm>
        <a:prstGeom prst="ellips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Retention of Healthcare Professionals</a:t>
          </a:r>
        </a:p>
      </dsp:txBody>
      <dsp:txXfrm>
        <a:off x="9902189" y="1340203"/>
        <a:ext cx="1643253" cy="172420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9/layout/CircleArrowProcess">
  <dgm:title val=""/>
  <dgm:desc val=""/>
  <dgm:catLst>
    <dgm:cat type="process" pri="16500"/>
    <dgm:cat type="cycle" pri="160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50" srcId="0" destId="10" srcOrd="0" destOrd="0"/>
        <dgm:cxn modelId="60" srcId="0" destId="20" srcOrd="1" destOrd="0"/>
        <dgm:cxn modelId="70" srcId="0" destId="30" srcOrd="2" destOrd="0"/>
        <dgm:cxn modelId="80" srcId="0" destId="40" srcOrd="3" destOrd="0"/>
      </dgm:cxnLst>
      <dgm:bg/>
      <dgm:whole/>
    </dgm:dataModel>
  </dgm:clrData>
  <dgm:layoutNode name="Name0">
    <dgm:varLst>
      <dgm:chMax val="7"/>
      <dgm:chPref val="7"/>
      <dgm:dir/>
      <dgm:animLvl val="lvl"/>
    </dgm:varLst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" ptType="node" func="cnt" op="equ" val="1">
            <dgm:alg type="composite">
              <dgm:param type="ar" val="1.599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Child1" refType="w" fact="0.625"/>
              <dgm:constr type="t" for="ch" forName="Child1" refType="h" fact="0.2981"/>
              <dgm:constr type="w" for="ch" forName="Child1" refType="w" fact="0.375"/>
              <dgm:constr type="h" for="ch" forName="Child1" refType="h" fact="0.4001"/>
              <dgm:constr type="l" for="ch" forName="Accent1" refType="w" fact="0"/>
              <dgm:constr type="t" for="ch" forName="Accent1" refType="h" fact="0"/>
              <dgm:constr type="w" for="ch" forName="Accent1" refType="w" fact="0.6249"/>
              <dgm:constr type="h" for="ch" forName="Accent1" refType="h"/>
              <dgm:constr type="l" for="ch" forName="Parent1" refType="w" fact="0.138"/>
              <dgm:constr type="t" for="ch" forName="Parent1" refType="h" fact="0.362"/>
              <dgm:constr type="w" for="ch" forName="Parent1" refType="w" fact="0.3487"/>
              <dgm:constr type="h" for="ch" forName="Parent1" refType="h" fact="0.2789"/>
            </dgm:constrLst>
          </dgm:if>
          <dgm:if name="Name5" axis="ch" ptType="node" func="cnt" op="equ" val="2">
            <dgm:alg type="composite">
              <dgm:param type="ar" val="1.2026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l" for="ch" forName="Accent1" refType="w" fact="0.1144"/>
              <dgm:constr type="t" for="ch" forName="Accent1" refType="h" fact="0"/>
              <dgm:constr type="w" for="ch" forName="Accent1" refType="w" fact="0.5542"/>
              <dgm:constr type="h" for="ch" forName="Accent1" refType="h" fact="0.6665"/>
              <dgm:constr type="l" for="ch" forName="Parent1" refType="w" fact="0.2368"/>
              <dgm:constr type="t" for="ch" forName="Parent1" refType="h" fact="0.2413"/>
              <dgm:constr type="w" for="ch" forName="Parent1" refType="w" fact="0.3092"/>
              <dgm:constr type="h" for="ch" forName="Parent1" refType="h" fact="0.1859"/>
              <dgm:constr type="l" for="ch" forName="Parent2" refType="w" fact="0.0822"/>
              <dgm:constr type="t" for="ch" forName="Parent2" refType="h" fact="0.625"/>
              <dgm:constr type="w" for="ch" forName="Parent2" refType="w" fact="0.3092"/>
              <dgm:constr type="h" for="ch" forName="Parent2" refType="h" fact="0.1859"/>
              <dgm:constr type="l" for="ch" forName="Child1" refType="w" fact="0.6678"/>
              <dgm:constr type="t" for="ch" forName="Child1" refType="h" fact="0.1978"/>
              <dgm:constr type="w" for="ch" forName="Child1" refType="w" fact="0.3322"/>
              <dgm:constr type="h" for="ch" forName="Child1" refType="h" fact="0.265"/>
              <dgm:constr type="l" for="ch" forName="Child2" refType="w" fact="0.5164"/>
              <dgm:constr type="t" for="ch" forName="Child2" refType="h" fact="0.5855"/>
              <dgm:constr type="w" for="ch" forName="Child2" refType="w" fact="0.3322"/>
              <dgm:constr type="h" for="ch" forName="Child2" refType="h" fact="0.265"/>
              <dgm:constr type="l" for="ch" forName="Accent2" refType="w" fact="0"/>
              <dgm:constr type="t" for="ch" forName="Accent2" refType="h" fact="0.4272"/>
              <dgm:constr type="w" for="ch" forName="Accent2" refType="w" fact="0.4761"/>
              <dgm:constr type="h" for="ch" forName="Accent2" refType="h" fact="0.5728"/>
            </dgm:constrLst>
          </dgm:if>
          <dgm:if name="Name6" axis="ch" ptType="node" func="cnt" op="equ" val="3">
            <dgm:alg type="composite">
              <dgm:param type="ar" val="0.9039"/>
            </dgm:alg>
            <dgm:shape xmlns:r="http://schemas.openxmlformats.org/officeDocument/2006/relationships" r:blip="">
              <dgm:adjLst/>
            </dgm:shape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Accent1" refType="w" fact="0.1479"/>
              <dgm:constr type="t" for="ch" forName="Accent1" refType="h" fact="0"/>
              <dgm:constr type="w" for="ch" forName="Accent1" refType="w" fact="0.5325"/>
              <dgm:constr type="h" for="ch" forName="Accent1" refType="h" fact="0.4814"/>
              <dgm:constr type="l" for="ch" forName="Accent2" refType="w" fact="0"/>
              <dgm:constr type="t" for="ch" forName="Accent2" refType="h" fact="0.2766"/>
              <dgm:constr type="w" for="ch" forName="Accent2" refType="w" fact="0.5325"/>
              <dgm:constr type="h" for="ch" forName="Accent2" refType="h" fact="0.4814"/>
              <dgm:constr type="l" for="ch" forName="Parent1" refType="w" fact="0.2656"/>
              <dgm:constr type="t" for="ch" forName="Parent1" refType="h" fact="0.1738"/>
              <dgm:constr type="w" for="ch" forName="Parent1" refType="w" fact="0.2959"/>
              <dgm:constr type="h" for="ch" forName="Parent1" refType="h" fact="0.1337"/>
              <dgm:constr type="l" for="ch" forName="Accent3" refType="w" fact="0.1858"/>
              <dgm:constr type="t" for="ch" forName="Accent3" refType="h" fact="0.5863"/>
              <dgm:constr type="w" for="ch" forName="Accent3" refType="w" fact="0.4575"/>
              <dgm:constr type="h" for="ch" forName="Accent3" refType="h" fact="0.4137"/>
              <dgm:constr type="l" for="ch" forName="Parent2" refType="w" fact="0.1183"/>
              <dgm:constr type="t" for="ch" forName="Parent2" refType="h" fact="0.452"/>
              <dgm:constr type="w" for="ch" forName="Parent2" refType="w" fact="0.2959"/>
              <dgm:constr type="h" for="ch" forName="Parent2" refType="h" fact="0.1337"/>
              <dgm:constr type="l" for="ch" forName="Parent3" refType="w" fact="0.2663"/>
              <dgm:constr type="t" for="ch" forName="Parent3" refType="h" fact="0.7306"/>
              <dgm:constr type="w" for="ch" forName="Parent3" refType="w" fact="0.2959"/>
              <dgm:constr type="h" for="ch" forName="Parent3" refType="h" fact="0.1337"/>
              <dgm:constr type="l" for="ch" forName="Child2" refType="w" fact="0.5325"/>
              <dgm:constr type="t" for="ch" forName="Child2" refType="h" fact="0.4217"/>
              <dgm:constr type="w" for="ch" forName="Child2" refType="w" fact="0.3195"/>
              <dgm:constr type="h" for="ch" forName="Child2" refType="h" fact="0.1926"/>
              <dgm:constr type="l" for="ch" forName="Child1" refType="w" fact="0.6805"/>
              <dgm:constr type="t" for="ch" forName="Child1" refType="h" fact="0.1435"/>
              <dgm:constr type="w" for="ch" forName="Child1" refType="w" fact="0.3195"/>
              <dgm:constr type="h" for="ch" forName="Child1" refType="h" fact="0.1926"/>
              <dgm:constr type="l" for="ch" forName="Child3" refType="w" fact="0.6805"/>
              <dgm:constr type="t" for="ch" forName="Child3" refType="h" fact="0.6998"/>
              <dgm:constr type="w" for="ch" forName="Child3" refType="w" fact="0.3195"/>
              <dgm:constr type="h" for="ch" forName="Child3" refType="h" fact="0.1926"/>
            </dgm:constrLst>
          </dgm:if>
          <dgm:if name="Name7" axis="ch" ptType="node" func="cnt" op="equ" val="4">
            <dgm:alg type="composite">
              <dgm:param type="ar" val="0.707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3771"/>
              <dgm:constr type="l" for="ch" forName="Accent2" refType="w" fact="0"/>
              <dgm:constr type="t" for="ch" forName="Accent2" refType="h" fact="0.2167"/>
              <dgm:constr type="w" for="ch" forName="Accent2" refType="w" fact="0.5331"/>
              <dgm:constr type="h" for="ch" forName="Accent2" refType="h" fact="0.3771"/>
              <dgm:constr type="l" for="ch" forName="Accent3" refType="w" fact="0.1481"/>
              <dgm:constr type="t" for="ch" forName="Accent3" refType="h" fact="0.4342"/>
              <dgm:constr type="w" for="ch" forName="Accent3" refType="w" fact="0.5331"/>
              <dgm:constr type="h" for="ch" forName="Accent3" refType="h" fact="0.3771"/>
              <dgm:constr type="l" for="ch" forName="Parent1" refType="w" fact="0.2658"/>
              <dgm:constr type="t" for="ch" forName="Parent1" refType="h" fact="0.1365"/>
              <dgm:constr type="w" for="ch" forName="Parent1" refType="w" fact="0.2975"/>
              <dgm:constr type="h" for="ch" forName="Parent1" refType="h" fact="0.1052"/>
              <dgm:constr type="l" for="ch" forName="Parent2" refType="w" fact="0.1171"/>
              <dgm:constr type="t" for="ch" forName="Parent2" refType="h" fact="0.3536"/>
              <dgm:constr type="w" for="ch" forName="Parent2" refType="w" fact="0.2975"/>
              <dgm:constr type="h" for="ch" forName="Parent2" refType="h" fact="0.1052"/>
              <dgm:constr type="l" for="ch" forName="Parent3" refType="w" fact="0.2658"/>
              <dgm:constr type="t" for="ch" forName="Parent3" refType="h" fact="0.5707"/>
              <dgm:constr type="w" for="ch" forName="Parent3" refType="w" fact="0.2975"/>
              <dgm:constr type="h" for="ch" forName="Parent3" refType="h" fact="0.1052"/>
              <dgm:constr type="l" for="ch" forName="Parent4" refType="w" fact="0.1171"/>
              <dgm:constr type="t" for="ch" forName="Parent4" refType="h" fact="0.7878"/>
              <dgm:constr type="w" for="ch" forName="Parent4" refType="w" fact="0.2975"/>
              <dgm:constr type="h" for="ch" forName="Parent4" refType="h" fact="0.1052"/>
              <dgm:constr type="l" for="ch" forName="Child1" refType="w" fact="0.6804"/>
              <dgm:constr type="t" for="ch" forName="Child1" refType="h" fact="0.1119"/>
              <dgm:constr type="w" for="ch" forName="Child1" refType="w" fact="0.3196"/>
              <dgm:constr type="h" for="ch" forName="Child1" refType="h" fact="0.15"/>
              <dgm:constr type="l" for="ch" forName="Child2" refType="w" fact="0.5348"/>
              <dgm:constr type="t" for="ch" forName="Child2" refType="h" fact="0.3312"/>
              <dgm:constr type="w" for="ch" forName="Child2" refType="w" fact="0.3196"/>
              <dgm:constr type="h" for="ch" forName="Child2" refType="h" fact="0.15"/>
              <dgm:constr type="l" for="ch" forName="Child3" refType="w" fact="0.6804"/>
              <dgm:constr type="t" for="ch" forName="Child3" refType="h" fact="0.5461"/>
              <dgm:constr type="w" for="ch" forName="Child3" refType="w" fact="0.3196"/>
              <dgm:constr type="h" for="ch" forName="Child3" refType="h" fact="0.15"/>
              <dgm:constr type="l" for="ch" forName="Child4" refType="w" fact="0.5348"/>
              <dgm:constr type="t" for="ch" forName="Child4" refType="h" fact="0.7632"/>
              <dgm:constr type="w" for="ch" forName="Child4" refType="w" fact="0.3196"/>
              <dgm:constr type="h" for="ch" forName="Child4" refType="h" fact="0.15"/>
              <dgm:constr type="l" for="ch" forName="Accent4" refType="w" fact="0.038"/>
              <dgm:constr type="t" for="ch" forName="Accent4" refType="h" fact="0.6759"/>
              <dgm:constr type="w" for="ch" forName="Accent4" refType="w" fact="0.458"/>
              <dgm:constr type="h" for="ch" forName="Accent4" refType="h" fact="0.3241"/>
            </dgm:constrLst>
          </dgm:if>
          <dgm:if name="Name8" axis="ch" ptType="node" func="cnt" op="equ" val="5">
            <dgm:alg type="composite">
              <dgm:param type="ar" val="0.581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3098"/>
              <dgm:constr type="l" for="ch" forName="Accent2" refType="w" fact="0"/>
              <dgm:constr type="t" for="ch" forName="Accent2" refType="h" fact="0.178"/>
              <dgm:constr type="w" for="ch" forName="Accent2" refType="w" fact="0.5331"/>
              <dgm:constr type="h" for="ch" forName="Accent2" refType="h" fact="0.3098"/>
              <dgm:constr type="l" for="ch" forName="Accent3" refType="w" fact="0.1481"/>
              <dgm:constr type="t" for="ch" forName="Accent3" refType="h" fact="0.3568"/>
              <dgm:constr type="w" for="ch" forName="Accent3" refType="w" fact="0.5331"/>
              <dgm:constr type="h" for="ch" forName="Accent3" refType="h" fact="0.3098"/>
              <dgm:constr type="l" for="ch" forName="Accent4" refType="w" fact="0"/>
              <dgm:constr type="t" for="ch" forName="Accent4" refType="h" fact="0.5351"/>
              <dgm:constr type="w" for="ch" forName="Accent4" refType="w" fact="0.5331"/>
              <dgm:constr type="h" for="ch" forName="Accent4" refType="h" fact="0.3098"/>
              <dgm:constr type="l" for="ch" forName="Accent5" refType="w" fact="0.186"/>
              <dgm:constr type="t" for="ch" forName="Accent5" refType="h" fact="0.7337"/>
              <dgm:constr type="w" for="ch" forName="Accent5" refType="w" fact="0.458"/>
              <dgm:constr type="h" for="ch" forName="Accent5" refType="h" fact="0.2663"/>
              <dgm:constr type="l" for="ch" forName="Parent1" refType="w" fact="0.2658"/>
              <dgm:constr type="t" for="ch" forName="Parent1" refType="h" fact="0.1122"/>
              <dgm:constr type="w" for="ch" forName="Parent1" refType="w" fact="0.2975"/>
              <dgm:constr type="h" for="ch" forName="Parent1" refType="h" fact="0.0864"/>
              <dgm:constr type="l" for="ch" forName="Parent2" refType="w" fact="0.1171"/>
              <dgm:constr type="t" for="ch" forName="Parent2" refType="h" fact="0.2906"/>
              <dgm:constr type="w" for="ch" forName="Parent2" refType="w" fact="0.2975"/>
              <dgm:constr type="h" for="ch" forName="Parent2" refType="h" fact="0.0864"/>
              <dgm:constr type="l" for="ch" forName="Parent3" refType="w" fact="0.2658"/>
              <dgm:constr type="t" for="ch" forName="Parent3" refType="h" fact="0.4689"/>
              <dgm:constr type="w" for="ch" forName="Parent3" refType="w" fact="0.2975"/>
              <dgm:constr type="h" for="ch" forName="Parent3" refType="h" fact="0.0864"/>
              <dgm:constr type="l" for="ch" forName="Parent4" refType="w" fact="0.1171"/>
              <dgm:constr type="t" for="ch" forName="Parent4" refType="h" fact="0.6473"/>
              <dgm:constr type="w" for="ch" forName="Parent4" refType="w" fact="0.2975"/>
              <dgm:constr type="h" for="ch" forName="Parent4" refType="h" fact="0.0864"/>
              <dgm:constr type="l" for="ch" forName="Parent5" refType="w" fact="0.2658"/>
              <dgm:constr type="t" for="ch" forName="Parent5" refType="h" fact="0.8257"/>
              <dgm:constr type="w" for="ch" forName="Parent5" refType="w" fact="0.2975"/>
              <dgm:constr type="h" for="ch" forName="Parent5" refType="h" fact="0.0864"/>
              <dgm:constr type="l" for="ch" forName="Child1" refType="w" fact="0.6804"/>
              <dgm:constr type="t" for="ch" forName="Child1" refType="h" fact="0.0919"/>
              <dgm:constr type="w" for="ch" forName="Child1" refType="w" fact="0.3196"/>
              <dgm:constr type="h" for="ch" forName="Child1" refType="h" fact="0.1232"/>
              <dgm:constr type="l" for="ch" forName="Child2" refType="w" fact="0.5348"/>
              <dgm:constr type="t" for="ch" forName="Child2" refType="h" fact="0.2722"/>
              <dgm:constr type="w" for="ch" forName="Child2" refType="w" fact="0.3196"/>
              <dgm:constr type="h" for="ch" forName="Child2" refType="h" fact="0.1232"/>
              <dgm:constr type="l" for="ch" forName="Child3" refType="w" fact="0.6804"/>
              <dgm:constr type="t" for="ch" forName="Child3" refType="h" fact="0.4487"/>
              <dgm:constr type="w" for="ch" forName="Child3" refType="w" fact="0.3196"/>
              <dgm:constr type="h" for="ch" forName="Child3" refType="h" fact="0.1232"/>
              <dgm:constr type="l" for="ch" forName="Child4" refType="w" fact="0.5348"/>
              <dgm:constr type="t" for="ch" forName="Child4" refType="h" fact="0.6271"/>
              <dgm:constr type="w" for="ch" forName="Child4" refType="w" fact="0.3196"/>
              <dgm:constr type="h" for="ch" forName="Child4" refType="h" fact="0.1232"/>
              <dgm:constr type="l" for="ch" forName="Child5" refType="w" fact="0.6804"/>
              <dgm:constr type="t" for="ch" forName="Child5" refType="h" fact="0.8073"/>
              <dgm:constr type="w" for="ch" forName="Child5" refType="w" fact="0.3196"/>
              <dgm:constr type="h" for="ch" forName="Child5" refType="h" fact="0.1232"/>
            </dgm:constrLst>
          </dgm:if>
          <dgm:if name="Name9" axis="ch" ptType="node" func="cnt" op="equ" val="6">
            <dgm:alg type="composite">
              <dgm:param type="ar" val="0.493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2629"/>
              <dgm:constr type="l" for="ch" forName="Accent2" refType="w" fact="0"/>
              <dgm:constr type="t" for="ch" forName="Accent2" refType="h" fact="0.1511"/>
              <dgm:constr type="w" for="ch" forName="Accent2" refType="w" fact="0.5331"/>
              <dgm:constr type="h" for="ch" forName="Accent2" refType="h" fact="0.2629"/>
              <dgm:constr type="l" for="ch" forName="Accent3" refType="w" fact="0.1481"/>
              <dgm:constr type="t" for="ch" forName="Accent3" refType="h" fact="0.3027"/>
              <dgm:constr type="w" for="ch" forName="Accent3" refType="w" fact="0.5331"/>
              <dgm:constr type="h" for="ch" forName="Accent3" refType="h" fact="0.2629"/>
              <dgm:constr type="l" for="ch" forName="Accent4" refType="w" fact="0"/>
              <dgm:constr type="t" for="ch" forName="Accent4" refType="h" fact="0.4541"/>
              <dgm:constr type="w" for="ch" forName="Accent4" refType="w" fact="0.5331"/>
              <dgm:constr type="h" for="ch" forName="Accent4" refType="h" fact="0.2629"/>
              <dgm:constr type="l" for="ch" forName="Parent1" refType="w" fact="0.2658"/>
              <dgm:constr type="t" for="ch" forName="Parent1" refType="h" fact="0.0952"/>
              <dgm:constr type="w" for="ch" forName="Parent1" refType="w" fact="0.2975"/>
              <dgm:constr type="h" for="ch" forName="Parent1" refType="h" fact="0.0733"/>
              <dgm:constr type="l" for="ch" forName="Parent2" refType="w" fact="0.1171"/>
              <dgm:constr type="t" for="ch" forName="Parent2" refType="h" fact="0.2466"/>
              <dgm:constr type="w" for="ch" forName="Parent2" refType="w" fact="0.2975"/>
              <dgm:constr type="h" for="ch" forName="Parent2" refType="h" fact="0.0733"/>
              <dgm:constr type="l" for="ch" forName="Parent3" refType="w" fact="0.2658"/>
              <dgm:constr type="t" for="ch" forName="Parent3" refType="h" fact="0.3979"/>
              <dgm:constr type="w" for="ch" forName="Parent3" refType="w" fact="0.2975"/>
              <dgm:constr type="h" for="ch" forName="Parent3" refType="h" fact="0.0733"/>
              <dgm:constr type="l" for="ch" forName="Parent4" refType="w" fact="0.1171"/>
              <dgm:constr type="t" for="ch" forName="Parent4" refType="h" fact="0.5493"/>
              <dgm:constr type="w" for="ch" forName="Parent4" refType="w" fact="0.2975"/>
              <dgm:constr type="h" for="ch" forName="Parent4" refType="h" fact="0.0733"/>
              <dgm:constr type="l" for="ch" forName="Child1" refType="w" fact="0.6804"/>
              <dgm:constr type="t" for="ch" forName="Child1" refType="h" fact="0.078"/>
              <dgm:constr type="w" for="ch" forName="Child1" refType="w" fact="0.3196"/>
              <dgm:constr type="h" for="ch" forName="Child1" refType="h" fact="0.1046"/>
              <dgm:constr type="l" for="ch" forName="Child2" refType="w" fact="0.5348"/>
              <dgm:constr type="t" for="ch" forName="Child2" refType="h" fact="0.231"/>
              <dgm:constr type="w" for="ch" forName="Child2" refType="w" fact="0.3196"/>
              <dgm:constr type="h" for="ch" forName="Child2" refType="h" fact="0.1046"/>
              <dgm:constr type="l" for="ch" forName="Child3" refType="w" fact="0.6804"/>
              <dgm:constr type="t" for="ch" forName="Child3" refType="h" fact="0.3808"/>
              <dgm:constr type="w" for="ch" forName="Child3" refType="w" fact="0.3196"/>
              <dgm:constr type="h" for="ch" forName="Child3" refType="h" fact="0.1046"/>
              <dgm:constr type="l" for="ch" forName="Child4" refType="w" fact="0.5348"/>
              <dgm:constr type="t" for="ch" forName="Child4" refType="h" fact="0.5322"/>
              <dgm:constr type="w" for="ch" forName="Child4" refType="w" fact="0.3196"/>
              <dgm:constr type="h" for="ch" forName="Child4" refType="h" fact="0.1046"/>
              <dgm:constr type="l" for="ch" forName="Accent5" refType="w" fact="0.1481"/>
              <dgm:constr type="t" for="ch" forName="Accent5" refType="h" fact="0.6053"/>
              <dgm:constr type="w" for="ch" forName="Accent5" refType="w" fact="0.5331"/>
              <dgm:constr type="h" for="ch" forName="Accent5" refType="h" fact="0.2629"/>
              <dgm:constr type="l" for="ch" forName="Accent6" refType="w" fact="0.038"/>
              <dgm:constr type="t" for="ch" forName="Accent6" refType="h" fact="0.774"/>
              <dgm:constr type="w" for="ch" forName="Accent6" refType="w" fact="0.458"/>
              <dgm:constr type="h" for="ch" forName="Accent6" refType="h" fact="0.226"/>
              <dgm:constr type="l" for="ch" forName="Parent5" refType="w" fact="0.2658"/>
              <dgm:constr type="t" for="ch" forName="Parent5" refType="h" fact="0.7005"/>
              <dgm:constr type="w" for="ch" forName="Parent5" refType="w" fact="0.2975"/>
              <dgm:constr type="h" for="ch" forName="Parent5" refType="h" fact="0.0733"/>
              <dgm:constr type="l" for="ch" forName="Parent6" refType="w" fact="0.1171"/>
              <dgm:constr type="t" for="ch" forName="Parent6" refType="h" fact="0.8519"/>
              <dgm:constr type="w" for="ch" forName="Parent6" refType="w" fact="0.2975"/>
              <dgm:constr type="h" for="ch" forName="Parent6" refType="h" fact="0.0733"/>
              <dgm:constr type="l" for="ch" forName="Child5" refType="w" fact="0.6804"/>
              <dgm:constr type="t" for="ch" forName="Child5" refType="h" fact="0.6833"/>
              <dgm:constr type="w" for="ch" forName="Child5" refType="w" fact="0.3196"/>
              <dgm:constr type="h" for="ch" forName="Child5" refType="h" fact="0.1046"/>
              <dgm:constr type="l" for="ch" forName="Child6" refType="w" fact="0.5348"/>
              <dgm:constr type="t" for="ch" forName="Child6" refType="h" fact="0.8347"/>
              <dgm:constr type="w" for="ch" forName="Child6" refType="w" fact="0.3196"/>
              <dgm:constr type="h" for="ch" forName="Child6" refType="h" fact="0.1046"/>
            </dgm:constrLst>
          </dgm:if>
          <dgm:else name="Name10">
            <dgm:alg type="composite">
              <dgm:param type="ar" val="0.428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2284"/>
              <dgm:constr type="l" for="ch" forName="Accent2" refType="w" fact="0"/>
              <dgm:constr type="t" for="ch" forName="Accent2" refType="h" fact="0.1312"/>
              <dgm:constr type="w" for="ch" forName="Accent2" refType="w" fact="0.5331"/>
              <dgm:constr type="h" for="ch" forName="Accent2" refType="h" fact="0.2284"/>
              <dgm:constr type="l" for="ch" forName="Accent3" refType="w" fact="0.1481"/>
              <dgm:constr type="t" for="ch" forName="Accent3" refType="h" fact="0.263"/>
              <dgm:constr type="w" for="ch" forName="Accent3" refType="w" fact="0.5331"/>
              <dgm:constr type="h" for="ch" forName="Accent3" refType="h" fact="0.2284"/>
              <dgm:constr type="l" for="ch" forName="Accent4" refType="w" fact="0"/>
              <dgm:constr type="t" for="ch" forName="Accent4" refType="h" fact="0.3945"/>
              <dgm:constr type="w" for="ch" forName="Accent4" refType="w" fact="0.5331"/>
              <dgm:constr type="h" for="ch" forName="Accent4" refType="h" fact="0.2284"/>
              <dgm:constr type="l" for="ch" forName="Parent1" refType="w" fact="0.2658"/>
              <dgm:constr type="t" for="ch" forName="Parent1" refType="h" fact="0.0827"/>
              <dgm:constr type="w" for="ch" forName="Parent1" refType="w" fact="0.2975"/>
              <dgm:constr type="h" for="ch" forName="Parent1" refType="h" fact="0.0637"/>
              <dgm:constr type="l" for="ch" forName="Parent2" refType="w" fact="0.1171"/>
              <dgm:constr type="t" for="ch" forName="Parent2" refType="h" fact="0.2142"/>
              <dgm:constr type="w" for="ch" forName="Parent2" refType="w" fact="0.2975"/>
              <dgm:constr type="h" for="ch" forName="Parent2" refType="h" fact="0.0637"/>
              <dgm:constr type="l" for="ch" forName="Parent3" refType="w" fact="0.2658"/>
              <dgm:constr type="t" for="ch" forName="Parent3" refType="h" fact="0.3457"/>
              <dgm:constr type="w" for="ch" forName="Parent3" refType="w" fact="0.2975"/>
              <dgm:constr type="h" for="ch" forName="Parent3" refType="h" fact="0.0637"/>
              <dgm:constr type="l" for="ch" forName="Parent4" refType="w" fact="0.1171"/>
              <dgm:constr type="t" for="ch" forName="Parent4" refType="h" fact="0.4772"/>
              <dgm:constr type="w" for="ch" forName="Parent4" refType="w" fact="0.2975"/>
              <dgm:constr type="h" for="ch" forName="Parent4" refType="h" fact="0.0637"/>
              <dgm:constr type="l" for="ch" forName="Child1" refType="w" fact="0.6804"/>
              <dgm:constr type="t" for="ch" forName="Child1" refType="h" fact="0.0678"/>
              <dgm:constr type="w" for="ch" forName="Child1" refType="w" fact="0.3196"/>
              <dgm:constr type="h" for="ch" forName="Child1" refType="h" fact="0.0908"/>
              <dgm:constr type="l" for="ch" forName="Child2" refType="w" fact="0.5348"/>
              <dgm:constr type="t" for="ch" forName="Child2" refType="h" fact="0.2006"/>
              <dgm:constr type="w" for="ch" forName="Child2" refType="w" fact="0.3196"/>
              <dgm:constr type="h" for="ch" forName="Child2" refType="h" fact="0.0908"/>
              <dgm:constr type="l" for="ch" forName="Child3" refType="w" fact="0.6804"/>
              <dgm:constr type="t" for="ch" forName="Child3" refType="h" fact="0.3308"/>
              <dgm:constr type="w" for="ch" forName="Child3" refType="w" fact="0.3196"/>
              <dgm:constr type="h" for="ch" forName="Child3" refType="h" fact="0.0908"/>
              <dgm:constr type="l" for="ch" forName="Child4" refType="w" fact="0.5348"/>
              <dgm:constr type="t" for="ch" forName="Child4" refType="h" fact="0.4623"/>
              <dgm:constr type="w" for="ch" forName="Child4" refType="w" fact="0.3196"/>
              <dgm:constr type="h" for="ch" forName="Child4" refType="h" fact="0.0908"/>
              <dgm:constr type="l" for="ch" forName="Accent5" refType="w" fact="0.1481"/>
              <dgm:constr type="t" for="ch" forName="Accent5" refType="h" fact="0.5258"/>
              <dgm:constr type="w" for="ch" forName="Accent5" refType="w" fact="0.5331"/>
              <dgm:constr type="h" for="ch" forName="Accent5" refType="h" fact="0.2284"/>
              <dgm:constr type="l" for="ch" forName="Accent6" refType="w" fact="0"/>
              <dgm:constr type="t" for="ch" forName="Accent6" refType="h" fact="0.6573"/>
              <dgm:constr type="w" for="ch" forName="Accent6" refType="w" fact="0.5331"/>
              <dgm:constr type="h" for="ch" forName="Accent6" refType="h" fact="0.2284"/>
              <dgm:constr type="l" for="ch" forName="Accent7" refType="w" fact="0.186"/>
              <dgm:constr type="t" for="ch" forName="Accent7" refType="h" fact="0.8037"/>
              <dgm:constr type="w" for="ch" forName="Accent7" refType="w" fact="0.458"/>
              <dgm:constr type="h" for="ch" forName="Accent7" refType="h" fact="0.1963"/>
              <dgm:constr type="l" for="ch" forName="Parent5" refType="w" fact="0.2658"/>
              <dgm:constr type="t" for="ch" forName="Parent5" refType="h" fact="0.6085"/>
              <dgm:constr type="w" for="ch" forName="Parent5" refType="w" fact="0.2975"/>
              <dgm:constr type="h" for="ch" forName="Parent5" refType="h" fact="0.0637"/>
              <dgm:constr type="l" for="ch" forName="Parent6" refType="w" fact="0.1171"/>
              <dgm:constr type="t" for="ch" forName="Parent6" refType="h" fact="0.74"/>
              <dgm:constr type="w" for="ch" forName="Parent6" refType="w" fact="0.2975"/>
              <dgm:constr type="h" for="ch" forName="Parent6" refType="h" fact="0.0637"/>
              <dgm:constr type="l" for="ch" forName="Parent7" refType="w" fact="0.2658"/>
              <dgm:constr type="t" for="ch" forName="Parent7" refType="h" fact="0.8715"/>
              <dgm:constr type="w" for="ch" forName="Parent7" refType="w" fact="0.2975"/>
              <dgm:constr type="h" for="ch" forName="Parent7" refType="h" fact="0.0637"/>
              <dgm:constr type="l" for="ch" forName="Child5" refType="w" fact="0.6804"/>
              <dgm:constr type="t" for="ch" forName="Child5" refType="h" fact="0.5936"/>
              <dgm:constr type="w" for="ch" forName="Child5" refType="w" fact="0.3196"/>
              <dgm:constr type="h" for="ch" forName="Child5" refType="h" fact="0.0908"/>
              <dgm:constr type="l" for="ch" forName="Child6" refType="w" fact="0.5348"/>
              <dgm:constr type="t" for="ch" forName="Child6" refType="h" fact="0.7251"/>
              <dgm:constr type="w" for="ch" forName="Child6" refType="w" fact="0.3196"/>
              <dgm:constr type="h" for="ch" forName="Child6" refType="h" fact="0.0908"/>
              <dgm:constr type="l" for="ch" forName="Child7" refType="w" fact="0.6804"/>
              <dgm:constr type="t" for="ch" forName="Child7" refType="h" fact="0.8579"/>
              <dgm:constr type="w" for="ch" forName="Child7" refType="w" fact="0.3196"/>
              <dgm:constr type="h" for="ch" forName="Child7" refType="h" fact="0.0908"/>
            </dgm:constrLst>
          </dgm:else>
        </dgm:choose>
      </dgm:if>
      <dgm:else name="Name11">
        <dgm:choose name="Name12">
          <dgm:if name="Name13" axis="ch" ptType="node" func="cnt" op="equ" val="1">
            <dgm:alg type="composite">
              <dgm:param type="ar" val="1.599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Child1" refType="w" fact="0.625"/>
              <dgm:constr type="t" for="ch" forName="Child1" refType="h" fact="0.2981"/>
              <dgm:constr type="w" for="ch" forName="Child1" refType="w" fact="0.375"/>
              <dgm:constr type="h" for="ch" forName="Child1" refType="h" fact="0.4001"/>
              <dgm:constr type="l" for="ch" forName="Accent1" refType="w" fact="0"/>
              <dgm:constr type="t" for="ch" forName="Accent1" refType="h" fact="0"/>
              <dgm:constr type="w" for="ch" forName="Accent1" refType="w" fact="0.6249"/>
              <dgm:constr type="h" for="ch" forName="Accent1" refType="h"/>
              <dgm:constr type="l" for="ch" forName="Parent1" refType="w" fact="0.138"/>
              <dgm:constr type="t" for="ch" forName="Parent1" refType="h" fact="0.362"/>
              <dgm:constr type="w" for="ch" forName="Parent1" refType="w" fact="0.3487"/>
              <dgm:constr type="h" for="ch" forName="Parent1" refType="h" fact="0.2789"/>
            </dgm:constrLst>
          </dgm:if>
          <dgm:if name="Name14" axis="ch" ptType="node" func="cnt" op="equ" val="2">
            <dgm:alg type="composite">
              <dgm:param type="ar" val="1.2026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l" for="ch" forName="Accent1" refType="w" fact="-0.0407"/>
              <dgm:constr type="t" for="ch" forName="Accent1" refType="h" fact="0"/>
              <dgm:constr type="w" for="ch" forName="Accent1" refType="w" fact="0.5542"/>
              <dgm:constr type="h" for="ch" forName="Accent1" refType="h" fact="0.6665"/>
              <dgm:constr type="l" for="ch" forName="Accent2" refType="w" fact="0.1533"/>
              <dgm:constr type="t" for="ch" forName="Accent2" refType="h" fact="0.4272"/>
              <dgm:constr type="w" for="ch" forName="Accent2" refType="w" fact="0.4761"/>
              <dgm:constr type="h" for="ch" forName="Accent2" refType="h" fact="0.5728"/>
              <dgm:constr type="l" for="ch" forName="Parent1" refType="w" fact="0.0822"/>
              <dgm:constr type="t" for="ch" forName="Parent1" refType="h" fact="0.2413"/>
              <dgm:constr type="w" for="ch" forName="Parent1" refType="w" fact="0.3092"/>
              <dgm:constr type="h" for="ch" forName="Parent1" refType="h" fact="0.1859"/>
              <dgm:constr type="l" for="ch" forName="Parent2" refType="w" fact="0.2368"/>
              <dgm:constr type="t" for="ch" forName="Parent2" refType="h" fact="0.625"/>
              <dgm:constr type="w" for="ch" forName="Parent2" refType="w" fact="0.3092"/>
              <dgm:constr type="h" for="ch" forName="Parent2" refType="h" fact="0.1859"/>
              <dgm:constr type="l" for="ch" forName="Child1" refType="w" fact="0.5164"/>
              <dgm:constr type="t" for="ch" forName="Child1" refType="h" fact="0.1978"/>
              <dgm:constr type="w" for="ch" forName="Child1" refType="w" fact="0.3322"/>
              <dgm:constr type="h" for="ch" forName="Child1" refType="h" fact="0.265"/>
              <dgm:constr type="l" for="ch" forName="Child2" refType="w" fact="0.6678"/>
              <dgm:constr type="t" for="ch" forName="Child2" refType="h" fact="0.5855"/>
              <dgm:constr type="w" for="ch" forName="Child2" refType="w" fact="0.3322"/>
              <dgm:constr type="h" for="ch" forName="Child2" refType="h" fact="0.265"/>
            </dgm:constrLst>
          </dgm:if>
          <dgm:if name="Name15" axis="ch" ptType="node" func="cnt" op="equ" val="3">
            <dgm:alg type="composite">
              <dgm:param type="ar" val="0.9039"/>
            </dgm:alg>
            <dgm:shape xmlns:r="http://schemas.openxmlformats.org/officeDocument/2006/relationships" r:blip="">
              <dgm:adjLst/>
            </dgm:shape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25"/>
              <dgm:constr type="h" for="ch" forName="Accent1" refType="h" fact="0.4814"/>
              <dgm:constr type="l" for="ch" forName="Accent2" refType="w" fact="0.1479"/>
              <dgm:constr type="t" for="ch" forName="Accent2" refType="h" fact="0.2766"/>
              <dgm:constr type="w" for="ch" forName="Accent2" refType="w" fact="0.5325"/>
              <dgm:constr type="h" for="ch" forName="Accent2" refType="h" fact="0.4814"/>
              <dgm:constr type="l" for="ch" forName="Accent3" refType="w" fact="0.0378"/>
              <dgm:constr type="t" for="ch" forName="Accent3" refType="h" fact="0.5863"/>
              <dgm:constr type="w" for="ch" forName="Accent3" refType="w" fact="0.4575"/>
              <dgm:constr type="h" for="ch" forName="Accent3" refType="h" fact="0.4137"/>
              <dgm:constr type="l" for="ch" forName="Parent1" refType="w" fact="0.1183"/>
              <dgm:constr type="t" for="ch" forName="Parent1" refType="h" fact="0.1738"/>
              <dgm:constr type="w" for="ch" forName="Parent1" refType="w" fact="0.2959"/>
              <dgm:constr type="h" for="ch" forName="Parent1" refType="h" fact="0.1337"/>
              <dgm:constr type="l" for="ch" forName="Parent2" refType="w" fact="0.2656"/>
              <dgm:constr type="t" for="ch" forName="Parent2" refType="h" fact="0.452"/>
              <dgm:constr type="w" for="ch" forName="Parent2" refType="w" fact="0.2959"/>
              <dgm:constr type="h" for="ch" forName="Parent2" refType="h" fact="0.1337"/>
              <dgm:constr type="l" for="ch" forName="Parent3" refType="w" fact="0.1183"/>
              <dgm:constr type="t" for="ch" forName="Parent3" refType="h" fact="0.7306"/>
              <dgm:constr type="w" for="ch" forName="Parent3" refType="w" fact="0.2959"/>
              <dgm:constr type="h" for="ch" forName="Parent3" refType="h" fact="0.1337"/>
              <dgm:constr type="l" for="ch" forName="Child1" refType="w" fact="0.5325"/>
              <dgm:constr type="t" for="ch" forName="Child1" refType="h" fact="0.1435"/>
              <dgm:constr type="w" for="ch" forName="Child1" refType="w" fact="0.3195"/>
              <dgm:constr type="h" for="ch" forName="Child1" refType="h" fact="0.1926"/>
              <dgm:constr type="l" for="ch" forName="Child2" refType="w" fact="0.6805"/>
              <dgm:constr type="t" for="ch" forName="Child2" refType="h" fact="0.4217"/>
              <dgm:constr type="w" for="ch" forName="Child2" refType="w" fact="0.3195"/>
              <dgm:constr type="h" for="ch" forName="Child2" refType="h" fact="0.1926"/>
              <dgm:constr type="l" for="ch" forName="Child3" refType="w" fact="0.5325"/>
              <dgm:constr type="t" for="ch" forName="Child3" refType="h" fact="0.6998"/>
              <dgm:constr type="w" for="ch" forName="Child3" refType="w" fact="0.3195"/>
              <dgm:constr type="h" for="ch" forName="Child3" refType="h" fact="0.1926"/>
            </dgm:constrLst>
          </dgm:if>
          <dgm:if name="Name16" axis="ch" ptType="node" func="cnt" op="equ" val="4">
            <dgm:alg type="composite">
              <dgm:param type="ar" val="0.707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3771"/>
              <dgm:constr type="l" for="ch" forName="Accent2" refType="w" fact="0.1481"/>
              <dgm:constr type="t" for="ch" forName="Accent2" refType="h" fact="0.2167"/>
              <dgm:constr type="w" for="ch" forName="Accent2" refType="w" fact="0.5331"/>
              <dgm:constr type="h" for="ch" forName="Accent2" refType="h" fact="0.3771"/>
              <dgm:constr type="l" for="ch" forName="Accent3" refType="w" fact="0"/>
              <dgm:constr type="t" for="ch" forName="Accent3" refType="h" fact="0.4342"/>
              <dgm:constr type="w" for="ch" forName="Accent3" refType="w" fact="0.5331"/>
              <dgm:constr type="h" for="ch" forName="Accent3" refType="h" fact="0.3771"/>
              <dgm:constr type="l" for="ch" forName="Accent4" refType="w" fact="0.186"/>
              <dgm:constr type="t" for="ch" forName="Accent4" refType="h" fact="0.6759"/>
              <dgm:constr type="w" for="ch" forName="Accent4" refType="w" fact="0.458"/>
              <dgm:constr type="h" for="ch" forName="Accent4" refType="h" fact="0.3241"/>
              <dgm:constr type="l" for="ch" forName="Parent1" refType="w" fact="0.1171"/>
              <dgm:constr type="t" for="ch" forName="Parent1" refType="h" fact="0.1365"/>
              <dgm:constr type="w" for="ch" forName="Parent1" refType="w" fact="0.2975"/>
              <dgm:constr type="h" for="ch" forName="Parent1" refType="h" fact="0.1052"/>
              <dgm:constr type="l" for="ch" forName="Parent2" refType="w" fact="0.2658"/>
              <dgm:constr type="t" for="ch" forName="Parent2" refType="h" fact="0.3536"/>
              <dgm:constr type="w" for="ch" forName="Parent2" refType="w" fact="0.2975"/>
              <dgm:constr type="h" for="ch" forName="Parent2" refType="h" fact="0.1052"/>
              <dgm:constr type="l" for="ch" forName="Parent3" refType="w" fact="0.1171"/>
              <dgm:constr type="t" for="ch" forName="Parent3" refType="h" fact="0.5707"/>
              <dgm:constr type="w" for="ch" forName="Parent3" refType="w" fact="0.2975"/>
              <dgm:constr type="h" for="ch" forName="Parent3" refType="h" fact="0.1052"/>
              <dgm:constr type="l" for="ch" forName="Parent4" refType="w" fact="0.2658"/>
              <dgm:constr type="t" for="ch" forName="Parent4" refType="h" fact="0.7878"/>
              <dgm:constr type="w" for="ch" forName="Parent4" refType="w" fact="0.2975"/>
              <dgm:constr type="h" for="ch" forName="Parent4" refType="h" fact="0.1052"/>
              <dgm:constr type="l" for="ch" forName="Child1" refType="w" fact="0.5348"/>
              <dgm:constr type="t" for="ch" forName="Child1" refType="h" fact="0.1119"/>
              <dgm:constr type="w" for="ch" forName="Child1" refType="w" fact="0.3196"/>
              <dgm:constr type="h" for="ch" forName="Child1" refType="h" fact="0.15"/>
              <dgm:constr type="l" for="ch" forName="Child2" refType="w" fact="0.6804"/>
              <dgm:constr type="t" for="ch" forName="Child2" refType="h" fact="0.3312"/>
              <dgm:constr type="w" for="ch" forName="Child2" refType="w" fact="0.3196"/>
              <dgm:constr type="h" for="ch" forName="Child2" refType="h" fact="0.15"/>
              <dgm:constr type="l" for="ch" forName="Child3" refType="w" fact="0.5348"/>
              <dgm:constr type="t" for="ch" forName="Child3" refType="h" fact="0.5461"/>
              <dgm:constr type="w" for="ch" forName="Child3" refType="w" fact="0.3196"/>
              <dgm:constr type="h" for="ch" forName="Child3" refType="h" fact="0.15"/>
              <dgm:constr type="l" for="ch" forName="Child4" refType="w" fact="0.6804"/>
              <dgm:constr type="t" for="ch" forName="Child4" refType="h" fact="0.7632"/>
              <dgm:constr type="w" for="ch" forName="Child4" refType="w" fact="0.3196"/>
              <dgm:constr type="h" for="ch" forName="Child4" refType="h" fact="0.15"/>
            </dgm:constrLst>
          </dgm:if>
          <dgm:if name="Name17" axis="ch" ptType="node" func="cnt" op="equ" val="5">
            <dgm:alg type="composite">
              <dgm:param type="ar" val="0.581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3098"/>
              <dgm:constr type="l" for="ch" forName="Accent2" refType="w" fact="0.1481"/>
              <dgm:constr type="t" for="ch" forName="Accent2" refType="h" fact="0.178"/>
              <dgm:constr type="w" for="ch" forName="Accent2" refType="w" fact="0.5331"/>
              <dgm:constr type="h" for="ch" forName="Accent2" refType="h" fact="0.3098"/>
              <dgm:constr type="l" for="ch" forName="Accent3" refType="w" fact="0"/>
              <dgm:constr type="t" for="ch" forName="Accent3" refType="h" fact="0.3568"/>
              <dgm:constr type="w" for="ch" forName="Accent3" refType="w" fact="0.5331"/>
              <dgm:constr type="h" for="ch" forName="Accent3" refType="h" fact="0.3098"/>
              <dgm:constr type="l" for="ch" forName="Accent4" refType="w" fact="0.1481"/>
              <dgm:constr type="t" for="ch" forName="Accent4" refType="h" fact="0.5351"/>
              <dgm:constr type="w" for="ch" forName="Accent4" refType="w" fact="0.5331"/>
              <dgm:constr type="h" for="ch" forName="Accent4" refType="h" fact="0.3098"/>
              <dgm:constr type="l" for="ch" forName="Accent5" refType="w" fact="0.0378"/>
              <dgm:constr type="t" for="ch" forName="Accent5" refType="h" fact="0.7337"/>
              <dgm:constr type="w" for="ch" forName="Accent5" refType="w" fact="0.458"/>
              <dgm:constr type="h" for="ch" forName="Accent5" refType="h" fact="0.2663"/>
              <dgm:constr type="l" for="ch" forName="Parent1" refType="w" fact="0.1171"/>
              <dgm:constr type="t" for="ch" forName="Parent1" refType="h" fact="0.1122"/>
              <dgm:constr type="w" for="ch" forName="Parent1" refType="w" fact="0.2975"/>
              <dgm:constr type="h" for="ch" forName="Parent1" refType="h" fact="0.0864"/>
              <dgm:constr type="l" for="ch" forName="Parent2" refType="w" fact="0.2658"/>
              <dgm:constr type="t" for="ch" forName="Parent2" refType="h" fact="0.2906"/>
              <dgm:constr type="w" for="ch" forName="Parent2" refType="w" fact="0.2975"/>
              <dgm:constr type="h" for="ch" forName="Parent2" refType="h" fact="0.0864"/>
              <dgm:constr type="l" for="ch" forName="Parent3" refType="w" fact="0.1171"/>
              <dgm:constr type="t" for="ch" forName="Parent3" refType="h" fact="0.4689"/>
              <dgm:constr type="w" for="ch" forName="Parent3" refType="w" fact="0.2975"/>
              <dgm:constr type="h" for="ch" forName="Parent3" refType="h" fact="0.0864"/>
              <dgm:constr type="l" for="ch" forName="Parent4" refType="w" fact="0.2658"/>
              <dgm:constr type="t" for="ch" forName="Parent4" refType="h" fact="0.6473"/>
              <dgm:constr type="w" for="ch" forName="Parent4" refType="w" fact="0.2975"/>
              <dgm:constr type="h" for="ch" forName="Parent4" refType="h" fact="0.0864"/>
              <dgm:constr type="l" for="ch" forName="Parent5" refType="w" fact="0.1171"/>
              <dgm:constr type="t" for="ch" forName="Parent5" refType="h" fact="0.8257"/>
              <dgm:constr type="w" for="ch" forName="Parent5" refType="w" fact="0.2975"/>
              <dgm:constr type="h" for="ch" forName="Parent5" refType="h" fact="0.0864"/>
              <dgm:constr type="l" for="ch" forName="Child1" refType="w" fact="0.5348"/>
              <dgm:constr type="t" for="ch" forName="Child1" refType="h" fact="0.0919"/>
              <dgm:constr type="w" for="ch" forName="Child1" refType="w" fact="0.3196"/>
              <dgm:constr type="h" for="ch" forName="Child1" refType="h" fact="0.1232"/>
              <dgm:constr type="l" for="ch" forName="Child2" refType="w" fact="0.6804"/>
              <dgm:constr type="t" for="ch" forName="Child2" refType="h" fact="0.2722"/>
              <dgm:constr type="w" for="ch" forName="Child2" refType="w" fact="0.3196"/>
              <dgm:constr type="h" for="ch" forName="Child2" refType="h" fact="0.1232"/>
              <dgm:constr type="l" for="ch" forName="Child3" refType="w" fact="0.5348"/>
              <dgm:constr type="t" for="ch" forName="Child3" refType="h" fact="0.4487"/>
              <dgm:constr type="w" for="ch" forName="Child3" refType="w" fact="0.3196"/>
              <dgm:constr type="h" for="ch" forName="Child3" refType="h" fact="0.1232"/>
              <dgm:constr type="l" for="ch" forName="Child4" refType="w" fact="0.6804"/>
              <dgm:constr type="t" for="ch" forName="Child4" refType="h" fact="0.6271"/>
              <dgm:constr type="w" for="ch" forName="Child4" refType="w" fact="0.3196"/>
              <dgm:constr type="h" for="ch" forName="Child4" refType="h" fact="0.1232"/>
              <dgm:constr type="l" for="ch" forName="Child5" refType="w" fact="0.5348"/>
              <dgm:constr type="t" for="ch" forName="Child5" refType="h" fact="0.8073"/>
              <dgm:constr type="w" for="ch" forName="Child5" refType="w" fact="0.3196"/>
              <dgm:constr type="h" for="ch" forName="Child5" refType="h" fact="0.1232"/>
            </dgm:constrLst>
          </dgm:if>
          <dgm:if name="Name18" axis="ch" ptType="node" func="cnt" op="equ" val="6">
            <dgm:alg type="composite">
              <dgm:param type="ar" val="0.493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2629"/>
              <dgm:constr type="l" for="ch" forName="Accent2" refType="w" fact="0.1481"/>
              <dgm:constr type="t" for="ch" forName="Accent2" refType="h" fact="0.1511"/>
              <dgm:constr type="w" for="ch" forName="Accent2" refType="w" fact="0.5331"/>
              <dgm:constr type="h" for="ch" forName="Accent2" refType="h" fact="0.2629"/>
              <dgm:constr type="l" for="ch" forName="Accent3" refType="w" fact="0"/>
              <dgm:constr type="t" for="ch" forName="Accent3" refType="h" fact="0.3027"/>
              <dgm:constr type="w" for="ch" forName="Accent3" refType="w" fact="0.5331"/>
              <dgm:constr type="h" for="ch" forName="Accent3" refType="h" fact="0.2629"/>
              <dgm:constr type="l" for="ch" forName="Accent4" refType="w" fact="0.1481"/>
              <dgm:constr type="t" for="ch" forName="Accent4" refType="h" fact="0.4541"/>
              <dgm:constr type="w" for="ch" forName="Accent4" refType="w" fact="0.5331"/>
              <dgm:constr type="h" for="ch" forName="Accent4" refType="h" fact="0.2629"/>
              <dgm:constr type="l" for="ch" forName="Accent5" refType="w" fact="0"/>
              <dgm:constr type="t" for="ch" forName="Accent5" refType="h" fact="0.6053"/>
              <dgm:constr type="w" for="ch" forName="Accent5" refType="w" fact="0.5331"/>
              <dgm:constr type="h" for="ch" forName="Accent5" refType="h" fact="0.2629"/>
              <dgm:constr type="l" for="ch" forName="Accent6" refType="w" fact="0.186"/>
              <dgm:constr type="t" for="ch" forName="Accent6" refType="h" fact="0.774"/>
              <dgm:constr type="w" for="ch" forName="Accent6" refType="w" fact="0.458"/>
              <dgm:constr type="h" for="ch" forName="Accent6" refType="h" fact="0.226"/>
              <dgm:constr type="l" for="ch" forName="Parent1" refType="w" fact="0.1171"/>
              <dgm:constr type="t" for="ch" forName="Parent1" refType="h" fact="0.0952"/>
              <dgm:constr type="w" for="ch" forName="Parent1" refType="w" fact="0.2975"/>
              <dgm:constr type="h" for="ch" forName="Parent1" refType="h" fact="0.0733"/>
              <dgm:constr type="l" for="ch" forName="Parent2" refType="w" fact="0.2658"/>
              <dgm:constr type="t" for="ch" forName="Parent2" refType="h" fact="0.2466"/>
              <dgm:constr type="w" for="ch" forName="Parent2" refType="w" fact="0.2975"/>
              <dgm:constr type="h" for="ch" forName="Parent2" refType="h" fact="0.0733"/>
              <dgm:constr type="l" for="ch" forName="Parent3" refType="w" fact="0.1171"/>
              <dgm:constr type="t" for="ch" forName="Parent3" refType="h" fact="0.3979"/>
              <dgm:constr type="w" for="ch" forName="Parent3" refType="w" fact="0.2975"/>
              <dgm:constr type="h" for="ch" forName="Parent3" refType="h" fact="0.0733"/>
              <dgm:constr type="l" for="ch" forName="Parent4" refType="w" fact="0.2658"/>
              <dgm:constr type="t" for="ch" forName="Parent4" refType="h" fact="0.5493"/>
              <dgm:constr type="w" for="ch" forName="Parent4" refType="w" fact="0.2975"/>
              <dgm:constr type="h" for="ch" forName="Parent4" refType="h" fact="0.0733"/>
              <dgm:constr type="l" for="ch" forName="Parent5" refType="w" fact="0.1171"/>
              <dgm:constr type="t" for="ch" forName="Parent5" refType="h" fact="0.7005"/>
              <dgm:constr type="w" for="ch" forName="Parent5" refType="w" fact="0.2975"/>
              <dgm:constr type="h" for="ch" forName="Parent5" refType="h" fact="0.0733"/>
              <dgm:constr type="l" for="ch" forName="Parent6" refType="w" fact="0.2658"/>
              <dgm:constr type="t" for="ch" forName="Parent6" refType="h" fact="0.8519"/>
              <dgm:constr type="w" for="ch" forName="Parent6" refType="w" fact="0.2975"/>
              <dgm:constr type="h" for="ch" forName="Parent6" refType="h" fact="0.0733"/>
              <dgm:constr type="l" for="ch" forName="Child1" refType="w" fact="0.5348"/>
              <dgm:constr type="t" for="ch" forName="Child1" refType="h" fact="0.078"/>
              <dgm:constr type="w" for="ch" forName="Child1" refType="w" fact="0.3196"/>
              <dgm:constr type="h" for="ch" forName="Child1" refType="h" fact="0.1046"/>
              <dgm:constr type="l" for="ch" forName="Child2" refType="w" fact="0.6804"/>
              <dgm:constr type="t" for="ch" forName="Child2" refType="h" fact="0.231"/>
              <dgm:constr type="w" for="ch" forName="Child2" refType="w" fact="0.3196"/>
              <dgm:constr type="h" for="ch" forName="Child2" refType="h" fact="0.1046"/>
              <dgm:constr type="l" for="ch" forName="Child3" refType="w" fact="0.5348"/>
              <dgm:constr type="t" for="ch" forName="Child3" refType="h" fact="0.3808"/>
              <dgm:constr type="w" for="ch" forName="Child3" refType="w" fact="0.3196"/>
              <dgm:constr type="h" for="ch" forName="Child3" refType="h" fact="0.1046"/>
              <dgm:constr type="l" for="ch" forName="Child4" refType="w" fact="0.6804"/>
              <dgm:constr type="t" for="ch" forName="Child4" refType="h" fact="0.5322"/>
              <dgm:constr type="w" for="ch" forName="Child4" refType="w" fact="0.3196"/>
              <dgm:constr type="h" for="ch" forName="Child4" refType="h" fact="0.1046"/>
              <dgm:constr type="l" for="ch" forName="Child5" refType="w" fact="0.5348"/>
              <dgm:constr type="t" for="ch" forName="Child5" refType="h" fact="0.6833"/>
              <dgm:constr type="w" for="ch" forName="Child5" refType="w" fact="0.3196"/>
              <dgm:constr type="h" for="ch" forName="Child5" refType="h" fact="0.1046"/>
              <dgm:constr type="l" for="ch" forName="Child6" refType="w" fact="0.6804"/>
              <dgm:constr type="t" for="ch" forName="Child6" refType="h" fact="0.8347"/>
              <dgm:constr type="w" for="ch" forName="Child6" refType="w" fact="0.3196"/>
              <dgm:constr type="h" for="ch" forName="Child6" refType="h" fact="0.1046"/>
            </dgm:constrLst>
          </dgm:if>
          <dgm:else name="Name19">
            <dgm:alg type="composite">
              <dgm:param type="ar" val="0.428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2284"/>
              <dgm:constr type="l" for="ch" forName="Accent2" refType="w" fact="0.1481"/>
              <dgm:constr type="t" for="ch" forName="Accent2" refType="h" fact="0.1312"/>
              <dgm:constr type="w" for="ch" forName="Accent2" refType="w" fact="0.5331"/>
              <dgm:constr type="h" for="ch" forName="Accent2" refType="h" fact="0.2284"/>
              <dgm:constr type="l" for="ch" forName="Accent3" refType="w" fact="0"/>
              <dgm:constr type="t" for="ch" forName="Accent3" refType="h" fact="0.263"/>
              <dgm:constr type="w" for="ch" forName="Accent3" refType="w" fact="0.5331"/>
              <dgm:constr type="h" for="ch" forName="Accent3" refType="h" fact="0.2284"/>
              <dgm:constr type="l" for="ch" forName="Accent4" refType="w" fact="0.1481"/>
              <dgm:constr type="t" for="ch" forName="Accent4" refType="h" fact="0.3945"/>
              <dgm:constr type="w" for="ch" forName="Accent4" refType="w" fact="0.5331"/>
              <dgm:constr type="h" for="ch" forName="Accent4" refType="h" fact="0.2284"/>
              <dgm:constr type="l" for="ch" forName="Accent5" refType="w" fact="0"/>
              <dgm:constr type="t" for="ch" forName="Accent5" refType="h" fact="0.5258"/>
              <dgm:constr type="w" for="ch" forName="Accent5" refType="w" fact="0.5331"/>
              <dgm:constr type="h" for="ch" forName="Accent5" refType="h" fact="0.2284"/>
              <dgm:constr type="l" for="ch" forName="Accent6" refType="w" fact="0.1481"/>
              <dgm:constr type="t" for="ch" forName="Accent6" refType="h" fact="0.6573"/>
              <dgm:constr type="w" for="ch" forName="Accent6" refType="w" fact="0.5331"/>
              <dgm:constr type="h" for="ch" forName="Accent6" refType="h" fact="0.2284"/>
              <dgm:constr type="l" for="ch" forName="Accent7" refType="w" fact="0.0378"/>
              <dgm:constr type="t" for="ch" forName="Accent7" refType="h" fact="0.8037"/>
              <dgm:constr type="w" for="ch" forName="Accent7" refType="w" fact="0.458"/>
              <dgm:constr type="h" for="ch" forName="Accent7" refType="h" fact="0.1963"/>
              <dgm:constr type="l" for="ch" forName="Parent1" refType="w" fact="0.1171"/>
              <dgm:constr type="t" for="ch" forName="Parent1" refType="h" fact="0.0827"/>
              <dgm:constr type="w" for="ch" forName="Parent1" refType="w" fact="0.2975"/>
              <dgm:constr type="h" for="ch" forName="Parent1" refType="h" fact="0.0637"/>
              <dgm:constr type="l" for="ch" forName="Parent2" refType="w" fact="0.2658"/>
              <dgm:constr type="t" for="ch" forName="Parent2" refType="h" fact="0.2142"/>
              <dgm:constr type="w" for="ch" forName="Parent2" refType="w" fact="0.2975"/>
              <dgm:constr type="h" for="ch" forName="Parent2" refType="h" fact="0.0637"/>
              <dgm:constr type="l" for="ch" forName="Parent3" refType="w" fact="0.1171"/>
              <dgm:constr type="t" for="ch" forName="Parent3" refType="h" fact="0.3457"/>
              <dgm:constr type="w" for="ch" forName="Parent3" refType="w" fact="0.2975"/>
              <dgm:constr type="h" for="ch" forName="Parent3" refType="h" fact="0.0637"/>
              <dgm:constr type="l" for="ch" forName="Parent4" refType="w" fact="0.2658"/>
              <dgm:constr type="t" for="ch" forName="Parent4" refType="h" fact="0.4772"/>
              <dgm:constr type="w" for="ch" forName="Parent4" refType="w" fact="0.2975"/>
              <dgm:constr type="h" for="ch" forName="Parent4" refType="h" fact="0.0637"/>
              <dgm:constr type="l" for="ch" forName="Parent5" refType="w" fact="0.1171"/>
              <dgm:constr type="t" for="ch" forName="Parent5" refType="h" fact="0.6085"/>
              <dgm:constr type="w" for="ch" forName="Parent5" refType="w" fact="0.2975"/>
              <dgm:constr type="h" for="ch" forName="Parent5" refType="h" fact="0.0637"/>
              <dgm:constr type="l" for="ch" forName="Parent6" refType="w" fact="0.2658"/>
              <dgm:constr type="t" for="ch" forName="Parent6" refType="h" fact="0.74"/>
              <dgm:constr type="w" for="ch" forName="Parent6" refType="w" fact="0.2975"/>
              <dgm:constr type="h" for="ch" forName="Parent6" refType="h" fact="0.0637"/>
              <dgm:constr type="l" for="ch" forName="Parent7" refType="w" fact="0.1171"/>
              <dgm:constr type="t" for="ch" forName="Parent7" refType="h" fact="0.8715"/>
              <dgm:constr type="w" for="ch" forName="Parent7" refType="w" fact="0.2975"/>
              <dgm:constr type="h" for="ch" forName="Parent7" refType="h" fact="0.0637"/>
              <dgm:constr type="l" for="ch" forName="Child1" refType="w" fact="0.5348"/>
              <dgm:constr type="t" for="ch" forName="Child1" refType="h" fact="0.0678"/>
              <dgm:constr type="w" for="ch" forName="Child1" refType="w" fact="0.3196"/>
              <dgm:constr type="h" for="ch" forName="Child1" refType="h" fact="0.0908"/>
              <dgm:constr type="l" for="ch" forName="Child2" refType="w" fact="0.6804"/>
              <dgm:constr type="t" for="ch" forName="Child2" refType="h" fact="0.2006"/>
              <dgm:constr type="w" for="ch" forName="Child2" refType="w" fact="0.3196"/>
              <dgm:constr type="h" for="ch" forName="Child2" refType="h" fact="0.0908"/>
              <dgm:constr type="l" for="ch" forName="Child3" refType="w" fact="0.5348"/>
              <dgm:constr type="t" for="ch" forName="Child3" refType="h" fact="0.3308"/>
              <dgm:constr type="w" for="ch" forName="Child3" refType="w" fact="0.3196"/>
              <dgm:constr type="h" for="ch" forName="Child3" refType="h" fact="0.0908"/>
              <dgm:constr type="l" for="ch" forName="Child4" refType="w" fact="0.6804"/>
              <dgm:constr type="t" for="ch" forName="Child4" refType="h" fact="0.4623"/>
              <dgm:constr type="w" for="ch" forName="Child4" refType="w" fact="0.3196"/>
              <dgm:constr type="h" for="ch" forName="Child4" refType="h" fact="0.0908"/>
              <dgm:constr type="l" for="ch" forName="Child5" refType="w" fact="0.5348"/>
              <dgm:constr type="t" for="ch" forName="Child5" refType="h" fact="0.5936"/>
              <dgm:constr type="w" for="ch" forName="Child5" refType="w" fact="0.3196"/>
              <dgm:constr type="h" for="ch" forName="Child5" refType="h" fact="0.0908"/>
              <dgm:constr type="l" for="ch" forName="Child6" refType="w" fact="0.6804"/>
              <dgm:constr type="t" for="ch" forName="Child6" refType="h" fact="0.7251"/>
              <dgm:constr type="w" for="ch" forName="Child6" refType="w" fact="0.3196"/>
              <dgm:constr type="h" for="ch" forName="Child6" refType="h" fact="0.0908"/>
              <dgm:constr type="l" for="ch" forName="Child7" refType="w" fact="0.5348"/>
              <dgm:constr type="t" for="ch" forName="Child7" refType="h" fact="0.8579"/>
              <dgm:constr type="w" for="ch" forName="Child7" refType="w" fact="0.3196"/>
              <dgm:constr type="h" for="ch" forName="Child7" refType="h" fact="0.0908"/>
            </dgm:constrLst>
          </dgm:else>
        </dgm:choose>
      </dgm:else>
    </dgm:choose>
    <dgm:forEach name="wrapper" axis="self" ptType="parTrans">
      <dgm:forEach name="accentRepeat" axis="self">
        <dgm:layoutNode name="Accent" styleLbl="node1">
          <dgm:alg type="sp"/>
          <dgm:choose name="Name20">
            <dgm:if name="Name21" func="var" arg="dir" op="equ" val="norm">
              <dgm:choose name="Name22">
                <dgm:if name="Name23" axis="precedSib" ptType="node" func="cnt" op="equ" val="0">
                  <dgm:choose name="Name24">
                    <dgm:if name="Name25" axis="followSib" ptType="node" func="cnt" op="equ" val="0">
                      <dgm:shape xmlns:r="http://schemas.openxmlformats.org/officeDocument/2006/relationships" type="circularArrow" r:blip="">
                        <dgm:adjLst>
                          <dgm:adj idx="1" val="0.1098"/>
                          <dgm:adj idx="2" val="19.0387"/>
                          <dgm:adj idx="3" val="150"/>
                          <dgm:adj idx="4" val="180"/>
                          <dgm:adj idx="5" val="0.125"/>
                        </dgm:adjLst>
                      </dgm:shape>
                    </dgm:if>
                    <dgm:else name="Name26">
                      <dgm:shape xmlns:r="http://schemas.openxmlformats.org/officeDocument/2006/relationships" type="circularArrow" r:blip="">
                        <dgm:adjLst>
                          <dgm:adj idx="1" val="0.1098"/>
                          <dgm:adj idx="2" val="19.0387"/>
                          <dgm:adj idx="3" val="75"/>
                          <dgm:adj idx="4" val="180"/>
                          <dgm:adj idx="5" val="0.125"/>
                        </dgm:adjLst>
                      </dgm:shape>
                    </dgm:else>
                  </dgm:choose>
                </dgm:if>
                <dgm:else name="Name27">
                  <dgm:choose name="Name28">
                    <dgm:if name="Name29" axis="followSib" ptType="node" func="cnt" op="equ" val="0">
                      <dgm:choose name="Name30">
                        <dgm:if name="Name31" axis="precedSib" ptType="node" func="cnt" op="equ" val="1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2" axis="precedSib" ptType="node" func="cnt" op="equ" val="2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33" axis="precedSib" ptType="node" func="cnt" op="equ" val="3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4" axis="precedSib" ptType="node" func="cnt" op="equ" val="4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35" axis="precedSib" ptType="node" func="cnt" op="equ" val="5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6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else name="Name37"/>
                      </dgm:choose>
                    </dgm:if>
                    <dgm:else name="Name38">
                      <dgm:choose name="Name39">
                        <dgm:if name="Name40" axis="precedSib" ptType="node" func="cnt" op="equ" val="0">
                          <dgm:shape xmlns:r="http://schemas.openxmlformats.org/officeDocument/2006/relationships" type="blockArc" r:blip="">
                            <dgm:adjLst>
                              <dgm:adj idx="1" val="-133.1632"/>
                              <dgm:adj idx="2" val="65"/>
                              <dgm:adj idx="3" val="0.13"/>
                            </dgm:adjLst>
                          </dgm:shape>
                        </dgm:if>
                        <dgm:if name="Name41" axis="precedSib" ptType="node" func="cnt" op="equ" val="1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2" axis="precedSib" ptType="node" func="cnt" op="equ" val="2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43" axis="precedSib" ptType="node" func="cnt" op="equ" val="3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4" axis="precedSib" ptType="node" func="cnt" op="equ" val="4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45" axis="precedSib" ptType="node" func="cnt" op="equ" val="5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6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else name="Name47"/>
                      </dgm:choose>
                    </dgm:else>
                  </dgm:choose>
                </dgm:else>
              </dgm:choose>
            </dgm:if>
            <dgm:else name="Name48">
              <dgm:choose name="Name49">
                <dgm:if name="Name50" axis="precedSib" ptType="node" func="cnt" op="equ" val="0">
                  <dgm:choose name="Name51">
                    <dgm:if name="Name52" axis="followSib" ptType="node" func="cnt" op="equ" val="0">
                      <dgm:shape xmlns:r="http://schemas.openxmlformats.org/officeDocument/2006/relationships" type="leftCircularArrow" r:blip="">
                        <dgm:adjLst>
                          <dgm:adj idx="1" val="0.1098"/>
                          <dgm:adj idx="2" val="19.0387"/>
                          <dgm:adj idx="3" val="30"/>
                          <dgm:adj idx="4" val="0"/>
                          <dgm:adj idx="5" val="0.125"/>
                        </dgm:adjLst>
                      </dgm:shape>
                    </dgm:if>
                    <dgm:else name="Name53">
                      <dgm:shape xmlns:r="http://schemas.openxmlformats.org/officeDocument/2006/relationships" type="leftCircularArrow" r:blip="">
                        <dgm:adjLst>
                          <dgm:adj idx="1" val="0.1098"/>
                          <dgm:adj idx="2" val="19.0387"/>
                          <dgm:adj idx="3" val="105"/>
                          <dgm:adj idx="4" val="0"/>
                          <dgm:adj idx="5" val="0.125"/>
                        </dgm:adjLst>
                      </dgm:shape>
                    </dgm:else>
                  </dgm:choose>
                </dgm:if>
                <dgm:else name="Name54">
                  <dgm:choose name="Name55">
                    <dgm:if name="Name56" axis="followSib" ptType="node" func="cnt" op="equ" val="0">
                      <dgm:choose name="Name57">
                        <dgm:if name="Name58" axis="precedSib" ptType="node" func="cnt" op="equ" val="1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59" axis="precedSib" ptType="node" func="cnt" op="equ" val="2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60" axis="precedSib" ptType="node" func="cnt" op="equ" val="3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61" axis="precedSib" ptType="node" func="cnt" op="equ" val="4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62" axis="precedSib" ptType="node" func="cnt" op="equ" val="5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63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else name="Name64"/>
                      </dgm:choose>
                    </dgm:if>
                    <dgm:else name="Name65">
                      <dgm:choose name="Name66">
                        <dgm:if name="Name67" axis="precedSib" ptType="node" func="cnt" op="equ" val="0">
                          <dgm:shape xmlns:r="http://schemas.openxmlformats.org/officeDocument/2006/relationships" type="blockArc" r:blip="">
                            <dgm:adjLst>
                              <dgm:adj idx="1" val="-133.1632"/>
                              <dgm:adj idx="2" val="65"/>
                              <dgm:adj idx="3" val="0.13"/>
                            </dgm:adjLst>
                          </dgm:shape>
                        </dgm:if>
                        <dgm:if name="Name68" axis="precedSib" ptType="node" func="cnt" op="equ" val="1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69" axis="precedSib" ptType="node" func="cnt" op="equ" val="2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70" axis="precedSib" ptType="node" func="cnt" op="equ" val="3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71" axis="precedSib" ptType="node" func="cnt" op="equ" val="4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72" axis="precedSib" ptType="node" func="cnt" op="equ" val="5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73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else name="Name74"/>
                      </dgm:choose>
                    </dgm:else>
                  </dgm:choose>
                </dgm:else>
              </dgm:choose>
            </dgm:else>
          </dgm:choose>
          <dgm:presOf/>
        </dgm:layoutNode>
      </dgm:forEach>
    </dgm:forEach>
    <dgm:forEach name="Name75" axis="ch" ptType="node" cnt="1">
      <dgm:layoutNode name="Accent1">
        <dgm:alg type="sp"/>
        <dgm:shape xmlns:r="http://schemas.openxmlformats.org/officeDocument/2006/relationships" r:blip="">
          <dgm:adjLst/>
        </dgm:shape>
        <dgm:presOf/>
        <dgm:constrLst/>
        <dgm:forEach name="Name76" ref="accentRepeat"/>
      </dgm:layoutNode>
      <dgm:choose name="Name77">
        <dgm:if name="Name78" axis="ch" ptType="node" func="cnt" op="gte" val="1">
          <dgm:layoutNode name="Child1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79"/>
      </dgm:choose>
      <dgm:layoutNode name="Parent1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80" axis="ch" ptType="node" st="2" cnt="1">
      <dgm:layoutNode name="Accent2">
        <dgm:alg type="sp"/>
        <dgm:shape xmlns:r="http://schemas.openxmlformats.org/officeDocument/2006/relationships" r:blip="">
          <dgm:adjLst/>
        </dgm:shape>
        <dgm:presOf/>
        <dgm:constrLst/>
        <dgm:forEach name="Name81" ref="accentRepeat"/>
      </dgm:layoutNode>
      <dgm:choose name="Name82">
        <dgm:if name="Name83" axis="ch" ptType="node" func="cnt" op="gte" val="1">
          <dgm:layoutNode name="Child2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84"/>
      </dgm:choose>
      <dgm:layoutNode name="Parent2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85" axis="ch" ptType="node" st="3" cnt="1">
      <dgm:layoutNode name="Accent3">
        <dgm:alg type="sp"/>
        <dgm:shape xmlns:r="http://schemas.openxmlformats.org/officeDocument/2006/relationships" r:blip="">
          <dgm:adjLst/>
        </dgm:shape>
        <dgm:presOf/>
        <dgm:constrLst/>
        <dgm:forEach name="Name86" ref="accentRepeat"/>
      </dgm:layoutNode>
      <dgm:choose name="Name87">
        <dgm:if name="Name88" axis="ch" ptType="node" func="cnt" op="gte" val="1">
          <dgm:layoutNode name="Child3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89"/>
      </dgm:choose>
      <dgm:layoutNode name="Parent3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Accent4">
        <dgm:alg type="sp"/>
        <dgm:shape xmlns:r="http://schemas.openxmlformats.org/officeDocument/2006/relationships" r:blip="">
          <dgm:adjLst/>
        </dgm:shape>
        <dgm:presOf/>
        <dgm:constrLst/>
        <dgm:forEach name="Name91" ref="accentRepeat"/>
      </dgm:layoutNode>
      <dgm:choose name="Name92">
        <dgm:if name="Name93" axis="ch" ptType="node" func="cnt" op="gte" val="1">
          <dgm:layoutNode name="Child4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94"/>
      </dgm:choose>
      <dgm:layoutNode name="Parent4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95" axis="ch" ptType="node" st="5" cnt="1">
      <dgm:layoutNode name="Accent5">
        <dgm:alg type="sp"/>
        <dgm:shape xmlns:r="http://schemas.openxmlformats.org/officeDocument/2006/relationships" r:blip="">
          <dgm:adjLst/>
        </dgm:shape>
        <dgm:presOf/>
        <dgm:constrLst/>
        <dgm:forEach name="Name96" ref="accentRepeat"/>
      </dgm:layoutNode>
      <dgm:choose name="Name97">
        <dgm:if name="Name98" axis="ch" ptType="node" func="cnt" op="gte" val="1">
          <dgm:layoutNode name="Child5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99"/>
      </dgm:choose>
      <dgm:layoutNode name="Parent5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100" axis="ch" ptType="node" st="6" cnt="1">
      <dgm:layoutNode name="Accent6">
        <dgm:alg type="sp"/>
        <dgm:shape xmlns:r="http://schemas.openxmlformats.org/officeDocument/2006/relationships" r:blip="">
          <dgm:adjLst/>
        </dgm:shape>
        <dgm:presOf/>
        <dgm:constrLst/>
        <dgm:forEach name="Name101" ref="accentRepeat"/>
      </dgm:layoutNode>
      <dgm:choose name="Name102">
        <dgm:if name="Name103" axis="ch" ptType="node" func="cnt" op="gte" val="1">
          <dgm:layoutNode name="Child6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104"/>
      </dgm:choose>
      <dgm:layoutNode name="Parent6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105" axis="ch" ptType="node" st="7" cnt="1">
      <dgm:layoutNode name="Accent7">
        <dgm:alg type="sp"/>
        <dgm:shape xmlns:r="http://schemas.openxmlformats.org/officeDocument/2006/relationships" r:blip="">
          <dgm:adjLst/>
        </dgm:shape>
        <dgm:presOf/>
        <dgm:constrLst/>
        <dgm:forEach name="Name106" ref="accentRepeat"/>
      </dgm:layoutNode>
      <dgm:choose name="Name107">
        <dgm:if name="Name108" axis="ch" ptType="node" func="cnt" op="gte" val="1">
          <dgm:layoutNode name="Child7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109"/>
      </dgm:choose>
      <dgm:layoutNode name="Parent7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pList2">
  <dgm:title val=""/>
  <dgm:desc val=""/>
  <dgm:catLst>
    <dgm:cat type="list" pri="11000"/>
    <dgm:cat type="picture" pri="24000"/>
    <dgm:cat type="pictureconvert" pri="2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bkgdShp" refType="w"/>
      <dgm:constr type="h" for="ch" forName="bkgdShp" refType="h" fact="0.45"/>
      <dgm:constr type="t" for="ch" forName="bkgdShp"/>
      <dgm:constr type="w" for="ch" forName="linComp" refType="w" fact="0.94"/>
      <dgm:constr type="h" for="ch" forName="linComp" refType="h"/>
      <dgm:constr type="ctrX" for="ch" forName="linComp" refType="w" fact="0.5"/>
    </dgm:constrLst>
    <dgm:ruleLst/>
    <dgm:choose name="Name1">
      <dgm:if name="Name2" axis="ch" ptType="node" func="cnt" op="gte" val="1">
        <dgm:layoutNode name="bkgdShp" styleLbl="alignAccFollowNode1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linComp">
          <dgm:choose name="Name3">
            <dgm:if name="Name4" func="var" arg="dir" op="equ" val="norm">
              <dgm:alg type="lin"/>
            </dgm:if>
            <dgm:else name="Name5">
              <dgm:alg type="lin">
                <dgm:param type="linDir" val="from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w" for="ch" forName="compNode" refType="w"/>
            <dgm:constr type="h" for="ch" forName="compNode" refType="h"/>
            <dgm:constr type="w" for="ch" ptType="sibTrans" refType="w" refFor="ch" refForName="compNode" fact="0.1"/>
            <dgm:constr type="h" for="ch" ptType="sibTrans" op="equ"/>
            <dgm:constr type="h" for="ch" forName="compNode" op="equ"/>
            <dgm:constr type="primFontSz" for="des" forName="node" op="equ"/>
          </dgm:constrLst>
          <dgm:ruleLst/>
          <dgm:forEach name="nodesForEach" axis="ch" ptType="node">
            <dgm:layoutNode name="compNode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node" refType="w"/>
                <dgm:constr type="h" for="ch" forName="node" refType="h" fact="0.55"/>
                <dgm:constr type="b" for="ch" forName="node" refType="h"/>
                <dgm:constr type="w" for="ch" forName="invisiNode" refType="w" fact="0.75"/>
                <dgm:constr type="h" for="ch" forName="invisiNode" refType="h" fact="0.06"/>
                <dgm:constr type="t" for="ch" forName="invisiNode"/>
                <dgm:constr type="w" for="ch" forName="imagNode" refType="w"/>
                <dgm:constr type="h" for="ch" forName="imagNode" refType="h" fact="0.33"/>
                <dgm:constr type="ctrX" for="ch" forName="imagNode" refType="w" fact="0.5"/>
                <dgm:constr type="t" for="ch" forName="imagNode" refType="h" fact="0.06"/>
              </dgm:constrLst>
              <dgm:ruleLst/>
              <dgm:layoutNode name="node" styleLbl="node1">
                <dgm:varLst>
                  <dgm:bulletEnabled val="1"/>
                </dgm:varLst>
                <dgm:alg type="tx">
                  <dgm:param type="txAnchorVert" val="t"/>
                </dgm:alg>
                <dgm:shape xmlns:r="http://schemas.openxmlformats.org/officeDocument/2006/relationships" rot="180" type="round2SameRect" r:blip="">
                  <dgm:adjLst>
                    <dgm:adj idx="1" val="0.105"/>
                  </dgm:adjLst>
                </dgm:shape>
                <dgm:presOf axis="desOrSelf" ptType="node"/>
                <dgm:constrLst>
                  <dgm:constr type="primFontSz" val="65"/>
                </dgm:constrLst>
                <dgm:ruleLst>
                  <dgm:rule type="primFontSz" val="5" fact="NaN" max="NaN"/>
                </dgm:ruleLst>
              </dgm:layoutNode>
              <dgm:layoutNode name="invisiNode">
                <dgm:alg type="sp"/>
                <dgm:shape xmlns:r="http://schemas.openxmlformats.org/officeDocument/2006/relationships" type="roundRect" r:blip="" hideGeom="1">
                  <dgm:adjLst>
                    <dgm:adj idx="1" val="0.1"/>
                  </dgm:adjLst>
                </dgm:shape>
                <dgm:presOf/>
                <dgm:constrLst/>
                <dgm:ruleLst/>
              </dgm:layoutNode>
              <dgm:layoutNode name="imagNode" styleLbl="fgImgPlace1">
                <dgm:alg type="sp"/>
                <dgm:shape xmlns:r="http://schemas.openxmlformats.org/officeDocument/2006/relationships" type="roundRect" r:blip="" zOrderOff="-2" blipPhldr="1">
                  <dgm:adjLst>
                    <dgm:adj idx="1" val="0.1"/>
                  </dgm:adjLst>
                </dgm:shape>
                <dgm:presOf/>
                <dgm:constrLst/>
                <dgm:ruleLst/>
              </dgm:layoutNode>
            </dgm:layoutNode>
            <dgm:forEach name="sibTransForEach" axis="followSib" ptType="sibTrans" cnt="1">
              <dgm:layoutNode name="sibTrans">
                <dgm:alg type="sp"/>
                <dgm:shape xmlns:r="http://schemas.openxmlformats.org/officeDocument/2006/relationships" type="rect" r:blip="" hideGeom="1">
                  <dgm:adjLst/>
                </dgm:shape>
                <dgm:presOf axis="self"/>
                <dgm:constrLst/>
                <dgm:ruleLst/>
              </dgm:layoutNode>
            </dgm:forEach>
          </dgm:forEach>
        </dgm:layoutNode>
      </dgm:if>
      <dgm:else name="Name6"/>
    </dgm:choose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equation1">
  <dgm:title val=""/>
  <dgm:desc val=""/>
  <dgm:catLst>
    <dgm:cat type="relationship" pri="17000"/>
    <dgm:cat type="process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choose name="Name0">
      <dgm:if name="Name1" func="var" arg="dir" op="equ" val="norm">
        <dgm:alg type="lin">
          <dgm:param type="fallback" val="2D"/>
        </dgm:alg>
      </dgm:if>
      <dgm:else name="Name2">
        <dgm:alg type="lin">
          <dgm:param type="linDir" val="fromR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fact="0.58"/>
      <dgm:constr type="primFontSz" for="ch" ptType="node" op="equ" val="65"/>
      <dgm:constr type="primFontSz" for="ch" ptType="sibTrans" op="equ" val="55"/>
      <dgm:constr type="primFontSz" for="ch" ptType="sibTrans" refType="primFontSz" refFor="ch" refPtType="node" op="lte" fact="0.8"/>
      <dgm:constr type="w" for="ch" forName="spacerL" refType="w" refFor="ch" refPtType="sibTrans" fact="0.14"/>
      <dgm:constr type="w" for="ch" forName="spacerR" refType="w" refFor="ch" refPtType="sibTrans" fact="0.14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pacerL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sibTrans">
          <dgm:alg type="tx"/>
          <dgm:choose name="Name3">
            <dgm:if name="Name4" axis="followSib" ptType="sibTrans" func="cnt" op="equ" val="0">
              <dgm:shape xmlns:r="http://schemas.openxmlformats.org/officeDocument/2006/relationships" type="mathEqual" r:blip="">
                <dgm:adjLst/>
              </dgm:shape>
            </dgm:if>
            <dgm:else name="Name5">
              <dgm:shape xmlns:r="http://schemas.openxmlformats.org/officeDocument/2006/relationships" type="mathPlus" r:blip="">
                <dgm:adjLst/>
              </dgm:shape>
            </dgm:else>
          </dgm:choose>
          <dgm:presOf axis="self"/>
          <dgm:constrLst>
            <dgm:constr type="h" refType="w"/>
            <dgm:constr type="lMarg"/>
            <dgm:constr type="rMarg"/>
            <dgm:constr type="tMarg"/>
            <dgm:constr type="bMarg"/>
          </dgm:constrLst>
          <dgm:ruleLst>
            <dgm:rule type="primFontSz" val="5" fact="NaN" max="NaN"/>
          </dgm:ruleLst>
        </dgm:layoutNode>
        <dgm:layoutNode name="spacerR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0B0533C1-D83C-49BF-9AF1-203DB1055BF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52832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E543A0C-6219-4FB7-B8EB-F79BCE5163F3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6905625" y="0"/>
            <a:ext cx="52832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3415F1EE-5228-47C9-8281-A423EDA470BE}" type="datetimeFigureOut">
              <a:rPr lang="en-US"/>
              <a:pPr>
                <a:defRPr/>
              </a:pPr>
              <a:t>4/11/2025</a:t>
            </a:fld>
            <a:endParaRPr lang="en-US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45F8A561-E849-42E6-AA5E-5AE3083347C1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4038600" y="857250"/>
            <a:ext cx="4114800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E70E7189-4A15-4B59-9281-D01F6B6CE31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1219200" y="3300413"/>
            <a:ext cx="9753600" cy="270033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C554E72-6297-453E-AAAE-23FE5F0B69F1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52832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8D45F15-B67F-41DE-AF6E-D4248CE7E8C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6905625" y="6513513"/>
            <a:ext cx="5283200" cy="3444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E4340810-1C82-4BE0-ABD2-F0DC76F12D08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Image Placeholder 1">
            <a:extLst>
              <a:ext uri="{FF2B5EF4-FFF2-40B4-BE49-F238E27FC236}">
                <a16:creationId xmlns:a16="http://schemas.microsoft.com/office/drawing/2014/main" id="{0A0FA196-9994-0C4A-A31B-332DE21B62E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71" name="Notes Placeholder 2">
            <a:extLst>
              <a:ext uri="{FF2B5EF4-FFF2-40B4-BE49-F238E27FC236}">
                <a16:creationId xmlns:a16="http://schemas.microsoft.com/office/drawing/2014/main" id="{DAEABDE9-8533-5447-9E1B-3738BD4DE18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altLang="en-US" b="1">
              <a:cs typeface="Calibri" panose="020F0502020204030204" pitchFamily="34" charset="0"/>
            </a:endParaRPr>
          </a:p>
        </p:txBody>
      </p:sp>
      <p:sp>
        <p:nvSpPr>
          <p:cNvPr id="7172" name="Slide Number Placeholder 3">
            <a:extLst>
              <a:ext uri="{FF2B5EF4-FFF2-40B4-BE49-F238E27FC236}">
                <a16:creationId xmlns:a16="http://schemas.microsoft.com/office/drawing/2014/main" id="{6AE3A378-06EC-DB5F-79C5-3F83C72B1E1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3ADBD508-B26D-44A9-81B8-C7A823EF5405}" type="slidenum">
              <a:rPr lang="en-US" altLang="en-US">
                <a:solidFill>
                  <a:srgbClr val="000000"/>
                </a:solidFill>
              </a:rPr>
              <a:pPr/>
              <a:t>1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>
            <a:extLst>
              <a:ext uri="{FF2B5EF4-FFF2-40B4-BE49-F238E27FC236}">
                <a16:creationId xmlns:a16="http://schemas.microsoft.com/office/drawing/2014/main" id="{EC60E6D3-F063-49DD-12C6-74B56E20F22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Notes Placeholder 2">
            <a:extLst>
              <a:ext uri="{FF2B5EF4-FFF2-40B4-BE49-F238E27FC236}">
                <a16:creationId xmlns:a16="http://schemas.microsoft.com/office/drawing/2014/main" id="{FA9C357E-AA08-4695-507A-1FC7AE495B0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alt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5A59E7A-88B0-4FDE-810A-067779F62D1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EC967A5F-C761-4E01-AD44-535889661366}" type="slidenum">
              <a:rPr lang="en-US" altLang="en-US"/>
              <a:pPr/>
              <a:t>5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702E913-4A79-1FEC-FD41-D6053E4CFC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>
            <a:extLst>
              <a:ext uri="{FF2B5EF4-FFF2-40B4-BE49-F238E27FC236}">
                <a16:creationId xmlns:a16="http://schemas.microsoft.com/office/drawing/2014/main" id="{FEC9558A-9503-271F-713E-8AD878FADDD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Notes Placeholder 2">
            <a:extLst>
              <a:ext uri="{FF2B5EF4-FFF2-40B4-BE49-F238E27FC236}">
                <a16:creationId xmlns:a16="http://schemas.microsoft.com/office/drawing/2014/main" id="{7E237821-1DD3-DC72-965B-D82095914A2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alt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2096466-EC89-B808-D332-0B5DC17CFDA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EC967A5F-C761-4E01-AD44-535889661366}" type="slidenum">
              <a:rPr lang="en-US" altLang="en-US"/>
              <a:pPr/>
              <a:t>6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5733100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>
            <a:extLst>
              <a:ext uri="{FF2B5EF4-FFF2-40B4-BE49-F238E27FC236}">
                <a16:creationId xmlns:a16="http://schemas.microsoft.com/office/drawing/2014/main" id="{18629D8B-274A-6D3A-D191-0D956A7111F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411" name="Notes Placeholder 2">
            <a:extLst>
              <a:ext uri="{FF2B5EF4-FFF2-40B4-BE49-F238E27FC236}">
                <a16:creationId xmlns:a16="http://schemas.microsoft.com/office/drawing/2014/main" id="{CE9670D2-BCD5-8E9D-9638-C055BDB4855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alt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14026CC-07B3-482F-BC66-B1F936E15C0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9F13B92A-5740-4272-B9E8-6B6186014BFA}" type="slidenum">
              <a:rPr lang="en-US" altLang="en-US"/>
              <a:pPr/>
              <a:t>8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>
            <a:extLst>
              <a:ext uri="{FF2B5EF4-FFF2-40B4-BE49-F238E27FC236}">
                <a16:creationId xmlns:a16="http://schemas.microsoft.com/office/drawing/2014/main" id="{C2543B10-AAF4-2EE6-3855-8EDEEA6E866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483" name="Notes Placeholder 2">
            <a:extLst>
              <a:ext uri="{FF2B5EF4-FFF2-40B4-BE49-F238E27FC236}">
                <a16:creationId xmlns:a16="http://schemas.microsoft.com/office/drawing/2014/main" id="{899CA9E5-3AE4-4160-06C8-AA6DD8EB6DB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F187649-6356-4147-BFC6-46A6915ED68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CD76EF5C-E307-482A-83E2-5678CDB1D693}" type="slidenum">
              <a:rPr lang="en-US" altLang="en-US"/>
              <a:pPr/>
              <a:t>10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7F7EB8C-BDFE-5AEC-54F3-EA253235A71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>
            <a:extLst>
              <a:ext uri="{FF2B5EF4-FFF2-40B4-BE49-F238E27FC236}">
                <a16:creationId xmlns:a16="http://schemas.microsoft.com/office/drawing/2014/main" id="{B80A4EB8-8CF2-20BC-0BAC-0F7FE7AB625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483" name="Notes Placeholder 2">
            <a:extLst>
              <a:ext uri="{FF2B5EF4-FFF2-40B4-BE49-F238E27FC236}">
                <a16:creationId xmlns:a16="http://schemas.microsoft.com/office/drawing/2014/main" id="{397FF75C-8198-031E-7D83-0C61410DAAB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2B7AA84-522D-47D3-B9AE-7C7E2E8E555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CD76EF5C-E307-482A-83E2-5678CDB1D693}" type="slidenum">
              <a:rPr lang="en-US" altLang="en-US"/>
              <a:pPr/>
              <a:t>11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6993135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Image Placeholder 1">
            <a:extLst>
              <a:ext uri="{FF2B5EF4-FFF2-40B4-BE49-F238E27FC236}">
                <a16:creationId xmlns:a16="http://schemas.microsoft.com/office/drawing/2014/main" id="{40D9B099-DD73-F9F9-88B1-B6DD0FBEE88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5603" name="Notes Placeholder 2">
            <a:extLst>
              <a:ext uri="{FF2B5EF4-FFF2-40B4-BE49-F238E27FC236}">
                <a16:creationId xmlns:a16="http://schemas.microsoft.com/office/drawing/2014/main" id="{3DCE3F07-2F5A-197C-D468-65A8EC50C15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DE16D1E-4731-2F4C-F62B-2BE1AC2AC04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0837AD25-D043-4E35-B99D-5B3767482141}" type="slidenum">
              <a:rPr lang="en-US" altLang="en-US"/>
              <a:pPr/>
              <a:t>13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Image Placeholder 1">
            <a:extLst>
              <a:ext uri="{FF2B5EF4-FFF2-40B4-BE49-F238E27FC236}">
                <a16:creationId xmlns:a16="http://schemas.microsoft.com/office/drawing/2014/main" id="{521AAA2B-A9AE-853E-5601-13457C59B13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7651" name="Notes Placeholder 2">
            <a:extLst>
              <a:ext uri="{FF2B5EF4-FFF2-40B4-BE49-F238E27FC236}">
                <a16:creationId xmlns:a16="http://schemas.microsoft.com/office/drawing/2014/main" id="{C873C0E5-8A18-98B8-2F21-AE2B5C7B4EA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buFont typeface="Arial" panose="020B0604020202020204" pitchFamily="34" charset="0"/>
              <a:buNone/>
            </a:pPr>
            <a:r>
              <a:rPr lang="en-US" altLang="en-US"/>
              <a:t>Practice Opportunities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altLang="en-US"/>
              <a:t>Facilities and equipment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altLang="en-US"/>
              <a:t>Work-Life Balance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altLang="en-US"/>
              <a:t>Practice support/multi-disciplinary teams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altLang="en-US"/>
              <a:t>Mentorship/Collegiality </a:t>
            </a:r>
          </a:p>
          <a:p>
            <a:pPr eaLnBrk="1" hangingPunct="1"/>
            <a:endParaRPr lang="en-US" altLang="en-US">
              <a:cs typeface="Calibri" panose="020F0502020204030204" pitchFamily="34" charset="0"/>
            </a:endParaRPr>
          </a:p>
          <a:p>
            <a:pPr eaLnBrk="1" hangingPunct="1"/>
            <a:r>
              <a:rPr lang="en-US" altLang="en-US">
                <a:cs typeface="Calibri" panose="020F0502020204030204" pitchFamily="34" charset="0"/>
              </a:rPr>
              <a:t>Community Integration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altLang="en-US"/>
              <a:t>Housing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altLang="en-US"/>
              <a:t>Amenities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altLang="en-US"/>
              <a:t>Community socialization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altLang="en-US"/>
              <a:t>Entertainment options</a:t>
            </a:r>
          </a:p>
          <a:p>
            <a:pPr>
              <a:buFont typeface="Arial" panose="020B0604020202020204" pitchFamily="34" charset="0"/>
              <a:buChar char="•"/>
            </a:pPr>
            <a:endParaRPr lang="en-US" altLang="en-US">
              <a:cs typeface="Calibri" panose="020F0502020204030204" pitchFamily="34" charset="0"/>
            </a:endParaRPr>
          </a:p>
          <a:p>
            <a:pPr>
              <a:buFont typeface="Arial" panose="020B0604020202020204" pitchFamily="34" charset="0"/>
              <a:buNone/>
            </a:pPr>
            <a:r>
              <a:rPr lang="en-US" altLang="en-US">
                <a:cs typeface="Calibri" panose="020F0502020204030204" pitchFamily="34" charset="0"/>
              </a:rPr>
              <a:t>Support for Families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altLang="en-US"/>
              <a:t>Family supports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altLang="en-US"/>
              <a:t>Work for spouse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altLang="en-US"/>
              <a:t>Childcare/kids activities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altLang="en-US"/>
              <a:t>Quality Education</a:t>
            </a:r>
          </a:p>
          <a:p>
            <a:pPr>
              <a:buFont typeface="Arial" panose="020B0604020202020204" pitchFamily="34" charset="0"/>
              <a:buNone/>
            </a:pPr>
            <a:endParaRPr lang="en-US" altLang="en-US">
              <a:cs typeface="Calibri" panose="020F0502020204030204" pitchFamily="34" charset="0"/>
            </a:endParaRPr>
          </a:p>
        </p:txBody>
      </p:sp>
      <p:sp>
        <p:nvSpPr>
          <p:cNvPr id="27652" name="Slide Number Placeholder 3">
            <a:extLst>
              <a:ext uri="{FF2B5EF4-FFF2-40B4-BE49-F238E27FC236}">
                <a16:creationId xmlns:a16="http://schemas.microsoft.com/office/drawing/2014/main" id="{8FA82559-BA64-C36D-6EDB-3FC2E062B62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33B430D7-DE08-4E0B-97A8-5B78B3C48083}" type="slidenum">
              <a:rPr lang="en-US" altLang="en-US">
                <a:solidFill>
                  <a:srgbClr val="000000"/>
                </a:solidFill>
              </a:rPr>
              <a:pPr/>
              <a:t>14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lide Image Placeholder 1">
            <a:extLst>
              <a:ext uri="{FF2B5EF4-FFF2-40B4-BE49-F238E27FC236}">
                <a16:creationId xmlns:a16="http://schemas.microsoft.com/office/drawing/2014/main" id="{2961D1F4-BB10-AF48-B0A0-5419D816B3E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9699" name="Notes Placeholder 2">
            <a:extLst>
              <a:ext uri="{FF2B5EF4-FFF2-40B4-BE49-F238E27FC236}">
                <a16:creationId xmlns:a16="http://schemas.microsoft.com/office/drawing/2014/main" id="{9F61C022-86DA-2B55-F908-08A02D95BE4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altLang="en-US">
              <a:cs typeface="Calibri" panose="020F0502020204030204" pitchFamily="34" charset="0"/>
            </a:endParaRPr>
          </a:p>
        </p:txBody>
      </p:sp>
      <p:sp>
        <p:nvSpPr>
          <p:cNvPr id="29700" name="Slide Number Placeholder 3">
            <a:extLst>
              <a:ext uri="{FF2B5EF4-FFF2-40B4-BE49-F238E27FC236}">
                <a16:creationId xmlns:a16="http://schemas.microsoft.com/office/drawing/2014/main" id="{1C5D08E7-753A-F12D-AA6A-D36FA1AD693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A37B1E6F-653A-427F-9B30-427B2A063C47}" type="slidenum">
              <a:rPr lang="en-US" altLang="en-US">
                <a:solidFill>
                  <a:srgbClr val="000000"/>
                </a:solidFill>
              </a:rPr>
              <a:pPr/>
              <a:t>16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k object 16">
            <a:extLst>
              <a:ext uri="{FF2B5EF4-FFF2-40B4-BE49-F238E27FC236}">
                <a16:creationId xmlns:a16="http://schemas.microsoft.com/office/drawing/2014/main" id="{0BAABEEE-F270-A3D9-FC08-1FA7A9524D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1704638" cy="6858000"/>
          </a:xfrm>
          <a:prstGeom prst="rect">
            <a:avLst/>
          </a:prstGeom>
          <a:blipFill dpi="0" rotWithShape="1">
            <a:blip r:embed="rId2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376045" y="1347596"/>
            <a:ext cx="9439909" cy="1367789"/>
          </a:xfrm>
          <a:prstGeom prst="rect">
            <a:avLst/>
          </a:prstGeom>
        </p:spPr>
        <p:txBody>
          <a:bodyPr/>
          <a:lstStyle>
            <a:lvl1pPr>
              <a:defRPr sz="44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4">
            <a:extLst>
              <a:ext uri="{FF2B5EF4-FFF2-40B4-BE49-F238E27FC236}">
                <a16:creationId xmlns:a16="http://schemas.microsoft.com/office/drawing/2014/main" id="{14A152DF-DC46-9C1C-A9D3-19F24E8A4AA5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/>
          </a:p>
        </p:txBody>
      </p:sp>
      <p:sp>
        <p:nvSpPr>
          <p:cNvPr id="6" name="Holder 5">
            <a:extLst>
              <a:ext uri="{FF2B5EF4-FFF2-40B4-BE49-F238E27FC236}">
                <a16:creationId xmlns:a16="http://schemas.microsoft.com/office/drawing/2014/main" id="{BC7DDDCE-B635-7B2D-50C3-349C2B1C66F5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84A0551C-FFB2-4C46-8A23-BA6D0341350A}" type="datetime1">
              <a:rPr lang="en-US"/>
              <a:pPr>
                <a:defRPr/>
              </a:pPr>
              <a:t>4/11/2025</a:t>
            </a:fld>
            <a:endParaRPr lang="en-US"/>
          </a:p>
        </p:txBody>
      </p:sp>
      <p:sp>
        <p:nvSpPr>
          <p:cNvPr id="7" name="Holder 6">
            <a:extLst>
              <a:ext uri="{FF2B5EF4-FFF2-40B4-BE49-F238E27FC236}">
                <a16:creationId xmlns:a16="http://schemas.microsoft.com/office/drawing/2014/main" id="{5908904A-B6A3-11D9-DDF7-F8E0E0939A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57DC68-9B39-4495-92AF-74681E248E3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9751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6740F4-39EF-4735-9BC7-6201F4BE4796}" type="datetime1">
              <a:rPr lang="en-US" smtClean="0"/>
              <a:t>4/11/2025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>
          <a:xfrm>
            <a:off x="11711941" y="6477000"/>
            <a:ext cx="251459" cy="274320"/>
          </a:xfrm>
        </p:spPr>
        <p:txBody>
          <a:bodyPr lIns="0" tIns="0" rIns="0" bIns="0"/>
          <a:lstStyle>
            <a:lvl1pPr>
              <a:defRPr sz="14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1650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40149392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73DB26-3AE2-429C-A859-E00523B386AC}" type="datetime1">
              <a:rPr lang="en-US" smtClean="0"/>
              <a:t>4/11/2025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1650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4528561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0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/>
          <a:lstStyle>
            <a:lvl1pPr>
              <a:defRPr sz="20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>
            <a:extLst>
              <a:ext uri="{FF2B5EF4-FFF2-40B4-BE49-F238E27FC236}">
                <a16:creationId xmlns:a16="http://schemas.microsoft.com/office/drawing/2014/main" id="{688208E3-04B0-3C39-5E50-8073B0C55B6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5" name="Holder 5">
            <a:extLst>
              <a:ext uri="{FF2B5EF4-FFF2-40B4-BE49-F238E27FC236}">
                <a16:creationId xmlns:a16="http://schemas.microsoft.com/office/drawing/2014/main" id="{FDC239B2-81FE-B5D2-5503-DF6B615D0360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DD45D1-4256-4E89-AB1C-830A6F1ACF45}" type="datetime1">
              <a:rPr lang="en-US"/>
              <a:pPr>
                <a:defRPr/>
              </a:pPr>
              <a:t>4/11/2025</a:t>
            </a:fld>
            <a:endParaRPr lang="en-US"/>
          </a:p>
        </p:txBody>
      </p:sp>
      <p:sp>
        <p:nvSpPr>
          <p:cNvPr id="6" name="Holder 6">
            <a:extLst>
              <a:ext uri="{FF2B5EF4-FFF2-40B4-BE49-F238E27FC236}">
                <a16:creationId xmlns:a16="http://schemas.microsoft.com/office/drawing/2014/main" id="{734B0702-ECC8-5AA8-EA27-FB168D7C9A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CFC3A05-CEE9-4368-BB02-576F996D759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535409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0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4">
            <a:extLst>
              <a:ext uri="{FF2B5EF4-FFF2-40B4-BE49-F238E27FC236}">
                <a16:creationId xmlns:a16="http://schemas.microsoft.com/office/drawing/2014/main" id="{1E5D9AA2-E366-80C6-C6B0-BA73ECB330A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6" name="Holder 5">
            <a:extLst>
              <a:ext uri="{FF2B5EF4-FFF2-40B4-BE49-F238E27FC236}">
                <a16:creationId xmlns:a16="http://schemas.microsoft.com/office/drawing/2014/main" id="{B05CBC63-D13E-FCCB-D303-C805530A8CB5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9281D2-351E-410B-B013-629F43D079B7}" type="datetime1">
              <a:rPr lang="en-US"/>
              <a:pPr>
                <a:defRPr/>
              </a:pPr>
              <a:t>4/11/2025</a:t>
            </a:fld>
            <a:endParaRPr lang="en-US"/>
          </a:p>
        </p:txBody>
      </p:sp>
      <p:sp>
        <p:nvSpPr>
          <p:cNvPr id="7" name="Holder 6">
            <a:extLst>
              <a:ext uri="{FF2B5EF4-FFF2-40B4-BE49-F238E27FC236}">
                <a16:creationId xmlns:a16="http://schemas.microsoft.com/office/drawing/2014/main" id="{604799C9-D878-0A59-09A6-023A898CB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7229E53-F15B-4694-AA2F-25AB8A4FBAF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244329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0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>
            <a:extLst>
              <a:ext uri="{FF2B5EF4-FFF2-40B4-BE49-F238E27FC236}">
                <a16:creationId xmlns:a16="http://schemas.microsoft.com/office/drawing/2014/main" id="{BCD5920A-A619-A286-AE25-A9FA8F1EE717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/>
          </a:p>
        </p:txBody>
      </p:sp>
      <p:sp>
        <p:nvSpPr>
          <p:cNvPr id="4" name="Holder 4">
            <a:extLst>
              <a:ext uri="{FF2B5EF4-FFF2-40B4-BE49-F238E27FC236}">
                <a16:creationId xmlns:a16="http://schemas.microsoft.com/office/drawing/2014/main" id="{4076F7D9-2744-D891-C3E6-F7F7054A4B23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DF62D79A-F44E-4703-8E20-56B69443D108}" type="datetime1">
              <a:rPr lang="en-US"/>
              <a:pPr>
                <a:defRPr/>
              </a:pPr>
              <a:t>4/11/2025</a:t>
            </a:fld>
            <a:endParaRPr lang="en-US"/>
          </a:p>
        </p:txBody>
      </p:sp>
      <p:sp>
        <p:nvSpPr>
          <p:cNvPr id="5" name="Holder 5">
            <a:extLst>
              <a:ext uri="{FF2B5EF4-FFF2-40B4-BE49-F238E27FC236}">
                <a16:creationId xmlns:a16="http://schemas.microsoft.com/office/drawing/2014/main" id="{4A367252-26DA-7C75-8D68-FBDA3EC5D1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712575" y="6477000"/>
            <a:ext cx="250825" cy="274638"/>
          </a:xfrm>
        </p:spPr>
        <p:txBody>
          <a:bodyPr/>
          <a:lstStyle>
            <a:lvl1pPr>
              <a:defRPr/>
            </a:lvl1pPr>
          </a:lstStyle>
          <a:p>
            <a:fld id="{D5D34760-B5FB-44DE-9FB7-13645915A18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573316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4">
            <a:extLst>
              <a:ext uri="{FF2B5EF4-FFF2-40B4-BE49-F238E27FC236}">
                <a16:creationId xmlns:a16="http://schemas.microsoft.com/office/drawing/2014/main" id="{A40F4BD6-AA6E-9CC9-51A2-CC53A4086F61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3" name="Holder 5">
            <a:extLst>
              <a:ext uri="{FF2B5EF4-FFF2-40B4-BE49-F238E27FC236}">
                <a16:creationId xmlns:a16="http://schemas.microsoft.com/office/drawing/2014/main" id="{70E14917-5360-620C-76B9-3EF41BE2C1A3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062FCF-0A90-49E3-94FE-E400A9FFB87C}" type="datetime1">
              <a:rPr lang="en-US"/>
              <a:pPr>
                <a:defRPr/>
              </a:pPr>
              <a:t>4/11/2025</a:t>
            </a:fld>
            <a:endParaRPr lang="en-US"/>
          </a:p>
        </p:txBody>
      </p:sp>
      <p:sp>
        <p:nvSpPr>
          <p:cNvPr id="4" name="Holder 6">
            <a:extLst>
              <a:ext uri="{FF2B5EF4-FFF2-40B4-BE49-F238E27FC236}">
                <a16:creationId xmlns:a16="http://schemas.microsoft.com/office/drawing/2014/main" id="{370511ED-54F3-1796-6584-84B5430E52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05FAF6-061A-40C4-B943-CB20855EEBD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622150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011FCA-46EE-45C1-B978-A2BE95BBB6D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31E0F2E-160E-4B6D-BA93-12164190D21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9808278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0"/>
            <a:ext cx="11704319" cy="685799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376045" y="1347596"/>
            <a:ext cx="9439909" cy="136778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4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358062-1263-443F-B25E-6BCD3BABD740}" type="datetime1">
              <a:rPr lang="en-US" smtClean="0"/>
              <a:t>4/11/2025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1650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2271417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0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C5C68E-A7A9-4FB3-9F8B-576C38C3BB40}" type="datetime1">
              <a:rPr lang="en-US" smtClean="0"/>
              <a:t>4/11/2025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1650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4954062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CD7FA4-F21A-4150-970D-8F00DCF0CCB8}" type="datetime1">
              <a:rPr lang="en-US" smtClean="0"/>
              <a:t>4/11/2025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1650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5762109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9.xml"/><Relationship Id="rId7" Type="http://schemas.openxmlformats.org/officeDocument/2006/relationships/image" Target="../media/image1.jpeg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Relationship Id="rId6" Type="http://schemas.openxmlformats.org/officeDocument/2006/relationships/theme" Target="../theme/theme2.xml"/><Relationship Id="rId5" Type="http://schemas.openxmlformats.org/officeDocument/2006/relationships/slideLayout" Target="../slideLayouts/slideLayout11.xml"/><Relationship Id="rId4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bk object 16">
            <a:extLst>
              <a:ext uri="{FF2B5EF4-FFF2-40B4-BE49-F238E27FC236}">
                <a16:creationId xmlns:a16="http://schemas.microsoft.com/office/drawing/2014/main" id="{F415C3FF-7D9E-48E6-8511-066B85171CAF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1753850" cy="1536700"/>
          </a:xfrm>
          <a:prstGeom prst="rect">
            <a:avLst/>
          </a:prstGeom>
          <a:blipFill dpi="0" rotWithShape="1">
            <a:blip r:embed="rId8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1027" name="Holder 2">
            <a:extLst>
              <a:ext uri="{FF2B5EF4-FFF2-40B4-BE49-F238E27FC236}">
                <a16:creationId xmlns:a16="http://schemas.microsoft.com/office/drawing/2014/main" id="{D2B53E4D-277C-DA2D-7874-5DD8353F9C1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2566988" y="841375"/>
            <a:ext cx="7058025" cy="484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endParaRPr lang="en-US" altLang="en-US"/>
          </a:p>
        </p:txBody>
      </p:sp>
      <p:sp>
        <p:nvSpPr>
          <p:cNvPr id="1028" name="Holder 3">
            <a:extLst>
              <a:ext uri="{FF2B5EF4-FFF2-40B4-BE49-F238E27FC236}">
                <a16:creationId xmlns:a16="http://schemas.microsoft.com/office/drawing/2014/main" id="{69D0A736-5116-6CFE-43FC-EC40C260132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847725" y="2844800"/>
            <a:ext cx="10496550" cy="1550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endParaRPr lang="en-US" altLang="en-US"/>
          </a:p>
        </p:txBody>
      </p:sp>
      <p:sp>
        <p:nvSpPr>
          <p:cNvPr id="4" name="Holder 4">
            <a:extLst>
              <a:ext uri="{FF2B5EF4-FFF2-40B4-BE49-F238E27FC236}">
                <a16:creationId xmlns:a16="http://schemas.microsoft.com/office/drawing/2014/main" id="{91A625B7-61B6-4A05-AA23-824DDA94865A}"/>
              </a:ext>
            </a:extLst>
          </p:cNvPr>
          <p:cNvSpPr>
            <a:spLocks noGrp="1"/>
          </p:cNvSpPr>
          <p:nvPr>
            <p:ph type="ftr" sz="quarter" idx="5"/>
          </p:nvPr>
        </p:nvSpPr>
        <p:spPr>
          <a:xfrm>
            <a:off x="4144963" y="6378575"/>
            <a:ext cx="3902075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/>
          </a:p>
        </p:txBody>
      </p:sp>
      <p:sp>
        <p:nvSpPr>
          <p:cNvPr id="5" name="Holder 5">
            <a:extLst>
              <a:ext uri="{FF2B5EF4-FFF2-40B4-BE49-F238E27FC236}">
                <a16:creationId xmlns:a16="http://schemas.microsoft.com/office/drawing/2014/main" id="{43ACF3F7-8F34-4A78-8C33-6F8D11DFF9E2}"/>
              </a:ext>
            </a:extLst>
          </p:cNvPr>
          <p:cNvSpPr>
            <a:spLocks noGrp="1"/>
          </p:cNvSpPr>
          <p:nvPr>
            <p:ph type="dt" sz="half" idx="6"/>
          </p:nvPr>
        </p:nvSpPr>
        <p:spPr>
          <a:xfrm>
            <a:off x="609600" y="6378575"/>
            <a:ext cx="2803525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50867813-FD4B-49CB-89E6-B239A409764A}" type="datetime1">
              <a:rPr lang="en-US"/>
              <a:pPr>
                <a:defRPr/>
              </a:pPr>
              <a:t>4/11/2025</a:t>
            </a:fld>
            <a:endParaRPr lang="en-US"/>
          </a:p>
        </p:txBody>
      </p:sp>
      <p:sp>
        <p:nvSpPr>
          <p:cNvPr id="6" name="Holder 6">
            <a:extLst>
              <a:ext uri="{FF2B5EF4-FFF2-40B4-BE49-F238E27FC236}">
                <a16:creationId xmlns:a16="http://schemas.microsoft.com/office/drawing/2014/main" id="{D514D267-757F-40D1-B8F0-E145CBE2BB53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>
          <a:xfrm>
            <a:off x="11379200" y="6289675"/>
            <a:ext cx="252413" cy="274638"/>
          </a:xfrm>
          <a:prstGeom prst="rect">
            <a:avLst/>
          </a:prstGeom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marL="12700" eaLnBrk="1" hangingPunct="1">
              <a:lnSpc>
                <a:spcPts val="1650"/>
              </a:lnSpc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C5E285C8-9CE6-4D1D-9BA5-1E975BFB5952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6" r:id="rId1"/>
    <p:sldLayoutId id="2147483713" r:id="rId2"/>
    <p:sldLayoutId id="2147483714" r:id="rId3"/>
    <p:sldLayoutId id="2147483717" r:id="rId4"/>
    <p:sldLayoutId id="2147483715" r:id="rId5"/>
    <p:sldLayoutId id="2147483718" r:id="rId6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>
          <a:solidFill>
            <a:schemeClr val="tx2"/>
          </a:solidFill>
          <a:latin typeface="Calibri" panose="020F050202020403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>
          <a:solidFill>
            <a:schemeClr val="tx2"/>
          </a:solidFill>
          <a:latin typeface="Calibri" panose="020F050202020403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>
          <a:solidFill>
            <a:schemeClr val="tx2"/>
          </a:solidFill>
          <a:latin typeface="Calibri" panose="020F050202020403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>
          <a:solidFill>
            <a:schemeClr val="tx2"/>
          </a:solidFill>
          <a:latin typeface="Calibri" panose="020F0502020204030204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>
          <a:solidFill>
            <a:schemeClr val="tx2"/>
          </a:solidFill>
          <a:latin typeface="Calibri" panose="020F0502020204030204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>
          <a:solidFill>
            <a:schemeClr val="tx2"/>
          </a:solidFill>
          <a:latin typeface="Calibri" panose="020F0502020204030204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>
          <a:solidFill>
            <a:schemeClr val="tx2"/>
          </a:solidFill>
          <a:latin typeface="Calibri" panose="020F0502020204030204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>
          <a:solidFill>
            <a:schemeClr val="tx2"/>
          </a:solidFill>
          <a:latin typeface="Calibri" panose="020F0502020204030204" pitchFamily="34" charset="0"/>
        </a:defRPr>
      </a:lvl9pPr>
    </p:titleStyle>
    <p:bodyStyle>
      <a:lvl1pPr algn="l" rtl="0" eaLnBrk="0" fontAlgn="base" hangingPunct="0">
        <a:spcBef>
          <a:spcPct val="20000"/>
        </a:spcBef>
        <a:spcAft>
          <a:spcPct val="0"/>
        </a:spcAft>
        <a:defRPr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0" fontAlgn="base" hangingPunct="0">
        <a:spcBef>
          <a:spcPct val="20000"/>
        </a:spcBef>
        <a:spcAft>
          <a:spcPct val="0"/>
        </a:spcAft>
        <a:defRPr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0" fontAlgn="base" hangingPunct="0">
        <a:spcBef>
          <a:spcPct val="20000"/>
        </a:spcBef>
        <a:spcAft>
          <a:spcPct val="0"/>
        </a:spcAft>
        <a:defRPr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0" fontAlgn="base" hangingPunct="0">
        <a:spcBef>
          <a:spcPct val="20000"/>
        </a:spcBef>
        <a:spcAft>
          <a:spcPct val="0"/>
        </a:spcAft>
        <a:defRPr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0" fontAlgn="base" hangingPunct="0">
        <a:spcBef>
          <a:spcPct val="20000"/>
        </a:spcBef>
        <a:spcAft>
          <a:spcPct val="0"/>
        </a:spcAft>
        <a:defRPr>
          <a:solidFill>
            <a:schemeClr val="tx1"/>
          </a:solidFill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0"/>
            <a:ext cx="11753087" cy="1536191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567559" y="841705"/>
            <a:ext cx="7056881" cy="48323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0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847750" y="2845435"/>
            <a:ext cx="10496499" cy="1550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E59E77-061D-443B-9A7E-9C24C3B0FDC2}" type="datetime1">
              <a:rPr lang="en-US" smtClean="0"/>
              <a:t>4/11/2025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1379834" y="6290385"/>
            <a:ext cx="251459" cy="2743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1650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0417240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0" r:id="rId1"/>
    <p:sldLayoutId id="2147483721" r:id="rId2"/>
    <p:sldLayoutId id="2147483722" r:id="rId3"/>
    <p:sldLayoutId id="2147483723" r:id="rId4"/>
    <p:sldLayoutId id="2147483724" r:id="rId5"/>
  </p:sldLayoutIdLst>
  <p:hf hdr="0" ftr="0" dt="0"/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6.jpg"/><Relationship Id="rId5" Type="http://schemas.openxmlformats.org/officeDocument/2006/relationships/image" Target="../media/image5.jpg"/><Relationship Id="rId4" Type="http://schemas.openxmlformats.org/officeDocument/2006/relationships/image" Target="../media/image4.jp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mcc.ca/examinations-assessments/practice-ready-assessment/" TargetMode="Externa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png"/><Relationship Id="rId3" Type="http://schemas.openxmlformats.org/officeDocument/2006/relationships/image" Target="../media/image15.png"/><Relationship Id="rId7" Type="http://schemas.openxmlformats.org/officeDocument/2006/relationships/image" Target="../media/image1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8.png"/><Relationship Id="rId5" Type="http://schemas.openxmlformats.org/officeDocument/2006/relationships/image" Target="../media/image17.png"/><Relationship Id="rId4" Type="http://schemas.openxmlformats.org/officeDocument/2006/relationships/image" Target="../media/image16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7" Type="http://schemas.openxmlformats.org/officeDocument/2006/relationships/image" Target="../media/image14.png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7.xml"/><Relationship Id="rId7" Type="http://schemas.microsoft.com/office/2007/relationships/diagramDrawing" Target="../diagrams/drawing7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Relationship Id="rId6" Type="http://schemas.openxmlformats.org/officeDocument/2006/relationships/diagramColors" Target="../diagrams/colors7.xml"/><Relationship Id="rId5" Type="http://schemas.openxmlformats.org/officeDocument/2006/relationships/diagramQuickStyle" Target="../diagrams/quickStyle7.xml"/><Relationship Id="rId4" Type="http://schemas.openxmlformats.org/officeDocument/2006/relationships/diagramLayout" Target="../diagrams/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8.xml"/><Relationship Id="rId7" Type="http://schemas.microsoft.com/office/2007/relationships/diagramDrawing" Target="../diagrams/drawing8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8.xml"/><Relationship Id="rId5" Type="http://schemas.openxmlformats.org/officeDocument/2006/relationships/diagramQuickStyle" Target="../diagrams/quickStyle8.xml"/><Relationship Id="rId4" Type="http://schemas.openxmlformats.org/officeDocument/2006/relationships/diagramLayout" Target="../diagrams/layout8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hyperlink" Target="mailto:hcrro1@gov.mb.ca" TargetMode="External"/><Relationship Id="rId1" Type="http://schemas.openxmlformats.org/officeDocument/2006/relationships/slideLayout" Target="../slideLayouts/slideLayout8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6.png"/><Relationship Id="rId3" Type="http://schemas.openxmlformats.org/officeDocument/2006/relationships/image" Target="../media/image21.jpg"/><Relationship Id="rId7" Type="http://schemas.openxmlformats.org/officeDocument/2006/relationships/image" Target="../media/image25.jp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4.jpg"/><Relationship Id="rId5" Type="http://schemas.openxmlformats.org/officeDocument/2006/relationships/image" Target="../media/image23.jpg"/><Relationship Id="rId4" Type="http://schemas.openxmlformats.org/officeDocument/2006/relationships/image" Target="../media/image22.jp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>
            <a:extLst>
              <a:ext uri="{FF2B5EF4-FFF2-40B4-BE49-F238E27FC236}">
                <a16:creationId xmlns:a16="http://schemas.microsoft.com/office/drawing/2014/main" id="{436B2147-35F4-BD91-A20E-F879B05EFC05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134938" y="3222625"/>
            <a:ext cx="5794375" cy="1050925"/>
          </a:xfrm>
        </p:spPr>
        <p:txBody>
          <a:bodyPr/>
          <a:lstStyle/>
          <a:p>
            <a:r>
              <a:rPr lang="en-US" altLang="en-US" sz="4800" b="1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Make It in Manitoba</a:t>
            </a:r>
            <a:br>
              <a:rPr lang="en-US" altLang="en-US" sz="5400">
                <a:solidFill>
                  <a:schemeClr val="tx1"/>
                </a:solidFill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n-US" altLang="en-US" sz="5400">
                <a:solidFill>
                  <a:schemeClr val="tx1"/>
                </a:solidFill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b="1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Health Care Retention &amp; Recruitment Office</a:t>
            </a:r>
            <a:endParaRPr lang="en-US" altLang="en-US" sz="2400">
              <a:solidFill>
                <a:schemeClr val="tx1"/>
              </a:solidFill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6147" name="Title 1">
            <a:extLst>
              <a:ext uri="{FF2B5EF4-FFF2-40B4-BE49-F238E27FC236}">
                <a16:creationId xmlns:a16="http://schemas.microsoft.com/office/drawing/2014/main" id="{7ABBEA7F-07D6-A2B9-6D22-814114A53F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17625" y="5119688"/>
            <a:ext cx="34829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</a:pPr>
            <a:r>
              <a:rPr lang="en-US" altLang="en-US">
                <a:latin typeface="Arial" panose="020B0604020202020204" pitchFamily="34" charset="0"/>
                <a:cs typeface="Arial" panose="020B0604020202020204" pitchFamily="34" charset="0"/>
              </a:rPr>
              <a:t>April 2025</a:t>
            </a:r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68456137-1601-41C0-8DBD-A121E65FA84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86240" y="918791"/>
            <a:ext cx="2743200" cy="27432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 w="76200">
            <a:solidFill>
              <a:schemeClr val="accent1"/>
            </a:solidFill>
          </a:ln>
          <a:effectLst/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02534FAC-CDD3-45E5-9175-7F474CAFBE8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35945" y="916595"/>
            <a:ext cx="2743201" cy="274320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 w="76200">
            <a:solidFill>
              <a:schemeClr val="accent1"/>
            </a:solidFill>
          </a:ln>
          <a:effectLst/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0EDDCAF0-4515-43DA-861D-6B514AB3E702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89791" y="3881807"/>
            <a:ext cx="2736096" cy="2747593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 w="76200">
            <a:solidFill>
              <a:schemeClr val="accent1"/>
            </a:solidFill>
          </a:ln>
          <a:effectLst/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E1C62200-C099-449C-8D9B-117E96A3A8EB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41244" y="3873836"/>
            <a:ext cx="2732600" cy="275556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 w="76200">
            <a:solidFill>
              <a:schemeClr val="accent1"/>
            </a:solidFill>
          </a:ln>
          <a:effectLst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>
            <a:extLst>
              <a:ext uri="{FF2B5EF4-FFF2-40B4-BE49-F238E27FC236}">
                <a16:creationId xmlns:a16="http://schemas.microsoft.com/office/drawing/2014/main" id="{0A7CB64B-6D76-87D6-DE22-F746E6AE99C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52400" y="28575"/>
            <a:ext cx="5334000" cy="493713"/>
          </a:xfrm>
        </p:spPr>
        <p:txBody>
          <a:bodyPr/>
          <a:lstStyle/>
          <a:p>
            <a:pPr algn="l" eaLnBrk="1" hangingPunct="1"/>
            <a:r>
              <a:rPr lang="en-US" altLang="en-US" sz="32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Making progress</a:t>
            </a:r>
            <a:endParaRPr lang="en-US" altLang="en-US" sz="320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459" name="Slide Number Placeholder 3">
            <a:extLst>
              <a:ext uri="{FF2B5EF4-FFF2-40B4-BE49-F238E27FC236}">
                <a16:creationId xmlns:a16="http://schemas.microsoft.com/office/drawing/2014/main" id="{C5FAAE36-7264-8B94-06D4-AE00FB77CEB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127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01C0AE26-D5D1-4EED-B325-B1E0BB6949F3}" type="slidenum">
              <a:rPr lang="en-US" altLang="en-US">
                <a:latin typeface="Arial" panose="020B0604020202020204" pitchFamily="34" charset="0"/>
              </a:rPr>
              <a:pPr/>
              <a:t>10</a:t>
            </a:fld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7" name="Freeform: Shape 6">
            <a:extLst>
              <a:ext uri="{FF2B5EF4-FFF2-40B4-BE49-F238E27FC236}">
                <a16:creationId xmlns:a16="http://schemas.microsoft.com/office/drawing/2014/main" id="{E189CBB9-19ED-4A71-985A-8C1D27AD26B4}"/>
              </a:ext>
            </a:extLst>
          </p:cNvPr>
          <p:cNvSpPr/>
          <p:nvPr/>
        </p:nvSpPr>
        <p:spPr>
          <a:xfrm>
            <a:off x="479084" y="2378489"/>
            <a:ext cx="6194050" cy="3190401"/>
          </a:xfrm>
          <a:custGeom>
            <a:avLst/>
            <a:gdLst>
              <a:gd name="connsiteX0" fmla="*/ 0 w 6557246"/>
              <a:gd name="connsiteY0" fmla="*/ 0 h 2870853"/>
              <a:gd name="connsiteX1" fmla="*/ 6557246 w 6557246"/>
              <a:gd name="connsiteY1" fmla="*/ 0 h 2870853"/>
              <a:gd name="connsiteX2" fmla="*/ 6557246 w 6557246"/>
              <a:gd name="connsiteY2" fmla="*/ 2870853 h 2870853"/>
              <a:gd name="connsiteX3" fmla="*/ 0 w 6557246"/>
              <a:gd name="connsiteY3" fmla="*/ 2870853 h 2870853"/>
              <a:gd name="connsiteX4" fmla="*/ 0 w 6557246"/>
              <a:gd name="connsiteY4" fmla="*/ 0 h 28708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557246" h="2870853">
                <a:moveTo>
                  <a:pt x="0" y="0"/>
                </a:moveTo>
                <a:lnTo>
                  <a:pt x="6557246" y="0"/>
                </a:lnTo>
                <a:lnTo>
                  <a:pt x="6557246" y="2870853"/>
                </a:lnTo>
                <a:lnTo>
                  <a:pt x="0" y="2870853"/>
                </a:lnTo>
                <a:lnTo>
                  <a:pt x="0" y="0"/>
                </a:lnTo>
                <a:close/>
              </a:path>
            </a:pathLst>
          </a:custGeom>
          <a:solidFill>
            <a:schemeClr val="accent6">
              <a:lumMod val="20000"/>
              <a:lumOff val="80000"/>
            </a:schemeClr>
          </a:solidFill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208193" tIns="25400" rIns="142240" bIns="25400" numCol="1" spcCol="1270" anchor="t" anchorCtr="0">
            <a:noAutofit/>
          </a:bodyPr>
          <a:lstStyle/>
          <a:p>
            <a:pPr marL="228600" lvl="1" indent="-228600" algn="l" defTabSz="889000" rtl="0">
              <a:lnSpc>
                <a:spcPct val="120000"/>
              </a:lnSpc>
              <a:spcBef>
                <a:spcPct val="0"/>
              </a:spcBef>
              <a:spcAft>
                <a:spcPts val="600"/>
              </a:spcAft>
              <a:buChar char="•"/>
            </a:pPr>
            <a:r>
              <a:rPr lang="en-US" sz="2000" kern="1200">
                <a:latin typeface="Arial" panose="020B0604020202020204" pitchFamily="34" charset="0"/>
                <a:cs typeface="Arial" panose="020B0604020202020204" pitchFamily="34" charset="0"/>
              </a:rPr>
              <a:t>Work with CPSM and UofM to streamline licensing </a:t>
            </a:r>
          </a:p>
          <a:p>
            <a:pPr marL="228600" lvl="1" indent="-228600" algn="l" defTabSz="889000">
              <a:lnSpc>
                <a:spcPct val="120000"/>
              </a:lnSpc>
              <a:spcBef>
                <a:spcPct val="0"/>
              </a:spcBef>
              <a:spcAft>
                <a:spcPts val="600"/>
              </a:spcAft>
              <a:buChar char="•"/>
            </a:pPr>
            <a:r>
              <a:rPr lang="en-US" sz="2000" kern="1200">
                <a:latin typeface="Arial" panose="020B0604020202020204" pitchFamily="34" charset="0"/>
                <a:cs typeface="Arial" panose="020B0604020202020204" pitchFamily="34" charset="0"/>
              </a:rPr>
              <a:t>Collaborate with UofM to introduce PRAs for Family Medicine IMGs</a:t>
            </a:r>
          </a:p>
          <a:p>
            <a:pPr marL="228600" lvl="1" indent="-228600" algn="l" defTabSz="889000">
              <a:lnSpc>
                <a:spcPct val="120000"/>
              </a:lnSpc>
              <a:spcBef>
                <a:spcPct val="0"/>
              </a:spcBef>
              <a:spcAft>
                <a:spcPts val="600"/>
              </a:spcAft>
              <a:buChar char="•"/>
            </a:pPr>
            <a:r>
              <a:rPr lang="en-US" sz="2000" kern="1200">
                <a:latin typeface="Arial" panose="020B0604020202020204" pitchFamily="34" charset="0"/>
                <a:cs typeface="Arial" panose="020B0604020202020204" pitchFamily="34" charset="0"/>
              </a:rPr>
              <a:t>For IMGs requiring further training prior to licensing, Clinical Assistant positions offer opportunities to gain experience and supports physicians with patient panels.</a:t>
            </a:r>
          </a:p>
        </p:txBody>
      </p:sp>
      <p:pic>
        <p:nvPicPr>
          <p:cNvPr id="19463" name="Graphic 37" descr="Business Growth">
            <a:extLst>
              <a:ext uri="{FF2B5EF4-FFF2-40B4-BE49-F238E27FC236}">
                <a16:creationId xmlns:a16="http://schemas.microsoft.com/office/drawing/2014/main" id="{AA90F80E-002B-EDCA-3E54-43B7BA92C0A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5888" y="457200"/>
            <a:ext cx="9144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790B9E7B-893D-4CE5-B659-0648FD630D9B}"/>
              </a:ext>
            </a:extLst>
          </p:cNvPr>
          <p:cNvSpPr/>
          <p:nvPr/>
        </p:nvSpPr>
        <p:spPr>
          <a:xfrm>
            <a:off x="6868974" y="1892841"/>
            <a:ext cx="5171974" cy="38625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u="sng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Practice Ready Assessment Program</a:t>
            </a:r>
            <a:r>
              <a:rPr lang="en-US" sz="2000" b="1" u="sng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(PRA)</a:t>
            </a:r>
            <a:r>
              <a:rPr lang="en-US" sz="200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endParaRPr lang="en-US" sz="200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 IMGs who have completed residency training and can practice independently  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Prior to licensing, IMG candidates have skills assessed to ensure skills meet CPSM standards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Enrollment requires an approved sponsor and  job offer in a clinical area deemed to be of high need in Manitoba</a:t>
            </a:r>
            <a:endParaRPr lang="en-US" sz="2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628C2EFD-059A-47A1-8807-FF15DF93A2C0}"/>
              </a:ext>
            </a:extLst>
          </p:cNvPr>
          <p:cNvSpPr/>
          <p:nvPr/>
        </p:nvSpPr>
        <p:spPr>
          <a:xfrm>
            <a:off x="1655673" y="937635"/>
            <a:ext cx="10194951" cy="4801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defTabSz="1066800">
              <a:lnSpc>
                <a:spcPct val="90000"/>
              </a:lnSpc>
              <a:spcAft>
                <a:spcPct val="35000"/>
              </a:spcAft>
            </a:pPr>
            <a:r>
              <a:rPr lang="en-US" sz="2800" b="1"/>
              <a:t>Simplified pathways for Internationally Medical Graduates (IMGs)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F5B6D42-39C0-AFC2-ACB4-1029EEF3EA9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>
            <a:extLst>
              <a:ext uri="{FF2B5EF4-FFF2-40B4-BE49-F238E27FC236}">
                <a16:creationId xmlns:a16="http://schemas.microsoft.com/office/drawing/2014/main" id="{075B7A2F-3879-A2C6-4452-FA27F48A82F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52400" y="28575"/>
            <a:ext cx="5334000" cy="493713"/>
          </a:xfrm>
        </p:spPr>
        <p:txBody>
          <a:bodyPr/>
          <a:lstStyle/>
          <a:p>
            <a:pPr algn="l" eaLnBrk="1" hangingPunct="1"/>
            <a:r>
              <a:rPr lang="en-US" altLang="en-US" sz="32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Making progress</a:t>
            </a:r>
            <a:endParaRPr lang="en-US" altLang="en-US" sz="320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459" name="Slide Number Placeholder 3">
            <a:extLst>
              <a:ext uri="{FF2B5EF4-FFF2-40B4-BE49-F238E27FC236}">
                <a16:creationId xmlns:a16="http://schemas.microsoft.com/office/drawing/2014/main" id="{1DB6CAF2-6A1C-BFC3-5D1E-0CBCDB1295C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127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01C0AE26-D5D1-4EED-B325-B1E0BB6949F3}" type="slidenum">
              <a:rPr lang="en-US" altLang="en-US">
                <a:latin typeface="Arial" panose="020B0604020202020204" pitchFamily="34" charset="0"/>
              </a:rPr>
              <a:pPr/>
              <a:t>11</a:t>
            </a:fld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FEE678ED-EAA0-4167-AEE3-CEF7CA3B4F1C}"/>
              </a:ext>
            </a:extLst>
          </p:cNvPr>
          <p:cNvSpPr/>
          <p:nvPr/>
        </p:nvSpPr>
        <p:spPr>
          <a:xfrm>
            <a:off x="266234" y="1970411"/>
            <a:ext cx="7588685" cy="1763296"/>
          </a:xfrm>
          <a:custGeom>
            <a:avLst/>
            <a:gdLst>
              <a:gd name="connsiteX0" fmla="*/ 0 w 8350685"/>
              <a:gd name="connsiteY0" fmla="*/ 0 h 1480049"/>
              <a:gd name="connsiteX1" fmla="*/ 8350685 w 8350685"/>
              <a:gd name="connsiteY1" fmla="*/ 0 h 1480049"/>
              <a:gd name="connsiteX2" fmla="*/ 8350685 w 8350685"/>
              <a:gd name="connsiteY2" fmla="*/ 1480049 h 1480049"/>
              <a:gd name="connsiteX3" fmla="*/ 0 w 8350685"/>
              <a:gd name="connsiteY3" fmla="*/ 1480049 h 1480049"/>
              <a:gd name="connsiteX4" fmla="*/ 0 w 8350685"/>
              <a:gd name="connsiteY4" fmla="*/ 0 h 14800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350685" h="1480049">
                <a:moveTo>
                  <a:pt x="0" y="0"/>
                </a:moveTo>
                <a:lnTo>
                  <a:pt x="8350685" y="0"/>
                </a:lnTo>
                <a:lnTo>
                  <a:pt x="8350685" y="1480049"/>
                </a:lnTo>
                <a:lnTo>
                  <a:pt x="0" y="1480049"/>
                </a:lnTo>
                <a:lnTo>
                  <a:pt x="0" y="0"/>
                </a:lnTo>
                <a:close/>
              </a:path>
            </a:pathLst>
          </a:custGeom>
          <a:solidFill>
            <a:schemeClr val="accent6">
              <a:lumMod val="20000"/>
              <a:lumOff val="80000"/>
            </a:schemeClr>
          </a:solidFill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265134" tIns="25400" rIns="142240" bIns="25400" numCol="1" spcCol="1270" anchor="t" anchorCtr="0">
            <a:noAutofit/>
          </a:bodyPr>
          <a:lstStyle/>
          <a:p>
            <a:pPr marL="0" lvl="1" algn="l" defTabSz="889000">
              <a:lnSpc>
                <a:spcPct val="110000"/>
              </a:lnSpc>
              <a:spcBef>
                <a:spcPct val="0"/>
              </a:spcBef>
              <a:spcAft>
                <a:spcPct val="20000"/>
              </a:spcAft>
            </a:pPr>
            <a:r>
              <a:rPr lang="en-US" sz="2000" kern="1200">
                <a:latin typeface="Arial" panose="020B0604020202020204" pitchFamily="34" charset="0"/>
                <a:cs typeface="Arial" panose="020B0604020202020204" pitchFamily="34" charset="0"/>
              </a:rPr>
              <a:t>Focused effort promoting and enrolling IENs to the </a:t>
            </a:r>
            <a:r>
              <a:rPr lang="en-US" sz="2000" b="1" kern="1200">
                <a:latin typeface="Arial" panose="020B0604020202020204" pitchFamily="34" charset="0"/>
                <a:cs typeface="Arial" panose="020B0604020202020204" pitchFamily="34" charset="0"/>
              </a:rPr>
              <a:t>Manitoba IEN program</a:t>
            </a:r>
            <a:r>
              <a:rPr lang="en-US" sz="2000" kern="1200">
                <a:latin typeface="Arial" panose="020B0604020202020204" pitchFamily="34" charset="0"/>
                <a:cs typeface="Arial" panose="020B0604020202020204" pitchFamily="34" charset="0"/>
              </a:rPr>
              <a:t> which supports licensure navigation and financial assistance</a:t>
            </a:r>
          </a:p>
          <a:p>
            <a:pPr marL="0" lvl="1" algn="ctr" defTabSz="889000">
              <a:lnSpc>
                <a:spcPct val="110000"/>
              </a:lnSpc>
              <a:spcBef>
                <a:spcPct val="0"/>
              </a:spcBef>
              <a:spcAft>
                <a:spcPct val="20000"/>
              </a:spcAft>
            </a:pPr>
            <a:r>
              <a:rPr lang="en-US" sz="2000" b="1" i="1" kern="1200">
                <a:latin typeface="Arial" panose="020B0604020202020204" pitchFamily="34" charset="0"/>
                <a:cs typeface="Arial" panose="020B0604020202020204" pitchFamily="34" charset="0"/>
              </a:rPr>
              <a:t>Any person who worked as a nurse outside of Canada is encouraged to apply</a:t>
            </a:r>
            <a:endParaRPr lang="en-US" sz="2000" i="1" kern="12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9461" name="Group 1">
            <a:extLst>
              <a:ext uri="{FF2B5EF4-FFF2-40B4-BE49-F238E27FC236}">
                <a16:creationId xmlns:a16="http://schemas.microsoft.com/office/drawing/2014/main" id="{69BA32ED-1BAB-B569-BE0F-0791173947AE}"/>
              </a:ext>
            </a:extLst>
          </p:cNvPr>
          <p:cNvGrpSpPr>
            <a:grpSpLocks/>
          </p:cNvGrpSpPr>
          <p:nvPr/>
        </p:nvGrpSpPr>
        <p:grpSpPr bwMode="auto">
          <a:xfrm>
            <a:off x="381000" y="4490315"/>
            <a:ext cx="10998200" cy="1809750"/>
            <a:chOff x="0" y="4495800"/>
            <a:chExt cx="12192000" cy="2190054"/>
          </a:xfrm>
        </p:grpSpPr>
        <p:cxnSp>
          <p:nvCxnSpPr>
            <p:cNvPr id="6" name="Straight Arrow Connector 5">
              <a:extLst>
                <a:ext uri="{FF2B5EF4-FFF2-40B4-BE49-F238E27FC236}">
                  <a16:creationId xmlns:a16="http://schemas.microsoft.com/office/drawing/2014/main" id="{83427F19-26FC-DDCE-3B0F-02FEEA3C70FD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0" y="5928941"/>
              <a:ext cx="12192000" cy="26895"/>
            </a:xfrm>
            <a:prstGeom prst="straightConnector1">
              <a:avLst/>
            </a:prstGeom>
            <a:ln w="57150">
              <a:solidFill>
                <a:srgbClr val="012169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9465" name="Group 6">
              <a:extLst>
                <a:ext uri="{FF2B5EF4-FFF2-40B4-BE49-F238E27FC236}">
                  <a16:creationId xmlns:a16="http://schemas.microsoft.com/office/drawing/2014/main" id="{CAEBD198-1A7A-EE08-D5EB-B0EE3B145DA6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39228" y="5327489"/>
              <a:ext cx="1223285" cy="1223285"/>
              <a:chOff x="1553664" y="2811987"/>
              <a:chExt cx="1223285" cy="1223285"/>
            </a:xfrm>
          </p:grpSpPr>
          <p:sp>
            <p:nvSpPr>
              <p:cNvPr id="19493" name="Oval 7">
                <a:extLst>
                  <a:ext uri="{FF2B5EF4-FFF2-40B4-BE49-F238E27FC236}">
                    <a16:creationId xmlns:a16="http://schemas.microsoft.com/office/drawing/2014/main" id="{3AAF24DF-F033-33E0-9E53-4AA74FE5F662}"/>
                  </a:ext>
                </a:extLst>
              </p:cNvPr>
              <p:cNvSpPr>
                <a:spLocks noChangeArrowheads="1"/>
              </p:cNvSpPr>
              <p:nvPr/>
            </p:nvSpPr>
            <p:spPr bwMode="gray">
              <a:xfrm>
                <a:off x="1553664" y="2811987"/>
                <a:ext cx="1223285" cy="1223285"/>
              </a:xfrm>
              <a:prstGeom prst="ellipse">
                <a:avLst/>
              </a:prstGeom>
              <a:solidFill>
                <a:schemeClr val="bg1"/>
              </a:solidFill>
              <a:ln w="28575" algn="ctr">
                <a:solidFill>
                  <a:srgbClr val="898989"/>
                </a:solidFill>
                <a:miter lim="800000"/>
                <a:headEnd/>
                <a:tailEnd/>
              </a:ln>
            </p:spPr>
            <p:txBody>
              <a:bodyPr lIns="88900" tIns="88900" rIns="88900" bIns="88900" anchor="ctr"/>
              <a:lstStyle>
                <a:lvl1pPr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algn="ctr">
                  <a:lnSpc>
                    <a:spcPct val="106000"/>
                  </a:lnSpc>
                  <a:buFont typeface="Wingdings 2" panose="05020102010507070707" pitchFamily="18" charset="2"/>
                  <a:buNone/>
                </a:pPr>
                <a:endParaRPr lang="en-US" altLang="en-US" sz="1200">
                  <a:solidFill>
                    <a:schemeClr val="bg1"/>
                  </a:solidFill>
                  <a:latin typeface="Arial Regular"/>
                  <a:ea typeface="Open Sans" panose="020B0606030504020204" pitchFamily="34" charset="0"/>
                  <a:cs typeface="Open Sans" panose="020B0606030504020204" pitchFamily="34" charset="0"/>
                </a:endParaRPr>
              </a:p>
            </p:txBody>
          </p:sp>
          <p:sp>
            <p:nvSpPr>
              <p:cNvPr id="9" name="Shape 2539">
                <a:extLst>
                  <a:ext uri="{FF2B5EF4-FFF2-40B4-BE49-F238E27FC236}">
                    <a16:creationId xmlns:a16="http://schemas.microsoft.com/office/drawing/2014/main" id="{09E92510-4949-783B-04DD-DD5B894732DB}"/>
                  </a:ext>
                </a:extLst>
              </p:cNvPr>
              <p:cNvSpPr/>
              <p:nvPr/>
            </p:nvSpPr>
            <p:spPr>
              <a:xfrm>
                <a:off x="2439578" y="2823661"/>
                <a:ext cx="197099" cy="13447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720"/>
                    </a:moveTo>
                    <a:cubicBezTo>
                      <a:pt x="21600" y="323"/>
                      <a:pt x="21380" y="0"/>
                      <a:pt x="21109" y="0"/>
                    </a:cubicBezTo>
                    <a:cubicBezTo>
                      <a:pt x="20969" y="0"/>
                      <a:pt x="20845" y="88"/>
                      <a:pt x="20756" y="226"/>
                    </a:cubicBezTo>
                    <a:lnTo>
                      <a:pt x="20754" y="223"/>
                    </a:lnTo>
                    <a:lnTo>
                      <a:pt x="7848" y="19853"/>
                    </a:lnTo>
                    <a:lnTo>
                      <a:pt x="838" y="9571"/>
                    </a:lnTo>
                    <a:cubicBezTo>
                      <a:pt x="749" y="9441"/>
                      <a:pt x="626" y="9360"/>
                      <a:pt x="491" y="9360"/>
                    </a:cubicBezTo>
                    <a:cubicBezTo>
                      <a:pt x="220" y="9360"/>
                      <a:pt x="0" y="9683"/>
                      <a:pt x="0" y="10080"/>
                    </a:cubicBezTo>
                    <a:cubicBezTo>
                      <a:pt x="0" y="10279"/>
                      <a:pt x="55" y="10459"/>
                      <a:pt x="144" y="10589"/>
                    </a:cubicBezTo>
                    <a:lnTo>
                      <a:pt x="7507" y="21390"/>
                    </a:lnTo>
                    <a:cubicBezTo>
                      <a:pt x="7596" y="21520"/>
                      <a:pt x="7719" y="21600"/>
                      <a:pt x="7855" y="21600"/>
                    </a:cubicBezTo>
                    <a:cubicBezTo>
                      <a:pt x="7995" y="21600"/>
                      <a:pt x="8119" y="21513"/>
                      <a:pt x="8208" y="21376"/>
                    </a:cubicBezTo>
                    <a:lnTo>
                      <a:pt x="8210" y="21377"/>
                    </a:lnTo>
                    <a:lnTo>
                      <a:pt x="21465" y="1217"/>
                    </a:lnTo>
                    <a:lnTo>
                      <a:pt x="21462" y="1215"/>
                    </a:lnTo>
                    <a:cubicBezTo>
                      <a:pt x="21547" y="1087"/>
                      <a:pt x="21600" y="913"/>
                      <a:pt x="21600" y="720"/>
                    </a:cubicBezTo>
                  </a:path>
                </a:pathLst>
              </a:custGeom>
              <a:solidFill>
                <a:schemeClr val="bg1"/>
              </a:solidFill>
              <a:ln w="12700">
                <a:solidFill>
                  <a:schemeClr val="bg1"/>
                </a:solidFill>
                <a:miter lim="400000"/>
              </a:ln>
            </p:spPr>
            <p:txBody>
              <a:bodyPr lIns="14284" tIns="14284" rIns="14284" bIns="14284" anchor="ctr"/>
              <a:lstStyle/>
              <a:p>
                <a:pPr defTabSz="171399" eaLnBrk="1" hangingPunct="1">
                  <a:defRPr sz="3000" cap="none">
                    <a:solidFill>
                      <a:srgbClr val="FFFFFF"/>
                    </a:solidFill>
                    <a:effectLst>
                      <a:outerShdw blurRad="38100" dist="12700" dir="5400000" rotWithShape="0">
                        <a:srgbClr val="000000">
                          <a:alpha val="50000"/>
                        </a:srgbClr>
                      </a:outerShdw>
                    </a:effectLst>
                    <a:latin typeface="Gill Sans"/>
                    <a:ea typeface="Gill Sans"/>
                    <a:cs typeface="Gill Sans"/>
                    <a:sym typeface="Gill Sans"/>
                  </a:defRPr>
                </a:pPr>
                <a:endParaRPr sz="1125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  <a:latin typeface="Gill Sans"/>
                  <a:ea typeface="Calibri" charset="0"/>
                  <a:cs typeface="Calibri" charset="0"/>
                  <a:sym typeface="Gill Sans"/>
                </a:endParaRPr>
              </a:p>
            </p:txBody>
          </p:sp>
        </p:grpSp>
        <p:grpSp>
          <p:nvGrpSpPr>
            <p:cNvPr id="19466" name="Group 9">
              <a:extLst>
                <a:ext uri="{FF2B5EF4-FFF2-40B4-BE49-F238E27FC236}">
                  <a16:creationId xmlns:a16="http://schemas.microsoft.com/office/drawing/2014/main" id="{9B8444E5-40D2-5382-2E1A-6B0CB32BADD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5759708" y="4495800"/>
              <a:ext cx="1826371" cy="2057170"/>
              <a:chOff x="5218562" y="1978102"/>
              <a:chExt cx="1826371" cy="2057170"/>
            </a:xfrm>
          </p:grpSpPr>
          <p:sp>
            <p:nvSpPr>
              <p:cNvPr id="19491" name="TextBox 10">
                <a:extLst>
                  <a:ext uri="{FF2B5EF4-FFF2-40B4-BE49-F238E27FC236}">
                    <a16:creationId xmlns:a16="http://schemas.microsoft.com/office/drawing/2014/main" id="{D4C47A2B-19F6-0DE8-CB5A-0C1FF67AA49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218562" y="1978102"/>
                <a:ext cx="1826371" cy="67067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algn="ctr">
                  <a:buSzPct val="100000"/>
                </a:pPr>
                <a:r>
                  <a:rPr lang="en-US" altLang="en-US" b="1">
                    <a:solidFill>
                      <a:srgbClr val="313131"/>
                    </a:solidFill>
                    <a:latin typeface="Arial Regular"/>
                    <a:ea typeface="Open Sans" panose="020B0606030504020204" pitchFamily="34" charset="0"/>
                    <a:cs typeface="Open Sans" panose="020B0606030504020204" pitchFamily="34" charset="0"/>
                  </a:rPr>
                  <a:t>Access to </a:t>
                </a:r>
              </a:p>
              <a:p>
                <a:pPr algn="ctr">
                  <a:buSzPct val="100000"/>
                </a:pPr>
                <a:r>
                  <a:rPr lang="en-US" altLang="en-US" b="1">
                    <a:solidFill>
                      <a:srgbClr val="313131"/>
                    </a:solidFill>
                    <a:latin typeface="Arial Regular"/>
                    <a:ea typeface="Open Sans" panose="020B0606030504020204" pitchFamily="34" charset="0"/>
                    <a:cs typeface="Open Sans" panose="020B0606030504020204" pitchFamily="34" charset="0"/>
                  </a:rPr>
                  <a:t>Services</a:t>
                </a:r>
              </a:p>
            </p:txBody>
          </p:sp>
          <p:sp>
            <p:nvSpPr>
              <p:cNvPr id="19492" name="Oval 11">
                <a:extLst>
                  <a:ext uri="{FF2B5EF4-FFF2-40B4-BE49-F238E27FC236}">
                    <a16:creationId xmlns:a16="http://schemas.microsoft.com/office/drawing/2014/main" id="{71D3FB5E-DAA0-9720-19A8-B71419C269E1}"/>
                  </a:ext>
                </a:extLst>
              </p:cNvPr>
              <p:cNvSpPr>
                <a:spLocks noChangeArrowheads="1"/>
              </p:cNvSpPr>
              <p:nvPr/>
            </p:nvSpPr>
            <p:spPr bwMode="gray">
              <a:xfrm>
                <a:off x="5483790" y="2811987"/>
                <a:ext cx="1223285" cy="1223285"/>
              </a:xfrm>
              <a:prstGeom prst="ellipse">
                <a:avLst/>
              </a:prstGeom>
              <a:solidFill>
                <a:schemeClr val="bg1"/>
              </a:solidFill>
              <a:ln w="28575" algn="ctr">
                <a:solidFill>
                  <a:srgbClr val="898989"/>
                </a:solidFill>
                <a:miter lim="800000"/>
                <a:headEnd/>
                <a:tailEnd/>
              </a:ln>
            </p:spPr>
            <p:txBody>
              <a:bodyPr lIns="88900" tIns="88900" rIns="88900" bIns="88900" anchor="ctr"/>
              <a:lstStyle>
                <a:lvl1pPr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algn="ctr">
                  <a:lnSpc>
                    <a:spcPct val="106000"/>
                  </a:lnSpc>
                  <a:buFont typeface="Wingdings 2" panose="05020102010507070707" pitchFamily="18" charset="2"/>
                  <a:buNone/>
                </a:pPr>
                <a:endParaRPr lang="en-US" altLang="en-US" sz="1200">
                  <a:solidFill>
                    <a:schemeClr val="bg1"/>
                  </a:solidFill>
                  <a:latin typeface="Arial Regular"/>
                  <a:ea typeface="Open Sans" panose="020B0606030504020204" pitchFamily="34" charset="0"/>
                  <a:cs typeface="Open Sans" panose="020B0606030504020204" pitchFamily="34" charset="0"/>
                </a:endParaRPr>
              </a:p>
            </p:txBody>
          </p:sp>
        </p:grpSp>
        <p:grpSp>
          <p:nvGrpSpPr>
            <p:cNvPr id="19467" name="Group 12">
              <a:extLst>
                <a:ext uri="{FF2B5EF4-FFF2-40B4-BE49-F238E27FC236}">
                  <a16:creationId xmlns:a16="http://schemas.microsoft.com/office/drawing/2014/main" id="{EA207BDC-D29C-3F5F-6ABD-825499E80D23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9924915" y="4495800"/>
              <a:ext cx="1828800" cy="2018115"/>
              <a:chOff x="9838573" y="1708166"/>
              <a:chExt cx="1828800" cy="2018115"/>
            </a:xfrm>
          </p:grpSpPr>
          <p:sp>
            <p:nvSpPr>
              <p:cNvPr id="19489" name="Oval 13">
                <a:extLst>
                  <a:ext uri="{FF2B5EF4-FFF2-40B4-BE49-F238E27FC236}">
                    <a16:creationId xmlns:a16="http://schemas.microsoft.com/office/drawing/2014/main" id="{67C27AAB-E6B7-CE05-FEE8-0B1DE45963C7}"/>
                  </a:ext>
                </a:extLst>
              </p:cNvPr>
              <p:cNvSpPr>
                <a:spLocks noChangeArrowheads="1"/>
              </p:cNvSpPr>
              <p:nvPr/>
            </p:nvSpPr>
            <p:spPr bwMode="gray">
              <a:xfrm>
                <a:off x="10133099" y="2502996"/>
                <a:ext cx="1223285" cy="1223285"/>
              </a:xfrm>
              <a:prstGeom prst="ellipse">
                <a:avLst/>
              </a:prstGeom>
              <a:solidFill>
                <a:schemeClr val="bg1"/>
              </a:solidFill>
              <a:ln w="28575" algn="ctr">
                <a:solidFill>
                  <a:srgbClr val="898989"/>
                </a:solidFill>
                <a:miter lim="800000"/>
                <a:headEnd/>
                <a:tailEnd/>
              </a:ln>
            </p:spPr>
            <p:txBody>
              <a:bodyPr lIns="88900" tIns="88900" rIns="88900" bIns="88900" anchor="ctr"/>
              <a:lstStyle>
                <a:lvl1pPr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algn="ctr">
                  <a:lnSpc>
                    <a:spcPct val="106000"/>
                  </a:lnSpc>
                  <a:buFont typeface="Wingdings 2" panose="05020102010507070707" pitchFamily="18" charset="2"/>
                  <a:buNone/>
                </a:pPr>
                <a:endParaRPr lang="en-US" altLang="en-US" sz="1200">
                  <a:solidFill>
                    <a:schemeClr val="bg1"/>
                  </a:solidFill>
                  <a:latin typeface="Arial Regular"/>
                  <a:ea typeface="Open Sans" panose="020B0606030504020204" pitchFamily="34" charset="0"/>
                  <a:cs typeface="Open Sans" panose="020B0606030504020204" pitchFamily="34" charset="0"/>
                </a:endParaRPr>
              </a:p>
            </p:txBody>
          </p:sp>
          <p:sp>
            <p:nvSpPr>
              <p:cNvPr id="19490" name="TextBox 14">
                <a:extLst>
                  <a:ext uri="{FF2B5EF4-FFF2-40B4-BE49-F238E27FC236}">
                    <a16:creationId xmlns:a16="http://schemas.microsoft.com/office/drawing/2014/main" id="{FCC5EDD2-E635-08B5-2FC4-FF09E776D3E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9838573" y="1708166"/>
                <a:ext cx="1828800" cy="67067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algn="ctr">
                  <a:buSzPct val="100000"/>
                </a:pPr>
                <a:r>
                  <a:rPr lang="en-US" altLang="en-US" b="1">
                    <a:solidFill>
                      <a:srgbClr val="313131"/>
                    </a:solidFill>
                    <a:latin typeface="Arial Regular"/>
                    <a:ea typeface="Open Sans" panose="020B0606030504020204" pitchFamily="34" charset="0"/>
                    <a:cs typeface="Open Sans" panose="020B0606030504020204" pitchFamily="34" charset="0"/>
                  </a:rPr>
                  <a:t>Complete </a:t>
                </a:r>
              </a:p>
              <a:p>
                <a:pPr algn="ctr">
                  <a:buSzPct val="100000"/>
                </a:pPr>
                <a:r>
                  <a:rPr lang="en-US" altLang="en-US" b="1">
                    <a:solidFill>
                      <a:srgbClr val="313131"/>
                    </a:solidFill>
                    <a:latin typeface="Arial Regular"/>
                    <a:ea typeface="Open Sans" panose="020B0606030504020204" pitchFamily="34" charset="0"/>
                    <a:cs typeface="Open Sans" panose="020B0606030504020204" pitchFamily="34" charset="0"/>
                  </a:rPr>
                  <a:t>Licensure</a:t>
                </a:r>
              </a:p>
            </p:txBody>
          </p:sp>
        </p:grpSp>
        <p:grpSp>
          <p:nvGrpSpPr>
            <p:cNvPr id="19468" name="Group 15">
              <a:extLst>
                <a:ext uri="{FF2B5EF4-FFF2-40B4-BE49-F238E27FC236}">
                  <a16:creationId xmlns:a16="http://schemas.microsoft.com/office/drawing/2014/main" id="{610C2C55-8835-03B7-423E-24D2E139EB8C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983896" y="4495800"/>
              <a:ext cx="1827013" cy="2092744"/>
              <a:chOff x="6867799" y="1942528"/>
              <a:chExt cx="1827013" cy="2092744"/>
            </a:xfrm>
          </p:grpSpPr>
          <p:grpSp>
            <p:nvGrpSpPr>
              <p:cNvPr id="19485" name="Group 16">
                <a:extLst>
                  <a:ext uri="{FF2B5EF4-FFF2-40B4-BE49-F238E27FC236}">
                    <a16:creationId xmlns:a16="http://schemas.microsoft.com/office/drawing/2014/main" id="{E8C6A9F6-18CA-1C16-8A73-35BDE6ACE0A5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7385236" y="2811987"/>
                <a:ext cx="1223285" cy="1223285"/>
                <a:chOff x="7388662" y="2811987"/>
                <a:chExt cx="1223285" cy="1223285"/>
              </a:xfrm>
            </p:grpSpPr>
            <p:sp>
              <p:nvSpPr>
                <p:cNvPr id="19487" name="Oval 18">
                  <a:extLst>
                    <a:ext uri="{FF2B5EF4-FFF2-40B4-BE49-F238E27FC236}">
                      <a16:creationId xmlns:a16="http://schemas.microsoft.com/office/drawing/2014/main" id="{288F7B36-B3C0-9C4F-F15D-F158799985B2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gray">
                <a:xfrm>
                  <a:off x="7388662" y="2811987"/>
                  <a:ext cx="1223285" cy="1223285"/>
                </a:xfrm>
                <a:prstGeom prst="ellipse">
                  <a:avLst/>
                </a:prstGeom>
                <a:solidFill>
                  <a:schemeClr val="bg1"/>
                </a:solidFill>
                <a:ln w="28575" algn="ctr">
                  <a:solidFill>
                    <a:srgbClr val="898989"/>
                  </a:solidFill>
                  <a:miter lim="800000"/>
                  <a:headEnd/>
                  <a:tailEnd/>
                </a:ln>
              </p:spPr>
              <p:txBody>
                <a:bodyPr lIns="88900" tIns="88900" rIns="88900" bIns="88900" anchor="ctr"/>
                <a:lstStyle>
                  <a:lvl1pPr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9pPr>
                </a:lstStyle>
                <a:p>
                  <a:pPr algn="ctr">
                    <a:lnSpc>
                      <a:spcPct val="106000"/>
                    </a:lnSpc>
                    <a:buFont typeface="Wingdings 2" panose="05020102010507070707" pitchFamily="18" charset="2"/>
                    <a:buNone/>
                  </a:pPr>
                  <a:endParaRPr lang="en-US" altLang="en-US" sz="1200">
                    <a:solidFill>
                      <a:schemeClr val="bg1"/>
                    </a:solidFill>
                    <a:latin typeface="Arial Regular"/>
                    <a:ea typeface="Open Sans" panose="020B0606030504020204" pitchFamily="34" charset="0"/>
                    <a:cs typeface="Open Sans" panose="020B0606030504020204" pitchFamily="34" charset="0"/>
                  </a:endParaRPr>
                </a:p>
              </p:txBody>
            </p:sp>
            <p:sp>
              <p:nvSpPr>
                <p:cNvPr id="19488" name="Freeform 205">
                  <a:extLst>
                    <a:ext uri="{FF2B5EF4-FFF2-40B4-BE49-F238E27FC236}">
                      <a16:creationId xmlns:a16="http://schemas.microsoft.com/office/drawing/2014/main" id="{F1975CA9-FCC0-FDD6-7838-3257799C25EB}"/>
                    </a:ext>
                  </a:extLst>
                </p:cNvPr>
                <p:cNvSpPr>
                  <a:spLocks noChangeAspect="1" noEditPoints="1"/>
                </p:cNvSpPr>
                <p:nvPr/>
              </p:nvSpPr>
              <p:spPr bwMode="auto">
                <a:xfrm>
                  <a:off x="7751096" y="3210155"/>
                  <a:ext cx="498422" cy="426948"/>
                </a:xfrm>
                <a:custGeom>
                  <a:avLst/>
                  <a:gdLst>
                    <a:gd name="T0" fmla="*/ 576621591 w 265"/>
                    <a:gd name="T1" fmla="*/ 803015836 h 227"/>
                    <a:gd name="T2" fmla="*/ 937450906 w 265"/>
                    <a:gd name="T3" fmla="*/ 803015836 h 227"/>
                    <a:gd name="T4" fmla="*/ 654446894 w 265"/>
                    <a:gd name="T5" fmla="*/ 0 h 227"/>
                    <a:gd name="T6" fmla="*/ 509407973 w 265"/>
                    <a:gd name="T7" fmla="*/ 0 h 227"/>
                    <a:gd name="T8" fmla="*/ 520019660 w 265"/>
                    <a:gd name="T9" fmla="*/ 201637948 h 227"/>
                    <a:gd name="T10" fmla="*/ 417431246 w 265"/>
                    <a:gd name="T11" fmla="*/ 201637948 h 227"/>
                    <a:gd name="T12" fmla="*/ 428042933 w 265"/>
                    <a:gd name="T13" fmla="*/ 0 h 227"/>
                    <a:gd name="T14" fmla="*/ 286541867 w 265"/>
                    <a:gd name="T15" fmla="*/ 0 h 227"/>
                    <a:gd name="T16" fmla="*/ 0 w 265"/>
                    <a:gd name="T17" fmla="*/ 803015836 h 227"/>
                    <a:gd name="T18" fmla="*/ 360829315 w 265"/>
                    <a:gd name="T19" fmla="*/ 803015836 h 227"/>
                    <a:gd name="T20" fmla="*/ 385592425 w 265"/>
                    <a:gd name="T21" fmla="*/ 502327832 h 227"/>
                    <a:gd name="T22" fmla="*/ 551858481 w 265"/>
                    <a:gd name="T23" fmla="*/ 502327832 h 227"/>
                    <a:gd name="T24" fmla="*/ 576621591 w 265"/>
                    <a:gd name="T25" fmla="*/ 803015836 h 227"/>
                    <a:gd name="T26" fmla="*/ 392668137 w 265"/>
                    <a:gd name="T27" fmla="*/ 435114556 h 227"/>
                    <a:gd name="T28" fmla="*/ 410355535 w 265"/>
                    <a:gd name="T29" fmla="*/ 237012565 h 227"/>
                    <a:gd name="T30" fmla="*/ 527095371 w 265"/>
                    <a:gd name="T31" fmla="*/ 237012565 h 227"/>
                    <a:gd name="T32" fmla="*/ 544782769 w 265"/>
                    <a:gd name="T33" fmla="*/ 435114556 h 227"/>
                    <a:gd name="T34" fmla="*/ 392668137 w 265"/>
                    <a:gd name="T35" fmla="*/ 435114556 h 227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</a:gdLst>
                  <a:ahLst/>
                  <a:cxnLst>
                    <a:cxn ang="T36">
                      <a:pos x="T0" y="T1"/>
                    </a:cxn>
                    <a:cxn ang="T37">
                      <a:pos x="T2" y="T3"/>
                    </a:cxn>
                    <a:cxn ang="T38">
                      <a:pos x="T4" y="T5"/>
                    </a:cxn>
                    <a:cxn ang="T39">
                      <a:pos x="T6" y="T7"/>
                    </a:cxn>
                    <a:cxn ang="T40">
                      <a:pos x="T8" y="T9"/>
                    </a:cxn>
                    <a:cxn ang="T41">
                      <a:pos x="T10" y="T11"/>
                    </a:cxn>
                    <a:cxn ang="T42">
                      <a:pos x="T12" y="T13"/>
                    </a:cxn>
                    <a:cxn ang="T43">
                      <a:pos x="T14" y="T15"/>
                    </a:cxn>
                    <a:cxn ang="T44">
                      <a:pos x="T16" y="T17"/>
                    </a:cxn>
                    <a:cxn ang="T45">
                      <a:pos x="T18" y="T19"/>
                    </a:cxn>
                    <a:cxn ang="T46">
                      <a:pos x="T20" y="T21"/>
                    </a:cxn>
                    <a:cxn ang="T47">
                      <a:pos x="T22" y="T23"/>
                    </a:cxn>
                    <a:cxn ang="T48">
                      <a:pos x="T24" y="T25"/>
                    </a:cxn>
                    <a:cxn ang="T49">
                      <a:pos x="T26" y="T27"/>
                    </a:cxn>
                    <a:cxn ang="T50">
                      <a:pos x="T28" y="T29"/>
                    </a:cxn>
                    <a:cxn ang="T51">
                      <a:pos x="T30" y="T31"/>
                    </a:cxn>
                    <a:cxn ang="T52">
                      <a:pos x="T32" y="T33"/>
                    </a:cxn>
                    <a:cxn ang="T53">
                      <a:pos x="T34" y="T35"/>
                    </a:cxn>
                  </a:cxnLst>
                  <a:rect l="0" t="0" r="r" b="b"/>
                  <a:pathLst>
                    <a:path w="265" h="227">
                      <a:moveTo>
                        <a:pt x="163" y="227"/>
                      </a:moveTo>
                      <a:lnTo>
                        <a:pt x="265" y="227"/>
                      </a:lnTo>
                      <a:lnTo>
                        <a:pt x="185" y="0"/>
                      </a:lnTo>
                      <a:lnTo>
                        <a:pt x="144" y="0"/>
                      </a:lnTo>
                      <a:lnTo>
                        <a:pt x="147" y="57"/>
                      </a:lnTo>
                      <a:lnTo>
                        <a:pt x="118" y="57"/>
                      </a:lnTo>
                      <a:lnTo>
                        <a:pt x="121" y="0"/>
                      </a:lnTo>
                      <a:lnTo>
                        <a:pt x="81" y="0"/>
                      </a:lnTo>
                      <a:lnTo>
                        <a:pt x="0" y="227"/>
                      </a:lnTo>
                      <a:lnTo>
                        <a:pt x="102" y="227"/>
                      </a:lnTo>
                      <a:lnTo>
                        <a:pt x="109" y="142"/>
                      </a:lnTo>
                      <a:lnTo>
                        <a:pt x="156" y="142"/>
                      </a:lnTo>
                      <a:lnTo>
                        <a:pt x="163" y="227"/>
                      </a:lnTo>
                      <a:close/>
                      <a:moveTo>
                        <a:pt x="111" y="123"/>
                      </a:moveTo>
                      <a:lnTo>
                        <a:pt x="116" y="67"/>
                      </a:lnTo>
                      <a:lnTo>
                        <a:pt x="149" y="67"/>
                      </a:lnTo>
                      <a:lnTo>
                        <a:pt x="154" y="123"/>
                      </a:lnTo>
                      <a:lnTo>
                        <a:pt x="111" y="123"/>
                      </a:lnTo>
                      <a:close/>
                    </a:path>
                  </a:pathLst>
                </a:custGeom>
                <a:solidFill>
                  <a:srgbClr val="012169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19486" name="TextBox 17">
                <a:extLst>
                  <a:ext uri="{FF2B5EF4-FFF2-40B4-BE49-F238E27FC236}">
                    <a16:creationId xmlns:a16="http://schemas.microsoft.com/office/drawing/2014/main" id="{4B6D5730-4FAD-6B60-F99B-AEB0A4A5884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867799" y="1942528"/>
                <a:ext cx="1827013" cy="67067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algn="ctr">
                  <a:buSzPct val="100000"/>
                </a:pPr>
                <a:r>
                  <a:rPr lang="en-US" altLang="en-US" b="1">
                    <a:solidFill>
                      <a:srgbClr val="313131"/>
                    </a:solidFill>
                    <a:latin typeface="Arial Regular"/>
                    <a:ea typeface="Open Sans" panose="020B0606030504020204" pitchFamily="34" charset="0"/>
                    <a:cs typeface="Open Sans" panose="020B0606030504020204" pitchFamily="34" charset="0"/>
                  </a:rPr>
                  <a:t>Pathway </a:t>
                </a:r>
              </a:p>
              <a:p>
                <a:pPr algn="ctr">
                  <a:buSzPct val="100000"/>
                </a:pPr>
                <a:r>
                  <a:rPr lang="en-US" altLang="en-US" b="1">
                    <a:solidFill>
                      <a:srgbClr val="313131"/>
                    </a:solidFill>
                    <a:latin typeface="Arial Regular"/>
                    <a:ea typeface="Open Sans" panose="020B0606030504020204" pitchFamily="34" charset="0"/>
                    <a:cs typeface="Open Sans" panose="020B0606030504020204" pitchFamily="34" charset="0"/>
                  </a:rPr>
                  <a:t>Navigation</a:t>
                </a:r>
              </a:p>
            </p:txBody>
          </p:sp>
        </p:grpSp>
        <p:grpSp>
          <p:nvGrpSpPr>
            <p:cNvPr id="19469" name="Group 20">
              <a:extLst>
                <a:ext uri="{FF2B5EF4-FFF2-40B4-BE49-F238E27FC236}">
                  <a16:creationId xmlns:a16="http://schemas.microsoft.com/office/drawing/2014/main" id="{CCC2D6C8-6CD6-474A-11E9-C223AB56A13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12918" y="4495800"/>
              <a:ext cx="3642668" cy="1074136"/>
              <a:chOff x="773625" y="1656763"/>
              <a:chExt cx="3642668" cy="1074136"/>
            </a:xfrm>
          </p:grpSpPr>
          <p:sp>
            <p:nvSpPr>
              <p:cNvPr id="19483" name="TextBox 21">
                <a:extLst>
                  <a:ext uri="{FF2B5EF4-FFF2-40B4-BE49-F238E27FC236}">
                    <a16:creationId xmlns:a16="http://schemas.microsoft.com/office/drawing/2014/main" id="{C50CF381-027D-2BC7-6E62-FB3744B63A0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773625" y="1656763"/>
                <a:ext cx="1827013" cy="55399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algn="ctr">
                  <a:spcBef>
                    <a:spcPts val="600"/>
                  </a:spcBef>
                  <a:buSzPct val="100000"/>
                </a:pPr>
                <a:r>
                  <a:rPr lang="en-US" altLang="en-US" b="1">
                    <a:solidFill>
                      <a:srgbClr val="313131"/>
                    </a:solidFill>
                    <a:latin typeface="Arial Regular"/>
                    <a:ea typeface="Open Sans" panose="020B0606030504020204" pitchFamily="34" charset="0"/>
                    <a:cs typeface="Open Sans" panose="020B0606030504020204" pitchFamily="34" charset="0"/>
                  </a:rPr>
                  <a:t>First Point of Contact</a:t>
                </a:r>
              </a:p>
            </p:txBody>
          </p:sp>
          <p:sp>
            <p:nvSpPr>
              <p:cNvPr id="23" name="Shape 2539">
                <a:extLst>
                  <a:ext uri="{FF2B5EF4-FFF2-40B4-BE49-F238E27FC236}">
                    <a16:creationId xmlns:a16="http://schemas.microsoft.com/office/drawing/2014/main" id="{4291DA1A-825E-1451-BAF1-744E1927B5AE}"/>
                  </a:ext>
                </a:extLst>
              </p:cNvPr>
              <p:cNvSpPr/>
              <p:nvPr/>
            </p:nvSpPr>
            <p:spPr>
              <a:xfrm>
                <a:off x="4221123" y="2596181"/>
                <a:ext cx="195340" cy="13447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720"/>
                    </a:moveTo>
                    <a:cubicBezTo>
                      <a:pt x="21600" y="323"/>
                      <a:pt x="21380" y="0"/>
                      <a:pt x="21109" y="0"/>
                    </a:cubicBezTo>
                    <a:cubicBezTo>
                      <a:pt x="20969" y="0"/>
                      <a:pt x="20845" y="88"/>
                      <a:pt x="20756" y="226"/>
                    </a:cubicBezTo>
                    <a:lnTo>
                      <a:pt x="20754" y="223"/>
                    </a:lnTo>
                    <a:lnTo>
                      <a:pt x="7848" y="19853"/>
                    </a:lnTo>
                    <a:lnTo>
                      <a:pt x="838" y="9571"/>
                    </a:lnTo>
                    <a:cubicBezTo>
                      <a:pt x="749" y="9441"/>
                      <a:pt x="626" y="9360"/>
                      <a:pt x="491" y="9360"/>
                    </a:cubicBezTo>
                    <a:cubicBezTo>
                      <a:pt x="220" y="9360"/>
                      <a:pt x="0" y="9683"/>
                      <a:pt x="0" y="10080"/>
                    </a:cubicBezTo>
                    <a:cubicBezTo>
                      <a:pt x="0" y="10279"/>
                      <a:pt x="55" y="10459"/>
                      <a:pt x="144" y="10589"/>
                    </a:cubicBezTo>
                    <a:lnTo>
                      <a:pt x="7507" y="21390"/>
                    </a:lnTo>
                    <a:cubicBezTo>
                      <a:pt x="7596" y="21520"/>
                      <a:pt x="7719" y="21600"/>
                      <a:pt x="7855" y="21600"/>
                    </a:cubicBezTo>
                    <a:cubicBezTo>
                      <a:pt x="7995" y="21600"/>
                      <a:pt x="8119" y="21513"/>
                      <a:pt x="8208" y="21376"/>
                    </a:cubicBezTo>
                    <a:lnTo>
                      <a:pt x="8210" y="21377"/>
                    </a:lnTo>
                    <a:lnTo>
                      <a:pt x="21465" y="1217"/>
                    </a:lnTo>
                    <a:lnTo>
                      <a:pt x="21462" y="1215"/>
                    </a:lnTo>
                    <a:cubicBezTo>
                      <a:pt x="21547" y="1087"/>
                      <a:pt x="21600" y="913"/>
                      <a:pt x="21600" y="720"/>
                    </a:cubicBezTo>
                  </a:path>
                </a:pathLst>
              </a:custGeom>
              <a:solidFill>
                <a:schemeClr val="bg1"/>
              </a:solidFill>
              <a:ln w="12700">
                <a:solidFill>
                  <a:schemeClr val="bg1"/>
                </a:solidFill>
                <a:miter lim="400000"/>
              </a:ln>
            </p:spPr>
            <p:txBody>
              <a:bodyPr lIns="14284" tIns="14284" rIns="14284" bIns="14284" anchor="ctr"/>
              <a:lstStyle/>
              <a:p>
                <a:pPr defTabSz="171399" eaLnBrk="1" hangingPunct="1">
                  <a:defRPr sz="3000" cap="none">
                    <a:solidFill>
                      <a:srgbClr val="FFFFFF"/>
                    </a:solidFill>
                    <a:effectLst>
                      <a:outerShdw blurRad="38100" dist="12700" dir="5400000" rotWithShape="0">
                        <a:srgbClr val="000000">
                          <a:alpha val="50000"/>
                        </a:srgbClr>
                      </a:outerShdw>
                    </a:effectLst>
                    <a:latin typeface="Gill Sans"/>
                    <a:ea typeface="Gill Sans"/>
                    <a:cs typeface="Gill Sans"/>
                    <a:sym typeface="Gill Sans"/>
                  </a:defRPr>
                </a:pPr>
                <a:endParaRPr sz="1125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  <a:latin typeface="Gill Sans"/>
                  <a:ea typeface="Calibri" charset="0"/>
                  <a:cs typeface="Calibri" charset="0"/>
                  <a:sym typeface="Gill Sans"/>
                </a:endParaRPr>
              </a:p>
            </p:txBody>
          </p:sp>
        </p:grpSp>
        <p:grpSp>
          <p:nvGrpSpPr>
            <p:cNvPr id="19470" name="Group 23">
              <a:extLst>
                <a:ext uri="{FF2B5EF4-FFF2-40B4-BE49-F238E27FC236}">
                  <a16:creationId xmlns:a16="http://schemas.microsoft.com/office/drawing/2014/main" id="{1B0DFCB7-045E-BC11-9F21-A2D16521C76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0628280" y="5503878"/>
              <a:ext cx="451469" cy="696102"/>
              <a:chOff x="9678881" y="3044960"/>
              <a:chExt cx="451469" cy="696102"/>
            </a:xfrm>
          </p:grpSpPr>
          <p:sp>
            <p:nvSpPr>
              <p:cNvPr id="19480" name="Freeform 22">
                <a:extLst>
                  <a:ext uri="{FF2B5EF4-FFF2-40B4-BE49-F238E27FC236}">
                    <a16:creationId xmlns:a16="http://schemas.microsoft.com/office/drawing/2014/main" id="{583C1A62-8EAB-370A-F632-E5EE4BAB6B5B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9678881" y="3142602"/>
                <a:ext cx="301329" cy="327578"/>
              </a:xfrm>
              <a:custGeom>
                <a:avLst/>
                <a:gdLst>
                  <a:gd name="T0" fmla="*/ 9047941 w 224"/>
                  <a:gd name="T1" fmla="*/ 5362920 h 245"/>
                  <a:gd name="T2" fmla="*/ 7238622 w 224"/>
                  <a:gd name="T3" fmla="*/ 32178856 h 245"/>
                  <a:gd name="T4" fmla="*/ 117624582 w 224"/>
                  <a:gd name="T5" fmla="*/ 159106640 h 245"/>
                  <a:gd name="T6" fmla="*/ 97719380 w 224"/>
                  <a:gd name="T7" fmla="*/ 421900408 h 245"/>
                  <a:gd name="T8" fmla="*/ 112196625 w 224"/>
                  <a:gd name="T9" fmla="*/ 437989168 h 245"/>
                  <a:gd name="T10" fmla="*/ 171913575 w 224"/>
                  <a:gd name="T11" fmla="*/ 437989168 h 245"/>
                  <a:gd name="T12" fmla="*/ 188200139 w 224"/>
                  <a:gd name="T13" fmla="*/ 420111431 h 245"/>
                  <a:gd name="T14" fmla="*/ 193628096 w 224"/>
                  <a:gd name="T15" fmla="*/ 300335544 h 245"/>
                  <a:gd name="T16" fmla="*/ 200866719 w 224"/>
                  <a:gd name="T17" fmla="*/ 291397344 h 245"/>
                  <a:gd name="T18" fmla="*/ 209914660 w 224"/>
                  <a:gd name="T19" fmla="*/ 300335544 h 245"/>
                  <a:gd name="T20" fmla="*/ 213534644 w 224"/>
                  <a:gd name="T21" fmla="*/ 420111431 h 245"/>
                  <a:gd name="T22" fmla="*/ 231630526 w 224"/>
                  <a:gd name="T23" fmla="*/ 437989168 h 245"/>
                  <a:gd name="T24" fmla="*/ 291347477 w 224"/>
                  <a:gd name="T25" fmla="*/ 437989168 h 245"/>
                  <a:gd name="T26" fmla="*/ 305824721 w 224"/>
                  <a:gd name="T27" fmla="*/ 420111431 h 245"/>
                  <a:gd name="T28" fmla="*/ 285919519 w 224"/>
                  <a:gd name="T29" fmla="*/ 164469560 h 245"/>
                  <a:gd name="T30" fmla="*/ 285919519 w 224"/>
                  <a:gd name="T31" fmla="*/ 162681920 h 245"/>
                  <a:gd name="T32" fmla="*/ 398114799 w 224"/>
                  <a:gd name="T33" fmla="*/ 37541776 h 245"/>
                  <a:gd name="T34" fmla="*/ 399924118 w 224"/>
                  <a:gd name="T35" fmla="*/ 14301120 h 245"/>
                  <a:gd name="T36" fmla="*/ 372780294 w 224"/>
                  <a:gd name="T37" fmla="*/ 7150560 h 245"/>
                  <a:gd name="T38" fmla="*/ 246107770 w 224"/>
                  <a:gd name="T39" fmla="*/ 87598368 h 245"/>
                  <a:gd name="T40" fmla="*/ 244298451 w 224"/>
                  <a:gd name="T41" fmla="*/ 87598368 h 245"/>
                  <a:gd name="T42" fmla="*/ 244298451 w 224"/>
                  <a:gd name="T43" fmla="*/ 76871192 h 245"/>
                  <a:gd name="T44" fmla="*/ 229821207 w 224"/>
                  <a:gd name="T45" fmla="*/ 60782432 h 245"/>
                  <a:gd name="T46" fmla="*/ 168293592 w 224"/>
                  <a:gd name="T47" fmla="*/ 60782432 h 245"/>
                  <a:gd name="T48" fmla="*/ 152007028 w 224"/>
                  <a:gd name="T49" fmla="*/ 76871192 h 245"/>
                  <a:gd name="T50" fmla="*/ 152007028 w 224"/>
                  <a:gd name="T51" fmla="*/ 78658832 h 245"/>
                  <a:gd name="T52" fmla="*/ 32573127 w 224"/>
                  <a:gd name="T53" fmla="*/ 3575280 h 245"/>
                  <a:gd name="T54" fmla="*/ 9047941 w 224"/>
                  <a:gd name="T55" fmla="*/ 5362920 h 245"/>
                  <a:gd name="T56" fmla="*/ 202677383 w 224"/>
                  <a:gd name="T57" fmla="*/ 248491311 h 245"/>
                  <a:gd name="T58" fmla="*/ 199057399 w 224"/>
                  <a:gd name="T59" fmla="*/ 248491311 h 245"/>
                  <a:gd name="T60" fmla="*/ 168293592 w 224"/>
                  <a:gd name="T61" fmla="*/ 216312455 h 245"/>
                  <a:gd name="T62" fmla="*/ 188200139 w 224"/>
                  <a:gd name="T63" fmla="*/ 155531360 h 245"/>
                  <a:gd name="T64" fmla="*/ 193628096 w 224"/>
                  <a:gd name="T65" fmla="*/ 139441264 h 245"/>
                  <a:gd name="T66" fmla="*/ 173722895 w 224"/>
                  <a:gd name="T67" fmla="*/ 117989584 h 245"/>
                  <a:gd name="T68" fmla="*/ 177341533 w 224"/>
                  <a:gd name="T69" fmla="*/ 110837688 h 245"/>
                  <a:gd name="T70" fmla="*/ 184580155 w 224"/>
                  <a:gd name="T71" fmla="*/ 100111848 h 245"/>
                  <a:gd name="T72" fmla="*/ 188200139 w 224"/>
                  <a:gd name="T73" fmla="*/ 91173648 h 245"/>
                  <a:gd name="T74" fmla="*/ 213534644 w 224"/>
                  <a:gd name="T75" fmla="*/ 91173648 h 245"/>
                  <a:gd name="T76" fmla="*/ 220773266 w 224"/>
                  <a:gd name="T77" fmla="*/ 103687128 h 245"/>
                  <a:gd name="T78" fmla="*/ 224391904 w 224"/>
                  <a:gd name="T79" fmla="*/ 110837688 h 245"/>
                  <a:gd name="T80" fmla="*/ 229821207 w 224"/>
                  <a:gd name="T81" fmla="*/ 117989584 h 245"/>
                  <a:gd name="T82" fmla="*/ 208105341 w 224"/>
                  <a:gd name="T83" fmla="*/ 139441264 h 245"/>
                  <a:gd name="T84" fmla="*/ 208105341 w 224"/>
                  <a:gd name="T85" fmla="*/ 139441264 h 245"/>
                  <a:gd name="T86" fmla="*/ 213534644 w 224"/>
                  <a:gd name="T87" fmla="*/ 155531360 h 245"/>
                  <a:gd name="T88" fmla="*/ 233439845 w 224"/>
                  <a:gd name="T89" fmla="*/ 216312455 h 245"/>
                  <a:gd name="T90" fmla="*/ 202677383 w 224"/>
                  <a:gd name="T91" fmla="*/ 248491311 h 245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</a:gdLst>
                <a:ahLst/>
                <a:cxnLst>
                  <a:cxn ang="T92">
                    <a:pos x="T0" y="T1"/>
                  </a:cxn>
                  <a:cxn ang="T93">
                    <a:pos x="T2" y="T3"/>
                  </a:cxn>
                  <a:cxn ang="T94">
                    <a:pos x="T4" y="T5"/>
                  </a:cxn>
                  <a:cxn ang="T95">
                    <a:pos x="T6" y="T7"/>
                  </a:cxn>
                  <a:cxn ang="T96">
                    <a:pos x="T8" y="T9"/>
                  </a:cxn>
                  <a:cxn ang="T97">
                    <a:pos x="T10" y="T11"/>
                  </a:cxn>
                  <a:cxn ang="T98">
                    <a:pos x="T12" y="T13"/>
                  </a:cxn>
                  <a:cxn ang="T99">
                    <a:pos x="T14" y="T15"/>
                  </a:cxn>
                  <a:cxn ang="T100">
                    <a:pos x="T16" y="T17"/>
                  </a:cxn>
                  <a:cxn ang="T101">
                    <a:pos x="T18" y="T19"/>
                  </a:cxn>
                  <a:cxn ang="T102">
                    <a:pos x="T20" y="T21"/>
                  </a:cxn>
                  <a:cxn ang="T103">
                    <a:pos x="T22" y="T23"/>
                  </a:cxn>
                  <a:cxn ang="T104">
                    <a:pos x="T24" y="T25"/>
                  </a:cxn>
                  <a:cxn ang="T105">
                    <a:pos x="T26" y="T27"/>
                  </a:cxn>
                  <a:cxn ang="T106">
                    <a:pos x="T28" y="T29"/>
                  </a:cxn>
                  <a:cxn ang="T107">
                    <a:pos x="T30" y="T31"/>
                  </a:cxn>
                  <a:cxn ang="T108">
                    <a:pos x="T32" y="T33"/>
                  </a:cxn>
                  <a:cxn ang="T109">
                    <a:pos x="T34" y="T35"/>
                  </a:cxn>
                  <a:cxn ang="T110">
                    <a:pos x="T36" y="T37"/>
                  </a:cxn>
                  <a:cxn ang="T111">
                    <a:pos x="T38" y="T39"/>
                  </a:cxn>
                  <a:cxn ang="T112">
                    <a:pos x="T40" y="T41"/>
                  </a:cxn>
                  <a:cxn ang="T113">
                    <a:pos x="T42" y="T43"/>
                  </a:cxn>
                  <a:cxn ang="T114">
                    <a:pos x="T44" y="T45"/>
                  </a:cxn>
                  <a:cxn ang="T115">
                    <a:pos x="T46" y="T47"/>
                  </a:cxn>
                  <a:cxn ang="T116">
                    <a:pos x="T48" y="T49"/>
                  </a:cxn>
                  <a:cxn ang="T117">
                    <a:pos x="T50" y="T51"/>
                  </a:cxn>
                  <a:cxn ang="T118">
                    <a:pos x="T52" y="T53"/>
                  </a:cxn>
                  <a:cxn ang="T119">
                    <a:pos x="T54" y="T55"/>
                  </a:cxn>
                  <a:cxn ang="T120">
                    <a:pos x="T56" y="T57"/>
                  </a:cxn>
                  <a:cxn ang="T121">
                    <a:pos x="T58" y="T59"/>
                  </a:cxn>
                  <a:cxn ang="T122">
                    <a:pos x="T60" y="T61"/>
                  </a:cxn>
                  <a:cxn ang="T123">
                    <a:pos x="T62" y="T63"/>
                  </a:cxn>
                  <a:cxn ang="T124">
                    <a:pos x="T64" y="T65"/>
                  </a:cxn>
                  <a:cxn ang="T125">
                    <a:pos x="T66" y="T67"/>
                  </a:cxn>
                  <a:cxn ang="T126">
                    <a:pos x="T68" y="T69"/>
                  </a:cxn>
                  <a:cxn ang="T127">
                    <a:pos x="T70" y="T71"/>
                  </a:cxn>
                  <a:cxn ang="T128">
                    <a:pos x="T72" y="T73"/>
                  </a:cxn>
                  <a:cxn ang="T129">
                    <a:pos x="T74" y="T75"/>
                  </a:cxn>
                  <a:cxn ang="T130">
                    <a:pos x="T76" y="T77"/>
                  </a:cxn>
                  <a:cxn ang="T131">
                    <a:pos x="T78" y="T79"/>
                  </a:cxn>
                  <a:cxn ang="T132">
                    <a:pos x="T80" y="T81"/>
                  </a:cxn>
                  <a:cxn ang="T133">
                    <a:pos x="T82" y="T83"/>
                  </a:cxn>
                  <a:cxn ang="T134">
                    <a:pos x="T84" y="T85"/>
                  </a:cxn>
                  <a:cxn ang="T135">
                    <a:pos x="T86" y="T87"/>
                  </a:cxn>
                  <a:cxn ang="T136">
                    <a:pos x="T88" y="T89"/>
                  </a:cxn>
                  <a:cxn ang="T137">
                    <a:pos x="T90" y="T91"/>
                  </a:cxn>
                </a:cxnLst>
                <a:rect l="0" t="0" r="r" b="b"/>
                <a:pathLst>
                  <a:path w="224" h="245">
                    <a:moveTo>
                      <a:pt x="5" y="3"/>
                    </a:moveTo>
                    <a:cubicBezTo>
                      <a:pt x="0" y="7"/>
                      <a:pt x="0" y="14"/>
                      <a:pt x="4" y="18"/>
                    </a:cubicBezTo>
                    <a:cubicBezTo>
                      <a:pt x="65" y="89"/>
                      <a:pt x="65" y="89"/>
                      <a:pt x="65" y="89"/>
                    </a:cubicBezTo>
                    <a:cubicBezTo>
                      <a:pt x="61" y="134"/>
                      <a:pt x="56" y="212"/>
                      <a:pt x="54" y="236"/>
                    </a:cubicBezTo>
                    <a:cubicBezTo>
                      <a:pt x="53" y="240"/>
                      <a:pt x="57" y="245"/>
                      <a:pt x="62" y="245"/>
                    </a:cubicBezTo>
                    <a:cubicBezTo>
                      <a:pt x="95" y="245"/>
                      <a:pt x="95" y="245"/>
                      <a:pt x="95" y="245"/>
                    </a:cubicBezTo>
                    <a:cubicBezTo>
                      <a:pt x="100" y="245"/>
                      <a:pt x="104" y="241"/>
                      <a:pt x="104" y="235"/>
                    </a:cubicBezTo>
                    <a:cubicBezTo>
                      <a:pt x="107" y="168"/>
                      <a:pt x="107" y="168"/>
                      <a:pt x="107" y="168"/>
                    </a:cubicBezTo>
                    <a:cubicBezTo>
                      <a:pt x="107" y="165"/>
                      <a:pt x="109" y="163"/>
                      <a:pt x="111" y="163"/>
                    </a:cubicBezTo>
                    <a:cubicBezTo>
                      <a:pt x="114" y="163"/>
                      <a:pt x="116" y="165"/>
                      <a:pt x="116" y="168"/>
                    </a:cubicBezTo>
                    <a:cubicBezTo>
                      <a:pt x="118" y="235"/>
                      <a:pt x="118" y="235"/>
                      <a:pt x="118" y="235"/>
                    </a:cubicBezTo>
                    <a:cubicBezTo>
                      <a:pt x="118" y="241"/>
                      <a:pt x="123" y="245"/>
                      <a:pt x="128" y="245"/>
                    </a:cubicBezTo>
                    <a:cubicBezTo>
                      <a:pt x="161" y="245"/>
                      <a:pt x="161" y="245"/>
                      <a:pt x="161" y="245"/>
                    </a:cubicBezTo>
                    <a:cubicBezTo>
                      <a:pt x="166" y="245"/>
                      <a:pt x="170" y="240"/>
                      <a:pt x="169" y="235"/>
                    </a:cubicBezTo>
                    <a:cubicBezTo>
                      <a:pt x="167" y="212"/>
                      <a:pt x="162" y="137"/>
                      <a:pt x="158" y="92"/>
                    </a:cubicBezTo>
                    <a:cubicBezTo>
                      <a:pt x="158" y="92"/>
                      <a:pt x="158" y="92"/>
                      <a:pt x="158" y="91"/>
                    </a:cubicBezTo>
                    <a:cubicBezTo>
                      <a:pt x="220" y="21"/>
                      <a:pt x="220" y="21"/>
                      <a:pt x="220" y="21"/>
                    </a:cubicBezTo>
                    <a:cubicBezTo>
                      <a:pt x="223" y="17"/>
                      <a:pt x="224" y="12"/>
                      <a:pt x="221" y="8"/>
                    </a:cubicBezTo>
                    <a:cubicBezTo>
                      <a:pt x="218" y="3"/>
                      <a:pt x="211" y="1"/>
                      <a:pt x="206" y="4"/>
                    </a:cubicBezTo>
                    <a:cubicBezTo>
                      <a:pt x="136" y="49"/>
                      <a:pt x="136" y="49"/>
                      <a:pt x="136" y="49"/>
                    </a:cubicBezTo>
                    <a:cubicBezTo>
                      <a:pt x="135" y="49"/>
                      <a:pt x="135" y="49"/>
                      <a:pt x="135" y="49"/>
                    </a:cubicBezTo>
                    <a:cubicBezTo>
                      <a:pt x="135" y="43"/>
                      <a:pt x="135" y="43"/>
                      <a:pt x="135" y="43"/>
                    </a:cubicBezTo>
                    <a:cubicBezTo>
                      <a:pt x="135" y="38"/>
                      <a:pt x="131" y="34"/>
                      <a:pt x="127" y="34"/>
                    </a:cubicBezTo>
                    <a:cubicBezTo>
                      <a:pt x="93" y="34"/>
                      <a:pt x="93" y="34"/>
                      <a:pt x="93" y="34"/>
                    </a:cubicBezTo>
                    <a:cubicBezTo>
                      <a:pt x="88" y="34"/>
                      <a:pt x="84" y="38"/>
                      <a:pt x="84" y="43"/>
                    </a:cubicBezTo>
                    <a:cubicBezTo>
                      <a:pt x="84" y="44"/>
                      <a:pt x="84" y="44"/>
                      <a:pt x="84" y="44"/>
                    </a:cubicBezTo>
                    <a:cubicBezTo>
                      <a:pt x="18" y="2"/>
                      <a:pt x="18" y="2"/>
                      <a:pt x="18" y="2"/>
                    </a:cubicBezTo>
                    <a:cubicBezTo>
                      <a:pt x="14" y="0"/>
                      <a:pt x="8" y="0"/>
                      <a:pt x="5" y="3"/>
                    </a:cubicBezTo>
                    <a:close/>
                    <a:moveTo>
                      <a:pt x="112" y="139"/>
                    </a:moveTo>
                    <a:cubicBezTo>
                      <a:pt x="110" y="139"/>
                      <a:pt x="110" y="139"/>
                      <a:pt x="110" y="139"/>
                    </a:cubicBezTo>
                    <a:cubicBezTo>
                      <a:pt x="93" y="121"/>
                      <a:pt x="93" y="121"/>
                      <a:pt x="93" y="121"/>
                    </a:cubicBezTo>
                    <a:cubicBezTo>
                      <a:pt x="104" y="87"/>
                      <a:pt x="104" y="87"/>
                      <a:pt x="104" y="87"/>
                    </a:cubicBezTo>
                    <a:cubicBezTo>
                      <a:pt x="107" y="78"/>
                      <a:pt x="107" y="78"/>
                      <a:pt x="107" y="78"/>
                    </a:cubicBezTo>
                    <a:cubicBezTo>
                      <a:pt x="96" y="66"/>
                      <a:pt x="96" y="66"/>
                      <a:pt x="96" y="66"/>
                    </a:cubicBezTo>
                    <a:cubicBezTo>
                      <a:pt x="98" y="62"/>
                      <a:pt x="98" y="62"/>
                      <a:pt x="98" y="62"/>
                    </a:cubicBezTo>
                    <a:cubicBezTo>
                      <a:pt x="102" y="56"/>
                      <a:pt x="102" y="56"/>
                      <a:pt x="102" y="56"/>
                    </a:cubicBezTo>
                    <a:cubicBezTo>
                      <a:pt x="104" y="51"/>
                      <a:pt x="104" y="51"/>
                      <a:pt x="104" y="51"/>
                    </a:cubicBezTo>
                    <a:cubicBezTo>
                      <a:pt x="118" y="51"/>
                      <a:pt x="118" y="51"/>
                      <a:pt x="118" y="51"/>
                    </a:cubicBezTo>
                    <a:cubicBezTo>
                      <a:pt x="122" y="58"/>
                      <a:pt x="122" y="58"/>
                      <a:pt x="122" y="58"/>
                    </a:cubicBezTo>
                    <a:cubicBezTo>
                      <a:pt x="124" y="62"/>
                      <a:pt x="124" y="62"/>
                      <a:pt x="124" y="62"/>
                    </a:cubicBezTo>
                    <a:cubicBezTo>
                      <a:pt x="127" y="66"/>
                      <a:pt x="127" y="66"/>
                      <a:pt x="127" y="66"/>
                    </a:cubicBezTo>
                    <a:cubicBezTo>
                      <a:pt x="115" y="78"/>
                      <a:pt x="115" y="78"/>
                      <a:pt x="115" y="78"/>
                    </a:cubicBezTo>
                    <a:cubicBezTo>
                      <a:pt x="115" y="78"/>
                      <a:pt x="115" y="78"/>
                      <a:pt x="115" y="78"/>
                    </a:cubicBezTo>
                    <a:cubicBezTo>
                      <a:pt x="118" y="87"/>
                      <a:pt x="118" y="87"/>
                      <a:pt x="118" y="87"/>
                    </a:cubicBezTo>
                    <a:cubicBezTo>
                      <a:pt x="129" y="121"/>
                      <a:pt x="129" y="121"/>
                      <a:pt x="129" y="121"/>
                    </a:cubicBezTo>
                    <a:lnTo>
                      <a:pt x="112" y="139"/>
                    </a:lnTo>
                    <a:close/>
                  </a:path>
                </a:pathLst>
              </a:custGeom>
              <a:solidFill>
                <a:srgbClr val="01216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481" name="Freeform 23">
                <a:extLst>
                  <a:ext uri="{FF2B5EF4-FFF2-40B4-BE49-F238E27FC236}">
                    <a16:creationId xmlns:a16="http://schemas.microsoft.com/office/drawing/2014/main" id="{51E78B0E-216D-38C2-3CE2-173521C37E2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751327" y="3496429"/>
                <a:ext cx="379023" cy="244633"/>
              </a:xfrm>
              <a:custGeom>
                <a:avLst/>
                <a:gdLst>
                  <a:gd name="T0" fmla="*/ 368521912 w 282"/>
                  <a:gd name="T1" fmla="*/ 327023523 h 183"/>
                  <a:gd name="T2" fmla="*/ 493169405 w 282"/>
                  <a:gd name="T3" fmla="*/ 327023523 h 183"/>
                  <a:gd name="T4" fmla="*/ 509427073 w 282"/>
                  <a:gd name="T5" fmla="*/ 312727866 h 183"/>
                  <a:gd name="T6" fmla="*/ 509427073 w 282"/>
                  <a:gd name="T7" fmla="*/ 192998059 h 183"/>
                  <a:gd name="T8" fmla="*/ 493169405 w 282"/>
                  <a:gd name="T9" fmla="*/ 178701065 h 183"/>
                  <a:gd name="T10" fmla="*/ 368521912 w 282"/>
                  <a:gd name="T11" fmla="*/ 178701065 h 183"/>
                  <a:gd name="T12" fmla="*/ 368521912 w 282"/>
                  <a:gd name="T13" fmla="*/ 105434149 h 183"/>
                  <a:gd name="T14" fmla="*/ 354069308 w 282"/>
                  <a:gd name="T15" fmla="*/ 91137155 h 183"/>
                  <a:gd name="T16" fmla="*/ 205938518 w 282"/>
                  <a:gd name="T17" fmla="*/ 91137155 h 183"/>
                  <a:gd name="T18" fmla="*/ 205938518 w 282"/>
                  <a:gd name="T19" fmla="*/ 14295657 h 183"/>
                  <a:gd name="T20" fmla="*/ 191487258 w 282"/>
                  <a:gd name="T21" fmla="*/ 0 h 183"/>
                  <a:gd name="T22" fmla="*/ 16257667 w 282"/>
                  <a:gd name="T23" fmla="*/ 0 h 183"/>
                  <a:gd name="T24" fmla="*/ 0 w 282"/>
                  <a:gd name="T25" fmla="*/ 14295657 h 183"/>
                  <a:gd name="T26" fmla="*/ 0 w 282"/>
                  <a:gd name="T27" fmla="*/ 312727866 h 183"/>
                  <a:gd name="T28" fmla="*/ 16257667 w 282"/>
                  <a:gd name="T29" fmla="*/ 327023523 h 183"/>
                  <a:gd name="T30" fmla="*/ 205938518 w 282"/>
                  <a:gd name="T31" fmla="*/ 327023523 h 183"/>
                  <a:gd name="T32" fmla="*/ 368521912 w 282"/>
                  <a:gd name="T33" fmla="*/ 327023523 h 183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0" t="0" r="r" b="b"/>
                <a:pathLst>
                  <a:path w="282" h="183">
                    <a:moveTo>
                      <a:pt x="204" y="183"/>
                    </a:moveTo>
                    <a:cubicBezTo>
                      <a:pt x="273" y="183"/>
                      <a:pt x="273" y="183"/>
                      <a:pt x="273" y="183"/>
                    </a:cubicBezTo>
                    <a:cubicBezTo>
                      <a:pt x="278" y="183"/>
                      <a:pt x="282" y="179"/>
                      <a:pt x="282" y="175"/>
                    </a:cubicBezTo>
                    <a:cubicBezTo>
                      <a:pt x="282" y="108"/>
                      <a:pt x="282" y="108"/>
                      <a:pt x="282" y="108"/>
                    </a:cubicBezTo>
                    <a:cubicBezTo>
                      <a:pt x="282" y="104"/>
                      <a:pt x="278" y="100"/>
                      <a:pt x="273" y="100"/>
                    </a:cubicBezTo>
                    <a:cubicBezTo>
                      <a:pt x="204" y="100"/>
                      <a:pt x="204" y="100"/>
                      <a:pt x="204" y="100"/>
                    </a:cubicBezTo>
                    <a:cubicBezTo>
                      <a:pt x="204" y="59"/>
                      <a:pt x="204" y="59"/>
                      <a:pt x="204" y="59"/>
                    </a:cubicBezTo>
                    <a:cubicBezTo>
                      <a:pt x="204" y="55"/>
                      <a:pt x="200" y="51"/>
                      <a:pt x="196" y="51"/>
                    </a:cubicBezTo>
                    <a:cubicBezTo>
                      <a:pt x="114" y="51"/>
                      <a:pt x="114" y="51"/>
                      <a:pt x="114" y="51"/>
                    </a:cubicBezTo>
                    <a:cubicBezTo>
                      <a:pt x="114" y="8"/>
                      <a:pt x="114" y="8"/>
                      <a:pt x="114" y="8"/>
                    </a:cubicBezTo>
                    <a:cubicBezTo>
                      <a:pt x="114" y="4"/>
                      <a:pt x="110" y="0"/>
                      <a:pt x="106" y="0"/>
                    </a:cubicBezTo>
                    <a:cubicBezTo>
                      <a:pt x="9" y="0"/>
                      <a:pt x="9" y="0"/>
                      <a:pt x="9" y="0"/>
                    </a:cubicBezTo>
                    <a:cubicBezTo>
                      <a:pt x="4" y="0"/>
                      <a:pt x="0" y="4"/>
                      <a:pt x="0" y="8"/>
                    </a:cubicBezTo>
                    <a:cubicBezTo>
                      <a:pt x="0" y="175"/>
                      <a:pt x="0" y="175"/>
                      <a:pt x="0" y="175"/>
                    </a:cubicBezTo>
                    <a:cubicBezTo>
                      <a:pt x="0" y="179"/>
                      <a:pt x="4" y="183"/>
                      <a:pt x="9" y="183"/>
                    </a:cubicBezTo>
                    <a:cubicBezTo>
                      <a:pt x="114" y="183"/>
                      <a:pt x="114" y="183"/>
                      <a:pt x="114" y="183"/>
                    </a:cubicBezTo>
                    <a:lnTo>
                      <a:pt x="204" y="183"/>
                    </a:lnTo>
                    <a:close/>
                  </a:path>
                </a:pathLst>
              </a:custGeom>
              <a:solidFill>
                <a:srgbClr val="01216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482" name="Oval 24">
                <a:extLst>
                  <a:ext uri="{FF2B5EF4-FFF2-40B4-BE49-F238E27FC236}">
                    <a16:creationId xmlns:a16="http://schemas.microsoft.com/office/drawing/2014/main" id="{0B9A4B89-A495-AC7C-40B7-CE0258F977E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9764975" y="3044960"/>
                <a:ext cx="124941" cy="122842"/>
              </a:xfrm>
              <a:prstGeom prst="ellipse">
                <a:avLst/>
              </a:prstGeom>
              <a:solidFill>
                <a:srgbClr val="01216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endParaRPr lang="en-US" altLang="en-US" sz="1200">
                  <a:latin typeface="Arial Regular"/>
                  <a:ea typeface="Open Sans" panose="020B0606030504020204" pitchFamily="34" charset="0"/>
                  <a:cs typeface="Open Sans" panose="020B0606030504020204" pitchFamily="34" charset="0"/>
                </a:endParaRPr>
              </a:p>
            </p:txBody>
          </p:sp>
        </p:grpSp>
        <p:sp>
          <p:nvSpPr>
            <p:cNvPr id="19471" name="Oval 27">
              <a:extLst>
                <a:ext uri="{FF2B5EF4-FFF2-40B4-BE49-F238E27FC236}">
                  <a16:creationId xmlns:a16="http://schemas.microsoft.com/office/drawing/2014/main" id="{57AA1A4C-E4F2-2F1E-78E6-8FFEE25C8D87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3039492" y="5342340"/>
              <a:ext cx="1223285" cy="1223285"/>
            </a:xfrm>
            <a:prstGeom prst="ellipse">
              <a:avLst/>
            </a:prstGeom>
            <a:solidFill>
              <a:schemeClr val="bg1"/>
            </a:solidFill>
            <a:ln w="28575" algn="ctr">
              <a:solidFill>
                <a:srgbClr val="898989"/>
              </a:solidFill>
              <a:miter lim="800000"/>
              <a:headEnd/>
              <a:tailEnd/>
            </a:ln>
          </p:spPr>
          <p:txBody>
            <a:bodyPr lIns="88900" tIns="88900" rIns="88900" bIns="88900" anchor="ctr"/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>
                <a:lnSpc>
                  <a:spcPct val="106000"/>
                </a:lnSpc>
                <a:buFont typeface="Wingdings 2" panose="05020102010507070707" pitchFamily="18" charset="2"/>
                <a:buNone/>
              </a:pPr>
              <a:endParaRPr lang="en-US" altLang="en-US" sz="1200">
                <a:solidFill>
                  <a:schemeClr val="bg1"/>
                </a:solidFill>
                <a:latin typeface="Arial Regular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pic>
          <p:nvPicPr>
            <p:cNvPr id="19472" name="Picture 8" descr="Customer - Free technology icons">
              <a:extLst>
                <a:ext uri="{FF2B5EF4-FFF2-40B4-BE49-F238E27FC236}">
                  <a16:creationId xmlns:a16="http://schemas.microsoft.com/office/drawing/2014/main" id="{ADD5A051-30B3-E87F-4D3C-2BA93E59978E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333849" y="5597557"/>
              <a:ext cx="738704" cy="7387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9473" name="TextBox 29">
              <a:extLst>
                <a:ext uri="{FF2B5EF4-FFF2-40B4-BE49-F238E27FC236}">
                  <a16:creationId xmlns:a16="http://schemas.microsoft.com/office/drawing/2014/main" id="{7CCCC4BD-BD6A-FBC5-043D-589F3197FF9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228988" y="4495800"/>
              <a:ext cx="1827013" cy="6706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>
                <a:buSzPct val="100000"/>
              </a:pPr>
              <a:r>
                <a:rPr lang="en-US" altLang="en-US" b="1">
                  <a:solidFill>
                    <a:srgbClr val="313131"/>
                  </a:solidFill>
                  <a:latin typeface="Arial Regular"/>
                  <a:ea typeface="Open Sans" panose="020B0606030504020204" pitchFamily="34" charset="0"/>
                  <a:cs typeface="Open Sans" panose="020B0606030504020204" pitchFamily="34" charset="0"/>
                </a:rPr>
                <a:t>Personalized</a:t>
              </a:r>
            </a:p>
            <a:p>
              <a:pPr algn="ctr">
                <a:buSzPct val="100000"/>
              </a:pPr>
              <a:r>
                <a:rPr lang="en-US" altLang="en-US" b="1">
                  <a:solidFill>
                    <a:srgbClr val="313131"/>
                  </a:solidFill>
                  <a:latin typeface="Arial Regular"/>
                  <a:ea typeface="Open Sans" panose="020B0606030504020204" pitchFamily="34" charset="0"/>
                  <a:cs typeface="Open Sans" panose="020B0606030504020204" pitchFamily="34" charset="0"/>
                </a:rPr>
                <a:t>Support</a:t>
              </a:r>
            </a:p>
          </p:txBody>
        </p:sp>
        <p:sp>
          <p:nvSpPr>
            <p:cNvPr id="19474" name="Rectangle 30">
              <a:extLst>
                <a:ext uri="{FF2B5EF4-FFF2-40B4-BE49-F238E27FC236}">
                  <a16:creationId xmlns:a16="http://schemas.microsoft.com/office/drawing/2014/main" id="{01703AA0-DD6D-2567-487B-80637555F5E3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2690248" y="5232432"/>
              <a:ext cx="6341913" cy="1453422"/>
            </a:xfrm>
            <a:prstGeom prst="rect">
              <a:avLst/>
            </a:prstGeom>
            <a:noFill/>
            <a:ln w="6350" algn="ctr">
              <a:solidFill>
                <a:srgbClr val="012169"/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88900" tIns="88900" rIns="88900" bIns="88900" anchor="ctr"/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>
                <a:lnSpc>
                  <a:spcPct val="106000"/>
                </a:lnSpc>
                <a:buFont typeface="Wingdings 2" panose="05020102010507070707" pitchFamily="18" charset="2"/>
                <a:buNone/>
              </a:pPr>
              <a:endParaRPr lang="en-US" altLang="en-US" sz="1600" b="1">
                <a:solidFill>
                  <a:schemeClr val="bg1"/>
                </a:solidFill>
              </a:endParaRPr>
            </a:p>
          </p:txBody>
        </p:sp>
        <p:pic>
          <p:nvPicPr>
            <p:cNvPr id="19475" name="Picture 10" descr="Access - Free business and finance icons">
              <a:extLst>
                <a:ext uri="{FF2B5EF4-FFF2-40B4-BE49-F238E27FC236}">
                  <a16:creationId xmlns:a16="http://schemas.microsoft.com/office/drawing/2014/main" id="{F375484E-45A3-34D0-9916-795165BAF711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322338" y="5590150"/>
              <a:ext cx="677896" cy="6778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9476" name="Oval 32">
              <a:extLst>
                <a:ext uri="{FF2B5EF4-FFF2-40B4-BE49-F238E27FC236}">
                  <a16:creationId xmlns:a16="http://schemas.microsoft.com/office/drawing/2014/main" id="{A7436994-00B8-54FC-B07F-F0899899E155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7543601" y="5336868"/>
              <a:ext cx="1223285" cy="1223285"/>
            </a:xfrm>
            <a:prstGeom prst="ellipse">
              <a:avLst/>
            </a:prstGeom>
            <a:solidFill>
              <a:schemeClr val="bg1"/>
            </a:solidFill>
            <a:ln w="28575" algn="ctr">
              <a:solidFill>
                <a:srgbClr val="898989"/>
              </a:solidFill>
              <a:miter lim="800000"/>
              <a:headEnd/>
              <a:tailEnd/>
            </a:ln>
          </p:spPr>
          <p:txBody>
            <a:bodyPr lIns="88900" tIns="88900" rIns="88900" bIns="88900" anchor="ctr"/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>
                <a:lnSpc>
                  <a:spcPct val="106000"/>
                </a:lnSpc>
                <a:buFont typeface="Wingdings 2" panose="05020102010507070707" pitchFamily="18" charset="2"/>
                <a:buNone/>
              </a:pPr>
              <a:endParaRPr lang="en-US" altLang="en-US" sz="1200">
                <a:solidFill>
                  <a:schemeClr val="bg1"/>
                </a:solidFill>
                <a:latin typeface="Arial Regular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pic>
          <p:nvPicPr>
            <p:cNvPr id="19477" name="Picture 14" descr="Job Search Icon&quot; Images – Browse 156 ...">
              <a:extLst>
                <a:ext uri="{FF2B5EF4-FFF2-40B4-BE49-F238E27FC236}">
                  <a16:creationId xmlns:a16="http://schemas.microsoft.com/office/drawing/2014/main" id="{09377919-4FF8-B9F4-7247-E9315235905E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684251" y="5597557"/>
              <a:ext cx="1006526" cy="6880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9478" name="TextBox 34">
              <a:extLst>
                <a:ext uri="{FF2B5EF4-FFF2-40B4-BE49-F238E27FC236}">
                  <a16:creationId xmlns:a16="http://schemas.microsoft.com/office/drawing/2014/main" id="{7368060F-C741-3853-D59E-B565A35F244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606981" y="4495800"/>
              <a:ext cx="1826371" cy="6706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>
                <a:buSzPct val="100000"/>
              </a:pPr>
              <a:r>
                <a:rPr lang="en-US" altLang="en-US" b="1">
                  <a:solidFill>
                    <a:srgbClr val="313131"/>
                  </a:solidFill>
                  <a:latin typeface="Arial Regular"/>
                  <a:ea typeface="Open Sans" panose="020B0606030504020204" pitchFamily="34" charset="0"/>
                  <a:cs typeface="Open Sans" panose="020B0606030504020204" pitchFamily="34" charset="0"/>
                </a:rPr>
                <a:t>Job Search</a:t>
              </a:r>
            </a:p>
            <a:p>
              <a:pPr algn="ctr">
                <a:buSzPct val="100000"/>
              </a:pPr>
              <a:r>
                <a:rPr lang="en-US" altLang="en-US" b="1">
                  <a:solidFill>
                    <a:srgbClr val="313131"/>
                  </a:solidFill>
                  <a:latin typeface="Arial Regular"/>
                  <a:ea typeface="Open Sans" panose="020B0606030504020204" pitchFamily="34" charset="0"/>
                  <a:cs typeface="Open Sans" panose="020B0606030504020204" pitchFamily="34" charset="0"/>
                </a:rPr>
                <a:t>Assistance</a:t>
              </a:r>
            </a:p>
          </p:txBody>
        </p:sp>
        <p:pic>
          <p:nvPicPr>
            <p:cNvPr id="19479" name="Picture 16" descr="Stock Illustrations ...">
              <a:extLst>
                <a:ext uri="{FF2B5EF4-FFF2-40B4-BE49-F238E27FC236}">
                  <a16:creationId xmlns:a16="http://schemas.microsoft.com/office/drawing/2014/main" id="{EC35D039-07E4-B709-2AA7-A69D08615148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33972" y="5543678"/>
              <a:ext cx="828652" cy="8286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pic>
        <p:nvPicPr>
          <p:cNvPr id="19463" name="Graphic 37" descr="Business Growth">
            <a:extLst>
              <a:ext uri="{FF2B5EF4-FFF2-40B4-BE49-F238E27FC236}">
                <a16:creationId xmlns:a16="http://schemas.microsoft.com/office/drawing/2014/main" id="{E0A4A49E-3729-02AF-281E-C5A2470D3A6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5888" y="457200"/>
            <a:ext cx="9144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3AD3E2C8-FC5B-41AF-8929-9E15D67B6CE5}"/>
              </a:ext>
            </a:extLst>
          </p:cNvPr>
          <p:cNvSpPr/>
          <p:nvPr/>
        </p:nvSpPr>
        <p:spPr>
          <a:xfrm>
            <a:off x="2221188" y="825576"/>
            <a:ext cx="9505078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Aft>
                <a:spcPts val="0"/>
              </a:spcAft>
            </a:pPr>
            <a:r>
              <a:rPr lang="en-US" sz="2600" b="1">
                <a:latin typeface="Arial" panose="020B0604020202020204" pitchFamily="34" charset="0"/>
                <a:cs typeface="Arial" panose="020B0604020202020204" pitchFamily="34" charset="0"/>
              </a:rPr>
              <a:t>Licensing Internationally Educated Nurses: </a:t>
            </a:r>
          </a:p>
          <a:p>
            <a:pPr lvl="0">
              <a:spcAft>
                <a:spcPts val="0"/>
              </a:spcAft>
            </a:pPr>
            <a:r>
              <a:rPr lang="en-US" sz="2600" b="1">
                <a:latin typeface="Arial" panose="020B0604020202020204" pitchFamily="34" charset="0"/>
                <a:cs typeface="Arial" panose="020B0604020202020204" pitchFamily="34" charset="0"/>
              </a:rPr>
              <a:t>Manitoba IEN Program</a:t>
            </a:r>
          </a:p>
        </p:txBody>
      </p:sp>
      <p:pic>
        <p:nvPicPr>
          <p:cNvPr id="3" name="Picture 2" descr="A qr code with text&#10;&#10;AI-generated content may be incorrect.">
            <a:extLst>
              <a:ext uri="{FF2B5EF4-FFF2-40B4-BE49-F238E27FC236}">
                <a16:creationId xmlns:a16="http://schemas.microsoft.com/office/drawing/2014/main" id="{B5BA253C-A14B-8226-5E25-58AA428FA193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8014447" y="2077478"/>
            <a:ext cx="3962400" cy="15525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500219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Number Placeholder 3">
            <a:extLst>
              <a:ext uri="{FF2B5EF4-FFF2-40B4-BE49-F238E27FC236}">
                <a16:creationId xmlns:a16="http://schemas.microsoft.com/office/drawing/2014/main" id="{6A6E0A16-068C-9931-4D2D-B77C87977E6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127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4EDB3FD6-B168-419C-A25C-33147D63C270}" type="slidenum">
              <a:rPr lang="en-US" altLang="en-US">
                <a:latin typeface="Arial" panose="020B0604020202020204" pitchFamily="34" charset="0"/>
              </a:rPr>
              <a:pPr/>
              <a:t>12</a:t>
            </a:fld>
            <a:endParaRPr lang="en-US" altLang="en-US">
              <a:latin typeface="Arial" panose="020B0604020202020204" pitchFamily="34" charset="0"/>
            </a:endParaRPr>
          </a:p>
        </p:txBody>
      </p:sp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628A769B-B8A7-440B-86D8-7F8F4EA0DAE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582637204"/>
              </p:ext>
            </p:extLst>
          </p:nvPr>
        </p:nvGraphicFramePr>
        <p:xfrm>
          <a:off x="304800" y="1219200"/>
          <a:ext cx="11430000" cy="461833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Double Wave 1">
            <a:extLst>
              <a:ext uri="{FF2B5EF4-FFF2-40B4-BE49-F238E27FC236}">
                <a16:creationId xmlns:a16="http://schemas.microsoft.com/office/drawing/2014/main" id="{108E2738-C1B5-43EC-9D9E-C14FF8C89AD9}"/>
              </a:ext>
            </a:extLst>
          </p:cNvPr>
          <p:cNvSpPr/>
          <p:nvPr/>
        </p:nvSpPr>
        <p:spPr>
          <a:xfrm>
            <a:off x="6934200" y="5407056"/>
            <a:ext cx="4697413" cy="1315613"/>
          </a:xfrm>
          <a:prstGeom prst="doubleWave">
            <a:avLst/>
          </a:prstGeom>
          <a:solidFill>
            <a:schemeClr val="accent6"/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400" b="1" i="1"/>
              <a:t>2/3 of Family Medicine resident training is outside of Winnipeg</a:t>
            </a: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A44FED30-F579-46D2-A024-BB172DDB39D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" y="28575"/>
            <a:ext cx="5334000" cy="493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3000" b="0" i="0">
                <a:solidFill>
                  <a:schemeClr val="tx1"/>
                </a:solidFill>
                <a:latin typeface="Arial"/>
                <a:ea typeface="+mj-ea"/>
                <a:cs typeface="Arial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Calibri" panose="020F0502020204030204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Calibri" panose="020F0502020204030204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Calibri" panose="020F0502020204030204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Calibri" panose="020F0502020204030204" pitchFamily="34" charset="0"/>
              </a:defRPr>
            </a:lvl5pPr>
            <a:lvl6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Calibri" panose="020F0502020204030204" pitchFamily="34" charset="0"/>
              </a:defRPr>
            </a:lvl6pPr>
            <a:lvl7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Calibri" panose="020F0502020204030204" pitchFamily="34" charset="0"/>
              </a:defRPr>
            </a:lvl7pPr>
            <a:lvl8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Calibri" panose="020F0502020204030204" pitchFamily="34" charset="0"/>
              </a:defRPr>
            </a:lvl8pPr>
            <a:lvl9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Calibri" panose="020F0502020204030204" pitchFamily="34" charset="0"/>
              </a:defRPr>
            </a:lvl9pPr>
          </a:lstStyle>
          <a:p>
            <a:pPr algn="l" eaLnBrk="1" hangingPunct="1">
              <a:defRPr/>
            </a:pPr>
            <a:r>
              <a:rPr lang="en-US" altLang="en-US" sz="3200" b="1" ker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Making progress</a:t>
            </a:r>
            <a:endParaRPr lang="en-US" altLang="en-US" sz="3200" ker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3558" name="Graphic 9" descr="Business Growth">
            <a:extLst>
              <a:ext uri="{FF2B5EF4-FFF2-40B4-BE49-F238E27FC236}">
                <a16:creationId xmlns:a16="http://schemas.microsoft.com/office/drawing/2014/main" id="{067DF820-8CB9-7E4F-3B23-BC48E5B9BCF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5888" y="457200"/>
            <a:ext cx="9144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Number Placeholder 2">
            <a:extLst>
              <a:ext uri="{FF2B5EF4-FFF2-40B4-BE49-F238E27FC236}">
                <a16:creationId xmlns:a16="http://schemas.microsoft.com/office/drawing/2014/main" id="{87561DB4-074A-E4C4-D1AC-A8734685EFB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127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68E9CE33-D1D5-415B-BCA1-F2F110A7DBD7}" type="slidenum">
              <a:rPr lang="en-US" altLang="en-US">
                <a:latin typeface="Arial" panose="020B0604020202020204" pitchFamily="34" charset="0"/>
              </a:rPr>
              <a:pPr/>
              <a:t>13</a:t>
            </a:fld>
            <a:endParaRPr lang="en-US" altLang="en-US">
              <a:latin typeface="Arial" panose="020B0604020202020204" pitchFamily="34" charset="0"/>
            </a:endParaRPr>
          </a:p>
        </p:txBody>
      </p:sp>
      <p:graphicFrame>
        <p:nvGraphicFramePr>
          <p:cNvPr id="7" name="Diagram 6">
            <a:extLst>
              <a:ext uri="{FF2B5EF4-FFF2-40B4-BE49-F238E27FC236}">
                <a16:creationId xmlns:a16="http://schemas.microsoft.com/office/drawing/2014/main" id="{EC3566C5-BA65-466C-834A-2FA00968F810}"/>
              </a:ext>
            </a:extLst>
          </p:cNvPr>
          <p:cNvGraphicFramePr/>
          <p:nvPr/>
        </p:nvGraphicFramePr>
        <p:xfrm>
          <a:off x="609600" y="1371600"/>
          <a:ext cx="11201400" cy="5257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24580" name="Rectangle 5">
            <a:extLst>
              <a:ext uri="{FF2B5EF4-FFF2-40B4-BE49-F238E27FC236}">
                <a16:creationId xmlns:a16="http://schemas.microsoft.com/office/drawing/2014/main" id="{FDDCF238-738B-963B-56E1-69B7772DAE2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41663" y="609600"/>
            <a:ext cx="5830887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US" altLang="en-US" sz="3200" b="1">
                <a:latin typeface="Arial" panose="020B0604020202020204" pitchFamily="34" charset="0"/>
                <a:cs typeface="Arial" panose="020B0604020202020204" pitchFamily="34" charset="0"/>
              </a:rPr>
              <a:t>Partnering is Key to Success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le 1">
            <a:extLst>
              <a:ext uri="{FF2B5EF4-FFF2-40B4-BE49-F238E27FC236}">
                <a16:creationId xmlns:a16="http://schemas.microsoft.com/office/drawing/2014/main" id="{B5A9C523-F446-A872-7047-481D44B21E1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98528" y="1369017"/>
            <a:ext cx="10515600" cy="492125"/>
          </a:xfrm>
        </p:spPr>
        <p:txBody>
          <a:bodyPr/>
          <a:lstStyle/>
          <a:p>
            <a:r>
              <a:rPr lang="en-US" alt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Working Together</a:t>
            </a:r>
          </a:p>
        </p:txBody>
      </p:sp>
      <p:graphicFrame>
        <p:nvGraphicFramePr>
          <p:cNvPr id="2" name="Diagram 1">
            <a:extLst>
              <a:ext uri="{FF2B5EF4-FFF2-40B4-BE49-F238E27FC236}">
                <a16:creationId xmlns:a16="http://schemas.microsoft.com/office/drawing/2014/main" id="{515CBB43-EAB0-40AA-950F-500D6A558FF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989174448"/>
              </p:ext>
            </p:extLst>
          </p:nvPr>
        </p:nvGraphicFramePr>
        <p:xfrm>
          <a:off x="76200" y="2016125"/>
          <a:ext cx="11887200" cy="440461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D7E54DAA-6E0B-4CCF-92FF-5479EA4B8E34}"/>
              </a:ext>
            </a:extLst>
          </p:cNvPr>
          <p:cNvSpPr/>
          <p:nvPr/>
        </p:nvSpPr>
        <p:spPr>
          <a:xfrm>
            <a:off x="747140" y="4191000"/>
            <a:ext cx="7142336" cy="2514600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We need your input!  If you are interested in volunteering to work with us on developing a Made-in-Manitoba Recruitment and Retention Toolkit, please email:</a:t>
            </a:r>
          </a:p>
          <a:p>
            <a:pPr marL="0" marR="0" lvl="0" indent="0" algn="ctr" defTabSz="914400" rtl="0" eaLnBrk="1" fontAlgn="auto" latinLnBrk="0" hangingPunct="1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  <a:hlinkClick r:id="rId2" tooltip="mailto:hcrro1@gov.mb.ca"/>
              </a:rPr>
              <a:t>hcrro1@gov.mb.ca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A63D15F-BA7D-44A5-8E7E-1A5078788E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" y="152400"/>
            <a:ext cx="7056881" cy="483234"/>
          </a:xfrm>
        </p:spPr>
        <p:txBody>
          <a:bodyPr/>
          <a:lstStyle/>
          <a:p>
            <a:r>
              <a:rPr lang="en-US" b="1" dirty="0">
                <a:solidFill>
                  <a:schemeClr val="bg1"/>
                </a:solidFill>
              </a:rPr>
              <a:t>Next Steps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8813ED0-232F-4E29-96E0-5243E1E5CA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13068" y="1828800"/>
            <a:ext cx="10496499" cy="3013069"/>
          </a:xfrm>
        </p:spPr>
        <p:txBody>
          <a:bodyPr/>
          <a:lstStyle/>
          <a:p>
            <a:pPr marL="342900" indent="-342900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CA" dirty="0"/>
              <a:t>A critical success factor for healthcare recruitment is to ensure every step in the recruitment process </a:t>
            </a:r>
            <a:r>
              <a:rPr lang="en-CA"/>
              <a:t>is aligned.  </a:t>
            </a:r>
            <a:endParaRPr lang="en-CA" dirty="0"/>
          </a:p>
          <a:p>
            <a:pPr marL="342900" indent="-342900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CA" dirty="0"/>
              <a:t>To support municipalities in welcoming and retaining new healthcare providers into their communities, the HCRRO is developing a recruitment and retention toolkit that will include information, checklists, and leading practices used in other communities across Canada.</a:t>
            </a:r>
          </a:p>
          <a:p>
            <a:pPr marL="342900" indent="-342900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CA" dirty="0"/>
          </a:p>
          <a:p>
            <a:pPr marL="342900" indent="-342900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F3F21BDE-79B8-4382-9125-F4FCE4ED94BD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pPr marL="12700" marR="0" lvl="0" indent="0" algn="l" defTabSz="914400" rtl="0" eaLnBrk="1" fontAlgn="auto" latinLnBrk="0" hangingPunct="1">
              <a:lnSpc>
                <a:spcPts val="165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1D60167-4931-47E6-BA6A-407CBD079E47}" type="slidenum"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pPr marL="12700" marR="0" lvl="0" indent="0" algn="l" defTabSz="914400" rtl="0" eaLnBrk="1" fontAlgn="auto" latinLnBrk="0" hangingPunct="1">
                <a:lnSpc>
                  <a:spcPts val="165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15</a:t>
            </a:fld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A68159D-72E5-4B7F-8A1C-179AA6B4B989}"/>
              </a:ext>
            </a:extLst>
          </p:cNvPr>
          <p:cNvSpPr txBox="1"/>
          <p:nvPr/>
        </p:nvSpPr>
        <p:spPr>
          <a:xfrm>
            <a:off x="838200" y="1098282"/>
            <a:ext cx="1110169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Partner with the HCRRO on a Recruitment and Retention Toolkit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C5CC7070-A6A4-4F13-8112-94FA06AB6B1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82000" y="4196752"/>
            <a:ext cx="2505310" cy="2514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071064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Picture 20">
            <a:extLst>
              <a:ext uri="{FF2B5EF4-FFF2-40B4-BE49-F238E27FC236}">
                <a16:creationId xmlns:a16="http://schemas.microsoft.com/office/drawing/2014/main" id="{24C34588-62A4-9140-C695-D572E5D0926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8854" y="1905096"/>
            <a:ext cx="2030412" cy="202431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/>
        </p:spPr>
      </p:pic>
      <p:sp>
        <p:nvSpPr>
          <p:cNvPr id="28675" name="Title 1">
            <a:extLst>
              <a:ext uri="{FF2B5EF4-FFF2-40B4-BE49-F238E27FC236}">
                <a16:creationId xmlns:a16="http://schemas.microsoft.com/office/drawing/2014/main" id="{14CB5461-DF9A-1ADF-79B4-5E67C20C47E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38200" y="1065213"/>
            <a:ext cx="10515600" cy="492125"/>
          </a:xfrm>
        </p:spPr>
        <p:txBody>
          <a:bodyPr/>
          <a:lstStyle/>
          <a:p>
            <a:r>
              <a:rPr lang="en-US" altLang="en-US" sz="3200" b="1">
                <a:latin typeface="Arial" panose="020B0604020202020204" pitchFamily="34" charset="0"/>
                <a:cs typeface="Arial" panose="020B0604020202020204" pitchFamily="34" charset="0"/>
              </a:rPr>
              <a:t>Questions?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F92DF1B4-65BC-2ACE-9627-8FE7653AC4B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4922" y="4147318"/>
            <a:ext cx="2029404" cy="202940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/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C25B18C3-1998-3515-455C-D3983687C018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89377" y="1914083"/>
            <a:ext cx="4261081" cy="4267176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/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6152A649-E559-9B1F-166D-8CCE7F6133C8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70413" y="4949842"/>
            <a:ext cx="4261656" cy="1219358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/>
        </p:spPr>
      </p:pic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91DE15B2-63DC-AADA-7C64-BC969E5CB2AA}"/>
              </a:ext>
            </a:extLst>
          </p:cNvPr>
          <p:cNvSpPr/>
          <p:nvPr/>
        </p:nvSpPr>
        <p:spPr>
          <a:xfrm>
            <a:off x="7275513" y="4143375"/>
            <a:ext cx="4240212" cy="619125"/>
          </a:xfrm>
          <a:prstGeom prst="round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rgbClr val="F6F6F6"/>
              </a:solidFill>
            </a:endParaRPr>
          </a:p>
        </p:txBody>
      </p:sp>
      <p:sp>
        <p:nvSpPr>
          <p:cNvPr id="28680" name="TextBox 8">
            <a:extLst>
              <a:ext uri="{FF2B5EF4-FFF2-40B4-BE49-F238E27FC236}">
                <a16:creationId xmlns:a16="http://schemas.microsoft.com/office/drawing/2014/main" id="{81902D03-0D13-DF34-FA4E-06AC46D67CA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75513" y="4222750"/>
            <a:ext cx="4252912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>
                <a:solidFill>
                  <a:srgbClr val="21265C"/>
                </a:solidFill>
                <a:latin typeface="Plus Jakarta Sans"/>
                <a:cs typeface="Calibri" panose="020F0502020204030204" pitchFamily="34" charset="0"/>
              </a:rPr>
              <a:t>makeitinmanitoba.ca</a:t>
            </a:r>
            <a:endParaRPr lang="en-US" altLang="en-US" sz="2400" b="1">
              <a:solidFill>
                <a:srgbClr val="21265C"/>
              </a:solidFill>
              <a:latin typeface="Plus Jakarta Sans"/>
              <a:ea typeface="Plus Jakarta Sans"/>
              <a:cs typeface="Plus Jakarta Sans"/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7808D17D-E8E9-2DC6-C518-5747BB5201B4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21212" y="1912885"/>
            <a:ext cx="1999989" cy="2012647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/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20657E81-AFB5-4F5D-9C55-87A81F20CCE3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88463" y="1686625"/>
            <a:ext cx="2394744" cy="2385241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3">
            <a:extLst>
              <a:ext uri="{FF2B5EF4-FFF2-40B4-BE49-F238E27FC236}">
                <a16:creationId xmlns:a16="http://schemas.microsoft.com/office/drawing/2014/main" id="{12F8796D-C6D8-B1AD-E961-7A6239FD5BD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566988" y="841375"/>
            <a:ext cx="7720012" cy="923925"/>
          </a:xfrm>
        </p:spPr>
        <p:txBody>
          <a:bodyPr/>
          <a:lstStyle/>
          <a:p>
            <a:pPr eaLnBrk="1" hangingPunct="1"/>
            <a:r>
              <a:rPr lang="en-US" altLang="en-US" b="1">
                <a:latin typeface="Arial" panose="020B0604020202020204" pitchFamily="34" charset="0"/>
                <a:cs typeface="Arial" panose="020B0604020202020204" pitchFamily="34" charset="0"/>
              </a:rPr>
              <a:t>Health Care Retention and Recruitment Office (HCRRO) Presenters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D56B467-BCDC-421C-B546-0646E3A57E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47725" y="2844800"/>
            <a:ext cx="10496550" cy="2339975"/>
          </a:xfrm>
        </p:spPr>
        <p:txBody>
          <a:bodyPr/>
          <a:lstStyle/>
          <a:p>
            <a:pPr marL="342900" indent="-342900" eaLnBrk="1" fontAlgn="auto" hangingPunct="1">
              <a:spcBef>
                <a:spcPts val="240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sz="2800"/>
              <a:t>Michele Lane – Provincial Lead, HCRRO Manitoba Health </a:t>
            </a:r>
          </a:p>
          <a:p>
            <a:pPr marL="342900" indent="-342900" eaLnBrk="1" fontAlgn="auto" hangingPunct="1">
              <a:spcBef>
                <a:spcPts val="240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sz="2800"/>
              <a:t>Dr. Don Klassen – HCRRO Physician Consultant</a:t>
            </a:r>
          </a:p>
          <a:p>
            <a:pPr marL="342900" indent="-342900" eaLnBrk="1" fontAlgn="auto" hangingPunct="1">
              <a:spcBef>
                <a:spcPts val="240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sz="2800"/>
              <a:t>Dr. Shadi Rezazadeh – HCRRO Physician Consultant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2800"/>
          </a:p>
        </p:txBody>
      </p:sp>
      <p:sp>
        <p:nvSpPr>
          <p:cNvPr id="8196" name="Slide Number Placeholder 2">
            <a:extLst>
              <a:ext uri="{FF2B5EF4-FFF2-40B4-BE49-F238E27FC236}">
                <a16:creationId xmlns:a16="http://schemas.microsoft.com/office/drawing/2014/main" id="{964EB530-0BDD-0659-6921-2D065DBA96E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127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43226791-72B3-4FA3-BB1E-A0E0857F6B5E}" type="slidenum">
              <a:rPr lang="en-US" altLang="en-US">
                <a:latin typeface="Arial" panose="020B0604020202020204" pitchFamily="34" charset="0"/>
              </a:rPr>
              <a:pPr/>
              <a:t>2</a:t>
            </a:fld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Placeholder 4">
            <a:extLst>
              <a:ext uri="{FF2B5EF4-FFF2-40B4-BE49-F238E27FC236}">
                <a16:creationId xmlns:a16="http://schemas.microsoft.com/office/drawing/2014/main" id="{81A44750-9166-EA82-5A23-1AB779F42D4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28600" y="2074863"/>
            <a:ext cx="6553200" cy="5159810"/>
          </a:xfrm>
        </p:spPr>
        <p:txBody>
          <a:bodyPr/>
          <a:lstStyle/>
          <a:p>
            <a:pPr algn="ctr" eaLnBrk="1" hangingPunct="1">
              <a:lnSpc>
                <a:spcPct val="130000"/>
              </a:lnSpc>
              <a:spcBef>
                <a:spcPct val="0"/>
              </a:spcBef>
            </a:pPr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eaLnBrk="1" hangingPunct="1">
              <a:lnSpc>
                <a:spcPct val="130000"/>
              </a:lnSpc>
              <a:spcBef>
                <a:spcPct val="0"/>
              </a:spcBef>
            </a:pPr>
            <a:r>
              <a:rPr lang="en-US" altLang="en-US"/>
              <a:t>Operating under Manitoba Health Seniors &amp; Long-Term Care, the </a:t>
            </a:r>
            <a:r>
              <a:rPr lang="en-US" altLang="en-US" b="1" i="1"/>
              <a:t>Health Care Retention and Recruitment Office</a:t>
            </a:r>
            <a:r>
              <a:rPr lang="en-US" altLang="en-US" b="1"/>
              <a:t> (HCRRO) </a:t>
            </a:r>
            <a:r>
              <a:rPr lang="en-US" altLang="en-US"/>
              <a:t>collaborates with Service Delivery Organizations (SDOs), government departments, municipalities, and communities to </a:t>
            </a:r>
            <a:r>
              <a:rPr lang="en-US" altLang="en-US" b="1"/>
              <a:t>recruit and retain health care professionals </a:t>
            </a:r>
            <a:r>
              <a:rPr lang="en-US" altLang="en-US"/>
              <a:t>to Manitoba’s health care system.</a:t>
            </a:r>
          </a:p>
          <a:p>
            <a:pPr algn="ctr" eaLnBrk="1" hangingPunct="1">
              <a:lnSpc>
                <a:spcPct val="130000"/>
              </a:lnSpc>
              <a:spcBef>
                <a:spcPct val="0"/>
              </a:spcBef>
            </a:pPr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eaLnBrk="1" hangingPunct="1">
              <a:lnSpc>
                <a:spcPct val="130000"/>
              </a:lnSpc>
              <a:spcBef>
                <a:spcPct val="0"/>
              </a:spcBef>
            </a:pPr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eaLnBrk="1" hangingPunct="1">
              <a:lnSpc>
                <a:spcPct val="130000"/>
              </a:lnSpc>
              <a:spcBef>
                <a:spcPct val="0"/>
              </a:spcBef>
            </a:pPr>
            <a:r>
              <a:rPr lang="en-US" altLang="en-US"/>
              <a:t> </a:t>
            </a:r>
          </a:p>
          <a:p>
            <a:pPr algn="ctr" eaLnBrk="1" hangingPunct="1">
              <a:lnSpc>
                <a:spcPct val="130000"/>
              </a:lnSpc>
              <a:spcBef>
                <a:spcPct val="0"/>
              </a:spcBef>
            </a:pPr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eaLnBrk="1" hangingPunct="1">
              <a:lnSpc>
                <a:spcPct val="130000"/>
              </a:lnSpc>
              <a:spcBef>
                <a:spcPct val="0"/>
              </a:spcBef>
            </a:pPr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219" name="Slide Number Placeholder 1">
            <a:extLst>
              <a:ext uri="{FF2B5EF4-FFF2-40B4-BE49-F238E27FC236}">
                <a16:creationId xmlns:a16="http://schemas.microsoft.com/office/drawing/2014/main" id="{2050688B-DE0F-2C62-B818-CC3FDA6C375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127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90706C7A-F24B-4F9D-A5E2-ACC33B52B9CA}" type="slidenum">
              <a:rPr lang="en-US" altLang="en-US">
                <a:latin typeface="Arial" panose="020B0604020202020204" pitchFamily="34" charset="0"/>
              </a:rPr>
              <a:pPr/>
              <a:t>3</a:t>
            </a:fld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3" name="Text Placeholder 6">
            <a:extLst>
              <a:ext uri="{FF2B5EF4-FFF2-40B4-BE49-F238E27FC236}">
                <a16:creationId xmlns:a16="http://schemas.microsoft.com/office/drawing/2014/main" id="{FE14D99F-3E06-4D38-8D22-6DA29CDC3753}"/>
              </a:ext>
            </a:extLst>
          </p:cNvPr>
          <p:cNvSpPr txBox="1">
            <a:spLocks/>
          </p:cNvSpPr>
          <p:nvPr/>
        </p:nvSpPr>
        <p:spPr>
          <a:xfrm>
            <a:off x="942975" y="1066800"/>
            <a:ext cx="10688638" cy="755650"/>
          </a:xfrm>
          <a:prstGeom prst="rect">
            <a:avLst/>
          </a:prstGeom>
        </p:spPr>
        <p:txBody>
          <a:bodyPr lIns="0" tIns="0" rIns="0" bIns="0"/>
          <a:lstStyle>
            <a:lvl1pPr marL="0">
              <a:defRPr sz="2000" b="0" i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pPr eaLnBrk="1" fontAlgn="auto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kern="0"/>
              <a:t>Role of the Health Care Retention &amp; Recruitment Office</a:t>
            </a:r>
          </a:p>
        </p:txBody>
      </p:sp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825702B2-2AB7-45DD-ABCC-C47BA0B18910}"/>
              </a:ext>
            </a:extLst>
          </p:cNvPr>
          <p:cNvGraphicFramePr/>
          <p:nvPr/>
        </p:nvGraphicFramePr>
        <p:xfrm>
          <a:off x="4114800" y="1524001"/>
          <a:ext cx="8432800" cy="5181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>
            <a:extLst>
              <a:ext uri="{FF2B5EF4-FFF2-40B4-BE49-F238E27FC236}">
                <a16:creationId xmlns:a16="http://schemas.microsoft.com/office/drawing/2014/main" id="{D3DC00A0-00E4-D0FE-F4E2-211C34022F1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566988" y="841375"/>
            <a:ext cx="7058025" cy="492125"/>
          </a:xfrm>
        </p:spPr>
        <p:txBody>
          <a:bodyPr/>
          <a:lstStyle/>
          <a:p>
            <a:pPr eaLnBrk="1" hangingPunct="1"/>
            <a:r>
              <a:rPr lang="en-US" altLang="en-US" sz="3200" b="1">
                <a:latin typeface="Arial" panose="020B0604020202020204" pitchFamily="34" charset="0"/>
                <a:cs typeface="Arial" panose="020B0604020202020204" pitchFamily="34" charset="0"/>
              </a:rPr>
              <a:t>Driven by Government Priorities</a:t>
            </a:r>
            <a:endParaRPr lang="en-US" altLang="en-US" sz="2800" b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243" name="Slide Number Placeholder 3">
            <a:extLst>
              <a:ext uri="{FF2B5EF4-FFF2-40B4-BE49-F238E27FC236}">
                <a16:creationId xmlns:a16="http://schemas.microsoft.com/office/drawing/2014/main" id="{7C407B18-2777-7FE9-6AA4-F4057D14286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xfrm>
            <a:off x="11712575" y="6761163"/>
            <a:ext cx="250825" cy="27305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>
              <a:lnSpc>
                <a:spcPct val="100000"/>
              </a:lnSpc>
            </a:pPr>
            <a:fld id="{28E4C29D-52CF-446D-9637-591D8B283522}" type="slidenum">
              <a:rPr lang="en-US" altLang="en-US">
                <a:latin typeface="Arial" panose="020B0604020202020204" pitchFamily="34" charset="0"/>
              </a:rPr>
              <a:pPr marL="0">
                <a:lnSpc>
                  <a:spcPct val="100000"/>
                </a:lnSpc>
              </a:pPr>
              <a:t>4</a:t>
            </a:fld>
            <a:endParaRPr lang="en-US" altLang="en-US">
              <a:latin typeface="Arial" panose="020B0604020202020204" pitchFamily="34" charset="0"/>
            </a:endParaRPr>
          </a:p>
        </p:txBody>
      </p:sp>
      <p:pic>
        <p:nvPicPr>
          <p:cNvPr id="10246" name="Graphic 7" descr="Checkmark">
            <a:extLst>
              <a:ext uri="{FF2B5EF4-FFF2-40B4-BE49-F238E27FC236}">
                <a16:creationId xmlns:a16="http://schemas.microsoft.com/office/drawing/2014/main" id="{CBE1AEA4-994F-485D-AAF1-9B1971DECE7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48600" y="5029200"/>
            <a:ext cx="1600200" cy="16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657DD647-3D5E-45D8-AEC3-F7F43DE53B77}"/>
              </a:ext>
            </a:extLst>
          </p:cNvPr>
          <p:cNvSpPr txBox="1"/>
          <p:nvPr/>
        </p:nvSpPr>
        <p:spPr>
          <a:xfrm>
            <a:off x="4343400" y="4787900"/>
            <a:ext cx="4602163" cy="12001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i="1">
                <a:solidFill>
                  <a:schemeClr val="accent4"/>
                </a:solidFill>
                <a:latin typeface="+mn-lt"/>
              </a:rPr>
              <a:t>The 2024-25 goal to hire 1,000 net new health care professionals was surpassed!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361F5BE9-A1D3-46DA-B0A2-0C1E8291544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1587" y="2066925"/>
            <a:ext cx="9648825" cy="272415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BED34FF0-D291-4200-892D-17414A8387A6}"/>
              </a:ext>
            </a:extLst>
          </p:cNvPr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4027788212"/>
              </p:ext>
            </p:extLst>
          </p:nvPr>
        </p:nvGraphicFramePr>
        <p:xfrm>
          <a:off x="720246" y="2040207"/>
          <a:ext cx="10992633" cy="273847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3315" name="Text Placeholder 2">
            <a:extLst>
              <a:ext uri="{FF2B5EF4-FFF2-40B4-BE49-F238E27FC236}">
                <a16:creationId xmlns:a16="http://schemas.microsoft.com/office/drawing/2014/main" id="{EBC48300-6EE4-6B1D-D51F-4A059D6F02DE}"/>
              </a:ext>
            </a:extLst>
          </p:cNvPr>
          <p:cNvSpPr>
            <a:spLocks noGrp="1" noChangeArrowheads="1"/>
          </p:cNvSpPr>
          <p:nvPr>
            <p:ph type="body" sz="quarter" idx="4294967295"/>
          </p:nvPr>
        </p:nvSpPr>
        <p:spPr>
          <a:xfrm>
            <a:off x="1143000" y="838200"/>
            <a:ext cx="10210800" cy="536575"/>
          </a:xfrm>
        </p:spPr>
        <p:txBody>
          <a:bodyPr/>
          <a:lstStyle/>
          <a:p>
            <a:pPr algn="ctr">
              <a:lnSpc>
                <a:spcPct val="120000"/>
              </a:lnSpc>
            </a:pPr>
            <a:r>
              <a:rPr lang="en-US" altLang="en-US" sz="3200" b="1">
                <a:latin typeface="Arial" panose="020B0604020202020204" pitchFamily="34" charset="0"/>
                <a:cs typeface="Arial" panose="020B0604020202020204" pitchFamily="34" charset="0"/>
              </a:rPr>
              <a:t>Trends Impacting Healthcare Recruitment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7400AD6-2E7E-4D7D-8B75-0182D1A913D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C87CB28D-34F8-B885-03E3-3648000E1F2B}"/>
              </a:ext>
            </a:extLst>
          </p:cNvPr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741612769"/>
              </p:ext>
            </p:extLst>
          </p:nvPr>
        </p:nvGraphicFramePr>
        <p:xfrm>
          <a:off x="254524" y="1611984"/>
          <a:ext cx="11642103" cy="350677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3315" name="Text Placeholder 2">
            <a:extLst>
              <a:ext uri="{FF2B5EF4-FFF2-40B4-BE49-F238E27FC236}">
                <a16:creationId xmlns:a16="http://schemas.microsoft.com/office/drawing/2014/main" id="{ADE756BB-2E20-F35D-9EBF-8FF4D4D7BE3B}"/>
              </a:ext>
            </a:extLst>
          </p:cNvPr>
          <p:cNvSpPr>
            <a:spLocks noGrp="1" noChangeArrowheads="1"/>
          </p:cNvSpPr>
          <p:nvPr>
            <p:ph type="body" sz="quarter" idx="4294967295"/>
          </p:nvPr>
        </p:nvSpPr>
        <p:spPr>
          <a:xfrm>
            <a:off x="1143000" y="838200"/>
            <a:ext cx="10210800" cy="536575"/>
          </a:xfrm>
        </p:spPr>
        <p:txBody>
          <a:bodyPr/>
          <a:lstStyle/>
          <a:p>
            <a:pPr algn="ctr">
              <a:lnSpc>
                <a:spcPct val="120000"/>
              </a:lnSpc>
            </a:pPr>
            <a:r>
              <a:rPr lang="en-US" altLang="en-US" sz="3200" b="1">
                <a:latin typeface="Arial" panose="020B0604020202020204" pitchFamily="34" charset="0"/>
                <a:cs typeface="Arial" panose="020B0604020202020204" pitchFamily="34" charset="0"/>
              </a:rPr>
              <a:t>Trends Impacting Healthcare Recruitment</a:t>
            </a:r>
          </a:p>
        </p:txBody>
      </p:sp>
    </p:spTree>
    <p:extLst>
      <p:ext uri="{BB962C8B-B14F-4D97-AF65-F5344CB8AC3E}">
        <p14:creationId xmlns:p14="http://schemas.microsoft.com/office/powerpoint/2010/main" val="23763577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>
            <a:extLst>
              <a:ext uri="{FF2B5EF4-FFF2-40B4-BE49-F238E27FC236}">
                <a16:creationId xmlns:a16="http://schemas.microsoft.com/office/drawing/2014/main" id="{11E3DADF-4E8F-BB96-99D9-51FECACB651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992782" y="785812"/>
            <a:ext cx="8458200" cy="492125"/>
          </a:xfrm>
        </p:spPr>
        <p:txBody>
          <a:bodyPr/>
          <a:lstStyle/>
          <a:p>
            <a:pPr eaLnBrk="1" hangingPunct="1"/>
            <a:r>
              <a:rPr lang="en-US" altLang="en-US" sz="3200" b="1">
                <a:latin typeface="Arial" panose="020B0604020202020204" pitchFamily="34" charset="0"/>
                <a:cs typeface="Arial" panose="020B0604020202020204" pitchFamily="34" charset="0"/>
              </a:rPr>
              <a:t>Active Recruitment Strategies</a:t>
            </a:r>
          </a:p>
        </p:txBody>
      </p:sp>
      <p:sp>
        <p:nvSpPr>
          <p:cNvPr id="15363" name="Slide Number Placeholder 3">
            <a:extLst>
              <a:ext uri="{FF2B5EF4-FFF2-40B4-BE49-F238E27FC236}">
                <a16:creationId xmlns:a16="http://schemas.microsoft.com/office/drawing/2014/main" id="{4A233973-20AD-00C7-4F18-52FFC1E55D8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xfrm>
            <a:off x="11379200" y="6443290"/>
            <a:ext cx="252413" cy="274638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127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41C8EF00-B164-4645-AFDF-FF5E4D10283A}" type="slidenum">
              <a:rPr lang="en-US" altLang="en-US">
                <a:latin typeface="Arial" panose="020B0604020202020204" pitchFamily="34" charset="0"/>
              </a:rPr>
              <a:pPr/>
              <a:t>7</a:t>
            </a:fld>
            <a:endParaRPr lang="en-US" altLang="en-US">
              <a:latin typeface="Arial" panose="020B0604020202020204" pitchFamily="34" charset="0"/>
            </a:endParaRPr>
          </a:p>
        </p:txBody>
      </p:sp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90DFABD9-3F11-488F-BC33-4A772215D47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594144572"/>
              </p:ext>
            </p:extLst>
          </p:nvPr>
        </p:nvGraphicFramePr>
        <p:xfrm>
          <a:off x="190499" y="1372815"/>
          <a:ext cx="11811000" cy="4114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Moon 5">
            <a:extLst>
              <a:ext uri="{FF2B5EF4-FFF2-40B4-BE49-F238E27FC236}">
                <a16:creationId xmlns:a16="http://schemas.microsoft.com/office/drawing/2014/main" id="{5404F1A6-7A0C-429E-99D8-3F95A2A8A496}"/>
              </a:ext>
            </a:extLst>
          </p:cNvPr>
          <p:cNvSpPr/>
          <p:nvPr/>
        </p:nvSpPr>
        <p:spPr>
          <a:xfrm rot="16200000">
            <a:off x="4925219" y="-101179"/>
            <a:ext cx="2136775" cy="11326813"/>
          </a:xfrm>
          <a:prstGeom prst="moon">
            <a:avLst/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bg1"/>
              </a:solidFill>
            </a:endParaRPr>
          </a:p>
        </p:txBody>
      </p:sp>
      <p:sp>
        <p:nvSpPr>
          <p:cNvPr id="15366" name="TextBox 6">
            <a:extLst>
              <a:ext uri="{FF2B5EF4-FFF2-40B4-BE49-F238E27FC236}">
                <a16:creationId xmlns:a16="http://schemas.microsoft.com/office/drawing/2014/main" id="{AD73A8B4-964C-B8DA-C4A3-17468568A43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28800" y="5563815"/>
            <a:ext cx="8570913" cy="415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US" altLang="en-US" sz="2100" b="1" i="1">
                <a:solidFill>
                  <a:schemeClr val="bg1"/>
                </a:solidFill>
              </a:rPr>
              <a:t>Supported by dedicated team of Health System professionals and recruiters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19647D6-C35D-4D45-9E3F-8C30E17355C2}"/>
              </a:ext>
            </a:extLst>
          </p:cNvPr>
          <p:cNvSpPr txBox="1"/>
          <p:nvPr/>
        </p:nvSpPr>
        <p:spPr>
          <a:xfrm flipH="1">
            <a:off x="838199" y="1277937"/>
            <a:ext cx="10515600" cy="36933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i="1"/>
              <a:t>Casting a wide net to attract diverse candidate pools is essential to achieving our recruitment targets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>
            <a:extLst>
              <a:ext uri="{FF2B5EF4-FFF2-40B4-BE49-F238E27FC236}">
                <a16:creationId xmlns:a16="http://schemas.microsoft.com/office/drawing/2014/main" id="{9E98E454-1B25-F062-24C1-65C39AB1897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514600" y="835025"/>
            <a:ext cx="9396413" cy="492125"/>
          </a:xfrm>
        </p:spPr>
        <p:txBody>
          <a:bodyPr/>
          <a:lstStyle/>
          <a:p>
            <a:pPr algn="l" eaLnBrk="1" hangingPunct="1"/>
            <a:r>
              <a:rPr lang="en-US" altLang="en-US" sz="3200" b="1">
                <a:latin typeface="Arial" panose="020B0604020202020204" pitchFamily="34" charset="0"/>
                <a:cs typeface="Arial" panose="020B0604020202020204" pitchFamily="34" charset="0"/>
              </a:rPr>
              <a:t>Candidates Actively Being Recruited</a:t>
            </a:r>
            <a:endParaRPr lang="en-US" altLang="en-US" sz="32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387" name="Slide Number Placeholder 3">
            <a:extLst>
              <a:ext uri="{FF2B5EF4-FFF2-40B4-BE49-F238E27FC236}">
                <a16:creationId xmlns:a16="http://schemas.microsoft.com/office/drawing/2014/main" id="{AB353905-C282-7096-799A-F321DFC486D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127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7CC4E28D-C6A3-46F7-8A29-63228790E97B}" type="slidenum">
              <a:rPr lang="en-US" altLang="en-US">
                <a:latin typeface="Arial" panose="020B0604020202020204" pitchFamily="34" charset="0"/>
              </a:rPr>
              <a:pPr/>
              <a:t>8</a:t>
            </a:fld>
            <a:endParaRPr lang="en-US" altLang="en-US">
              <a:latin typeface="Arial" panose="020B0604020202020204" pitchFamily="34" charset="0"/>
            </a:endParaRPr>
          </a:p>
        </p:txBody>
      </p:sp>
      <p:graphicFrame>
        <p:nvGraphicFramePr>
          <p:cNvPr id="7" name="Diagram 6">
            <a:extLst>
              <a:ext uri="{FF2B5EF4-FFF2-40B4-BE49-F238E27FC236}">
                <a16:creationId xmlns:a16="http://schemas.microsoft.com/office/drawing/2014/main" id="{DB11E781-76E2-4BAE-B034-77C244FC4DE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28201164"/>
              </p:ext>
            </p:extLst>
          </p:nvPr>
        </p:nvGraphicFramePr>
        <p:xfrm>
          <a:off x="152400" y="1447800"/>
          <a:ext cx="11887200" cy="3810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6389" name="TextBox 7">
            <a:extLst>
              <a:ext uri="{FF2B5EF4-FFF2-40B4-BE49-F238E27FC236}">
                <a16:creationId xmlns:a16="http://schemas.microsoft.com/office/drawing/2014/main" id="{0D52889C-D7C2-9AE3-86DC-61EFAA97D82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5029200"/>
            <a:ext cx="2590800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b="1" i="1"/>
              <a:t>Retain and return home our local talent.  Extend offers before graduation</a:t>
            </a:r>
          </a:p>
        </p:txBody>
      </p:sp>
      <p:sp>
        <p:nvSpPr>
          <p:cNvPr id="16390" name="TextBox 8">
            <a:extLst>
              <a:ext uri="{FF2B5EF4-FFF2-40B4-BE49-F238E27FC236}">
                <a16:creationId xmlns:a16="http://schemas.microsoft.com/office/drawing/2014/main" id="{B0BC304F-9DBF-64E8-9CF4-8D5641493EC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52800" y="5029200"/>
            <a:ext cx="266700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b="1" i="1"/>
              <a:t>Recruit experienced professionals back to Manitoba’s health care system</a:t>
            </a:r>
          </a:p>
        </p:txBody>
      </p:sp>
      <p:sp>
        <p:nvSpPr>
          <p:cNvPr id="16391" name="TextBox 9">
            <a:extLst>
              <a:ext uri="{FF2B5EF4-FFF2-40B4-BE49-F238E27FC236}">
                <a16:creationId xmlns:a16="http://schemas.microsoft.com/office/drawing/2014/main" id="{59AD31EB-7851-5B8C-9560-FBC2BE9CBD7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48400" y="5029200"/>
            <a:ext cx="259080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b="1" i="1"/>
              <a:t>Support those already living in Manitoba to upskill and fill critical health system roles</a:t>
            </a:r>
          </a:p>
        </p:txBody>
      </p:sp>
      <p:sp>
        <p:nvSpPr>
          <p:cNvPr id="16392" name="Rectangle 10">
            <a:extLst>
              <a:ext uri="{FF2B5EF4-FFF2-40B4-BE49-F238E27FC236}">
                <a16:creationId xmlns:a16="http://schemas.microsoft.com/office/drawing/2014/main" id="{A6789C04-DD7C-A6FC-D33C-9BE568C1BA79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44000" y="5029200"/>
            <a:ext cx="2590800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b="1" i="1"/>
              <a:t>Recruit from countries with similar education and licensing</a:t>
            </a:r>
          </a:p>
        </p:txBody>
      </p:sp>
      <p:pic>
        <p:nvPicPr>
          <p:cNvPr id="9" name="Picture 8" descr="A map of canada with black background&#10;&#10;Description automatically generated">
            <a:extLst>
              <a:ext uri="{FF2B5EF4-FFF2-40B4-BE49-F238E27FC236}">
                <a16:creationId xmlns:a16="http://schemas.microsoft.com/office/drawing/2014/main" id="{9CDFA72B-9CF1-41B8-84D5-31B98F4C6DB8}"/>
              </a:ext>
            </a:extLst>
          </p:cNvPr>
          <p:cNvPicPr>
            <a:picLocks noChangeAspect="1"/>
          </p:cNvPicPr>
          <p:nvPr/>
        </p:nvPicPr>
        <p:blipFill>
          <a:blip r:embed="rId8">
            <a:duotone>
              <a:prstClr val="black"/>
              <a:schemeClr val="tx1">
                <a:lumMod val="95000"/>
                <a:lumOff val="5000"/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62800" y="1752601"/>
            <a:ext cx="821510" cy="1031059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>
            <a:extLst>
              <a:ext uri="{FF2B5EF4-FFF2-40B4-BE49-F238E27FC236}">
                <a16:creationId xmlns:a16="http://schemas.microsoft.com/office/drawing/2014/main" id="{156A7FFA-B5AC-87DB-0BC8-6609BADF3A3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566988" y="1053513"/>
            <a:ext cx="7058025" cy="430213"/>
          </a:xfrm>
        </p:spPr>
        <p:txBody>
          <a:bodyPr/>
          <a:lstStyle/>
          <a:p>
            <a:r>
              <a:rPr lang="en-US" altLang="en-US" sz="2800" b="1">
                <a:latin typeface="Arial" panose="020B0604020202020204" pitchFamily="34" charset="0"/>
                <a:cs typeface="Arial" panose="020B0604020202020204" pitchFamily="34" charset="0"/>
              </a:rPr>
              <a:t>Refreshed Recruitment Strategies </a:t>
            </a:r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435" name="Slide Number Placeholder 3">
            <a:extLst>
              <a:ext uri="{FF2B5EF4-FFF2-40B4-BE49-F238E27FC236}">
                <a16:creationId xmlns:a16="http://schemas.microsoft.com/office/drawing/2014/main" id="{D7E4A635-AD1F-665A-6A5C-7A695FD9B28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127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2920DC58-1908-4255-AE68-17D574F40933}" type="slidenum">
              <a:rPr lang="en-US" altLang="en-US">
                <a:latin typeface="Arial" panose="020B0604020202020204" pitchFamily="34" charset="0"/>
              </a:rPr>
              <a:pPr/>
              <a:t>9</a:t>
            </a:fld>
            <a:endParaRPr lang="en-US" altLang="en-US">
              <a:latin typeface="Arial" panose="020B0604020202020204" pitchFamily="34" charset="0"/>
            </a:endParaRPr>
          </a:p>
        </p:txBody>
      </p:sp>
      <p:grpSp>
        <p:nvGrpSpPr>
          <p:cNvPr id="18436" name="Group 1">
            <a:extLst>
              <a:ext uri="{FF2B5EF4-FFF2-40B4-BE49-F238E27FC236}">
                <a16:creationId xmlns:a16="http://schemas.microsoft.com/office/drawing/2014/main" id="{98B31FF7-B15A-04DE-1E22-B5CD368CFFC4}"/>
              </a:ext>
            </a:extLst>
          </p:cNvPr>
          <p:cNvGrpSpPr>
            <a:grpSpLocks/>
          </p:cNvGrpSpPr>
          <p:nvPr/>
        </p:nvGrpSpPr>
        <p:grpSpPr bwMode="auto">
          <a:xfrm>
            <a:off x="152400" y="1922463"/>
            <a:ext cx="11887200" cy="4325937"/>
            <a:chOff x="609600" y="1752600"/>
            <a:chExt cx="11026378" cy="4419600"/>
          </a:xfrm>
        </p:grpSpPr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9E7C1EEB-2E96-454E-82A8-CB6E49F656E7}"/>
                </a:ext>
              </a:extLst>
            </p:cNvPr>
            <p:cNvGrpSpPr/>
            <p:nvPr/>
          </p:nvGrpSpPr>
          <p:grpSpPr>
            <a:xfrm>
              <a:off x="4354711" y="1758353"/>
              <a:ext cx="3482578" cy="1010047"/>
              <a:chOff x="7943850" y="1123"/>
              <a:chExt cx="3482578" cy="1010047"/>
            </a:xfrm>
            <a:solidFill>
              <a:schemeClr val="accent5">
                <a:lumMod val="75000"/>
              </a:schemeClr>
            </a:solidFill>
          </p:grpSpPr>
          <p:sp>
            <p:nvSpPr>
              <p:cNvPr id="9" name="Rectangle 8">
                <a:extLst>
                  <a:ext uri="{FF2B5EF4-FFF2-40B4-BE49-F238E27FC236}">
                    <a16:creationId xmlns:a16="http://schemas.microsoft.com/office/drawing/2014/main" id="{1657318E-166D-4DA1-A942-1E5A0358B612}"/>
                  </a:ext>
                </a:extLst>
              </p:cNvPr>
              <p:cNvSpPr/>
              <p:nvPr/>
            </p:nvSpPr>
            <p:spPr>
              <a:xfrm>
                <a:off x="7943850" y="1123"/>
                <a:ext cx="3482578" cy="1010047"/>
              </a:xfrm>
              <a:prstGeom prst="rect">
                <a:avLst/>
              </a:prstGeom>
              <a:grpFill/>
            </p:spPr>
            <p:style>
              <a:lnRef idx="2">
                <a:schemeClr val="accent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1"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  <p:txBody>
              <a:bodyPr/>
              <a:lstStyle/>
              <a:p>
                <a:endParaRPr lang="en-CA"/>
              </a:p>
            </p:txBody>
          </p:sp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77390D4F-FF7F-4C8C-AD4A-C7F26EBEA8D8}"/>
                  </a:ext>
                </a:extLst>
              </p:cNvPr>
              <p:cNvSpPr txBox="1"/>
              <p:nvPr/>
            </p:nvSpPr>
            <p:spPr>
              <a:xfrm>
                <a:off x="7943850" y="1123"/>
                <a:ext cx="3482578" cy="1010047"/>
              </a:xfrm>
              <a:prstGeom prst="rect">
                <a:avLst/>
              </a:prstGeom>
              <a:grpFill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lIns="142240" tIns="81280" rIns="142240" bIns="81280" spcCol="1270" anchor="ctr"/>
              <a:lstStyle/>
              <a:p>
                <a:pPr algn="ctr" defTabSz="889000">
                  <a:lnSpc>
                    <a:spcPct val="90000"/>
                  </a:lnSpc>
                  <a:spcAft>
                    <a:spcPct val="35000"/>
                  </a:spcAft>
                  <a:defRPr/>
                </a:pPr>
                <a:r>
                  <a:rPr lang="en-US" sz="2400" b="1"/>
                  <a:t>U.S Recruitment </a:t>
                </a:r>
                <a:endParaRPr lang="en-US" sz="2400" b="1">
                  <a:ea typeface="Calibri"/>
                  <a:cs typeface="Calibri"/>
                </a:endParaRPr>
              </a:p>
            </p:txBody>
          </p:sp>
        </p:grpSp>
        <p:grpSp>
          <p:nvGrpSpPr>
            <p:cNvPr id="18440" name="Group 5">
              <a:extLst>
                <a:ext uri="{FF2B5EF4-FFF2-40B4-BE49-F238E27FC236}">
                  <a16:creationId xmlns:a16="http://schemas.microsoft.com/office/drawing/2014/main" id="{5DC4EE7D-A427-4209-E29A-A1159271F1E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354513" y="2768600"/>
              <a:ext cx="3482975" cy="3403600"/>
              <a:chOff x="7943850" y="1011171"/>
              <a:chExt cx="3482578" cy="3403799"/>
            </a:xfrm>
          </p:grpSpPr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DC7ECB62-1A48-4B70-81CF-E6F86D4A423B}"/>
                  </a:ext>
                </a:extLst>
              </p:cNvPr>
              <p:cNvSpPr/>
              <p:nvPr/>
            </p:nvSpPr>
            <p:spPr>
              <a:xfrm>
                <a:off x="7943606" y="1010463"/>
                <a:ext cx="3482159" cy="3404507"/>
              </a:xfrm>
              <a:prstGeom prst="rect">
                <a:avLst/>
              </a:prstGeom>
            </p:spPr>
            <p:style>
              <a:lnRef idx="2">
                <a:schemeClr val="accent1">
                  <a:alpha val="90000"/>
                  <a:tint val="40000"/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1">
                  <a:alpha val="90000"/>
                  <a:tint val="40000"/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accent1">
                  <a:alpha val="90000"/>
                  <a:tint val="40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/>
              <a:lstStyle/>
              <a:p>
                <a:endParaRPr lang="en-CA"/>
              </a:p>
            </p:txBody>
          </p:sp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1A25D2C4-D4A2-44EB-9705-87F2E8EC454A}"/>
                  </a:ext>
                </a:extLst>
              </p:cNvPr>
              <p:cNvSpPr txBox="1"/>
              <p:nvPr/>
            </p:nvSpPr>
            <p:spPr>
              <a:xfrm>
                <a:off x="7943606" y="1010463"/>
                <a:ext cx="3482159" cy="3404507"/>
              </a:xfrm>
              <a:prstGeom prst="rect">
                <a:avLst/>
              </a:prstGeom>
              <a:solidFill>
                <a:schemeClr val="accent5">
                  <a:lumMod val="20000"/>
                  <a:lumOff val="80000"/>
                </a:schemeClr>
              </a:solidFill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lIns="106680" tIns="106680" rIns="142240" bIns="160020" spcCol="1270" anchor="t"/>
              <a:lstStyle/>
              <a:p>
                <a:pPr marL="228600" lvl="1" indent="-228600" defTabSz="889000">
                  <a:lnSpc>
                    <a:spcPct val="90000"/>
                  </a:lnSpc>
                  <a:spcAft>
                    <a:spcPct val="15000"/>
                  </a:spcAft>
                  <a:buChar char="•"/>
                  <a:defRPr/>
                </a:pPr>
                <a:r>
                  <a:rPr lang="en-US" sz="2000"/>
                  <a:t>Given current shifts in U.S. policies and values, target candidates from </a:t>
                </a:r>
                <a:r>
                  <a:rPr lang="en-US" sz="2000" err="1"/>
                  <a:t>neighbouring</a:t>
                </a:r>
                <a:r>
                  <a:rPr lang="en-US" sz="2000"/>
                  <a:t> U.S. states</a:t>
                </a:r>
                <a:endParaRPr lang="en-US">
                  <a:ea typeface="Calibri"/>
                  <a:cs typeface="Calibri"/>
                </a:endParaRPr>
              </a:p>
              <a:p>
                <a:pPr marL="685800" lvl="2" indent="-228600" defTabSz="889000">
                  <a:lnSpc>
                    <a:spcPct val="90000"/>
                  </a:lnSpc>
                  <a:spcAft>
                    <a:spcPct val="15000"/>
                  </a:spcAft>
                  <a:buFontTx/>
                  <a:buChar char="•"/>
                  <a:defRPr/>
                </a:pPr>
                <a:r>
                  <a:rPr lang="en-US" sz="2000"/>
                  <a:t>3 nurses recruited so far</a:t>
                </a:r>
                <a:endParaRPr lang="en-US" sz="2000">
                  <a:ea typeface="Calibri"/>
                  <a:cs typeface="Calibri"/>
                </a:endParaRPr>
              </a:p>
              <a:p>
                <a:pPr marL="685800" lvl="2" indent="-228600" defTabSz="889000">
                  <a:lnSpc>
                    <a:spcPct val="90000"/>
                  </a:lnSpc>
                  <a:spcAft>
                    <a:spcPct val="15000"/>
                  </a:spcAft>
                  <a:buFontTx/>
                  <a:buChar char="•"/>
                  <a:defRPr/>
                </a:pPr>
                <a:r>
                  <a:rPr lang="en-US" sz="2000"/>
                  <a:t>In active conversation with several physicians</a:t>
                </a:r>
                <a:endParaRPr lang="en-US" sz="2000">
                  <a:ea typeface="Calibri"/>
                  <a:cs typeface="Calibri"/>
                </a:endParaRPr>
              </a:p>
              <a:p>
                <a:pPr marL="228600" lvl="1" indent="-228600" defTabSz="889000">
                  <a:lnSpc>
                    <a:spcPct val="90000"/>
                  </a:lnSpc>
                  <a:spcAft>
                    <a:spcPct val="15000"/>
                  </a:spcAft>
                  <a:buFontTx/>
                  <a:buChar char="•"/>
                  <a:defRPr/>
                </a:pPr>
                <a:r>
                  <a:rPr lang="en-US" sz="2000"/>
                  <a:t>Significant increase in interest in information session events</a:t>
                </a:r>
                <a:endParaRPr lang="en-US" sz="2000">
                  <a:ea typeface="Calibri"/>
                  <a:cs typeface="Calibri"/>
                </a:endParaRPr>
              </a:p>
              <a:p>
                <a:pPr marL="228600" lvl="1" indent="-228600" defTabSz="889000">
                  <a:lnSpc>
                    <a:spcPct val="90000"/>
                  </a:lnSpc>
                  <a:spcAft>
                    <a:spcPct val="15000"/>
                  </a:spcAft>
                  <a:buFontTx/>
                  <a:buChar char="•"/>
                  <a:defRPr/>
                </a:pPr>
                <a:endParaRPr lang="en-US" sz="2000"/>
              </a:p>
            </p:txBody>
          </p:sp>
        </p:grpSp>
        <p:grpSp>
          <p:nvGrpSpPr>
            <p:cNvPr id="11" name="Group 10">
              <a:extLst>
                <a:ext uri="{FF2B5EF4-FFF2-40B4-BE49-F238E27FC236}">
                  <a16:creationId xmlns:a16="http://schemas.microsoft.com/office/drawing/2014/main" id="{487A55D7-4C82-4284-8039-251B0588FA01}"/>
                </a:ext>
              </a:extLst>
            </p:cNvPr>
            <p:cNvGrpSpPr/>
            <p:nvPr/>
          </p:nvGrpSpPr>
          <p:grpSpPr>
            <a:xfrm>
              <a:off x="609600" y="1755477"/>
              <a:ext cx="3482578" cy="1010047"/>
              <a:chOff x="7943850" y="1123"/>
              <a:chExt cx="3482578" cy="1010047"/>
            </a:xfrm>
            <a:solidFill>
              <a:schemeClr val="accent6">
                <a:lumMod val="75000"/>
              </a:schemeClr>
            </a:solidFill>
          </p:grpSpPr>
          <p:sp>
            <p:nvSpPr>
              <p:cNvPr id="12" name="Rectangle 11">
                <a:extLst>
                  <a:ext uri="{FF2B5EF4-FFF2-40B4-BE49-F238E27FC236}">
                    <a16:creationId xmlns:a16="http://schemas.microsoft.com/office/drawing/2014/main" id="{0549E280-4F75-4F43-9F79-99316D28433A}"/>
                  </a:ext>
                </a:extLst>
              </p:cNvPr>
              <p:cNvSpPr/>
              <p:nvPr/>
            </p:nvSpPr>
            <p:spPr>
              <a:xfrm>
                <a:off x="7943850" y="1123"/>
                <a:ext cx="3482578" cy="1010047"/>
              </a:xfrm>
              <a:prstGeom prst="rect">
                <a:avLst/>
              </a:prstGeom>
              <a:grpFill/>
            </p:spPr>
            <p:style>
              <a:lnRef idx="2">
                <a:schemeClr val="accent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1"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  <p:txBody>
              <a:bodyPr/>
              <a:lstStyle/>
              <a:p>
                <a:endParaRPr lang="en-CA"/>
              </a:p>
            </p:txBody>
          </p:sp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31D3F9FE-EFEA-4AAD-81F7-DA43CE6AC91D}"/>
                  </a:ext>
                </a:extLst>
              </p:cNvPr>
              <p:cNvSpPr txBox="1"/>
              <p:nvPr/>
            </p:nvSpPr>
            <p:spPr>
              <a:xfrm>
                <a:off x="7943850" y="1123"/>
                <a:ext cx="3482578" cy="1010047"/>
              </a:xfrm>
              <a:prstGeom prst="rect">
                <a:avLst/>
              </a:prstGeom>
              <a:grpFill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lIns="142240" tIns="81280" rIns="142240" bIns="81280" spcCol="1270" anchor="ctr"/>
              <a:lstStyle/>
              <a:p>
                <a:pPr algn="ctr" defTabSz="889000">
                  <a:lnSpc>
                    <a:spcPct val="90000"/>
                  </a:lnSpc>
                  <a:spcAft>
                    <a:spcPct val="35000"/>
                  </a:spcAft>
                  <a:defRPr/>
                </a:pPr>
                <a:r>
                  <a:rPr lang="en-US" sz="2400" b="1"/>
                  <a:t>Year-round, Dedicated Campus Recruiting</a:t>
                </a:r>
              </a:p>
            </p:txBody>
          </p:sp>
        </p:grpSp>
        <p:grpSp>
          <p:nvGrpSpPr>
            <p:cNvPr id="14" name="Group 13">
              <a:extLst>
                <a:ext uri="{FF2B5EF4-FFF2-40B4-BE49-F238E27FC236}">
                  <a16:creationId xmlns:a16="http://schemas.microsoft.com/office/drawing/2014/main" id="{D1E6B802-BE2F-4487-BD5D-26E0EC8DE480}"/>
                </a:ext>
              </a:extLst>
            </p:cNvPr>
            <p:cNvGrpSpPr/>
            <p:nvPr/>
          </p:nvGrpSpPr>
          <p:grpSpPr>
            <a:xfrm>
              <a:off x="609600" y="2765525"/>
              <a:ext cx="3482578" cy="3403799"/>
              <a:chOff x="7943850" y="1011171"/>
              <a:chExt cx="3482578" cy="3403799"/>
            </a:xfrm>
            <a:solidFill>
              <a:schemeClr val="accent6">
                <a:lumMod val="20000"/>
                <a:lumOff val="80000"/>
              </a:schemeClr>
            </a:solidFill>
          </p:grpSpPr>
          <p:sp>
            <p:nvSpPr>
              <p:cNvPr id="15" name="Rectangle 14">
                <a:extLst>
                  <a:ext uri="{FF2B5EF4-FFF2-40B4-BE49-F238E27FC236}">
                    <a16:creationId xmlns:a16="http://schemas.microsoft.com/office/drawing/2014/main" id="{A29CCC1E-464E-4CDE-8A26-0C6E7A22959A}"/>
                  </a:ext>
                </a:extLst>
              </p:cNvPr>
              <p:cNvSpPr/>
              <p:nvPr/>
            </p:nvSpPr>
            <p:spPr>
              <a:xfrm>
                <a:off x="7943850" y="1011171"/>
                <a:ext cx="3482578" cy="3403799"/>
              </a:xfrm>
              <a:prstGeom prst="rect">
                <a:avLst/>
              </a:prstGeom>
              <a:grpFill/>
            </p:spPr>
            <p:style>
              <a:lnRef idx="2">
                <a:schemeClr val="accent1">
                  <a:alpha val="90000"/>
                  <a:tint val="40000"/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1">
                  <a:alpha val="90000"/>
                  <a:tint val="40000"/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accent1">
                  <a:alpha val="90000"/>
                  <a:tint val="40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/>
              <a:lstStyle/>
              <a:p>
                <a:endParaRPr lang="en-CA"/>
              </a:p>
            </p:txBody>
          </p:sp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AAB76D40-AFB8-489C-A7C2-F2F60E738A4D}"/>
                  </a:ext>
                </a:extLst>
              </p:cNvPr>
              <p:cNvSpPr txBox="1"/>
              <p:nvPr/>
            </p:nvSpPr>
            <p:spPr>
              <a:xfrm>
                <a:off x="7943850" y="1011171"/>
                <a:ext cx="3482578" cy="3403799"/>
              </a:xfrm>
              <a:prstGeom prst="rect">
                <a:avLst/>
              </a:prstGeom>
              <a:grpFill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lIns="106680" tIns="106680" rIns="142240" bIns="160020" spcCol="1270"/>
              <a:lstStyle/>
              <a:p>
                <a:pPr marL="228600" lvl="1" indent="-228600" defTabSz="889000">
                  <a:lnSpc>
                    <a:spcPct val="90000"/>
                  </a:lnSpc>
                  <a:spcAft>
                    <a:spcPct val="15000"/>
                  </a:spcAft>
                  <a:buFontTx/>
                  <a:buChar char="•"/>
                  <a:defRPr/>
                </a:pPr>
                <a:r>
                  <a:rPr lang="en-US" sz="2000"/>
                  <a:t>Numerous campus recruitment events attracting over 600 students studying health care professions</a:t>
                </a:r>
              </a:p>
              <a:p>
                <a:pPr marL="228600" lvl="1" indent="-228600" defTabSz="889000">
                  <a:lnSpc>
                    <a:spcPct val="90000"/>
                  </a:lnSpc>
                  <a:spcAft>
                    <a:spcPct val="15000"/>
                  </a:spcAft>
                  <a:buFontTx/>
                  <a:buChar char="•"/>
                  <a:defRPr/>
                </a:pPr>
                <a:r>
                  <a:rPr lang="en-US" sz="2000"/>
                  <a:t>Continued focus on matching students to health system vacancies </a:t>
                </a:r>
                <a:r>
                  <a:rPr lang="en-US" sz="2000" b="1" i="1" u="sng"/>
                  <a:t>prior</a:t>
                </a:r>
                <a:r>
                  <a:rPr lang="en-US" sz="2000" b="1" i="1"/>
                  <a:t> </a:t>
                </a:r>
                <a:r>
                  <a:rPr lang="en-US" sz="2000"/>
                  <a:t>to graduation</a:t>
                </a:r>
              </a:p>
              <a:p>
                <a:pPr marL="228600" lvl="1" indent="-228600" defTabSz="889000">
                  <a:lnSpc>
                    <a:spcPct val="90000"/>
                  </a:lnSpc>
                  <a:spcAft>
                    <a:spcPct val="15000"/>
                  </a:spcAft>
                  <a:buFontTx/>
                  <a:buChar char="•"/>
                  <a:defRPr/>
                </a:pPr>
                <a:endParaRPr lang="en-US" sz="2000"/>
              </a:p>
            </p:txBody>
          </p:sp>
        </p:grpSp>
        <p:grpSp>
          <p:nvGrpSpPr>
            <p:cNvPr id="18" name="Group 17">
              <a:extLst>
                <a:ext uri="{FF2B5EF4-FFF2-40B4-BE49-F238E27FC236}">
                  <a16:creationId xmlns:a16="http://schemas.microsoft.com/office/drawing/2014/main" id="{4D41256B-4788-4663-87A6-C44947095F4E}"/>
                </a:ext>
              </a:extLst>
            </p:cNvPr>
            <p:cNvGrpSpPr/>
            <p:nvPr/>
          </p:nvGrpSpPr>
          <p:grpSpPr>
            <a:xfrm>
              <a:off x="8153400" y="1752600"/>
              <a:ext cx="3482578" cy="1010047"/>
              <a:chOff x="7943850" y="1123"/>
              <a:chExt cx="3482578" cy="1010047"/>
            </a:xfrm>
            <a:solidFill>
              <a:srgbClr val="002060"/>
            </a:solidFill>
          </p:grpSpPr>
          <p:sp>
            <p:nvSpPr>
              <p:cNvPr id="19" name="Rectangle 18">
                <a:extLst>
                  <a:ext uri="{FF2B5EF4-FFF2-40B4-BE49-F238E27FC236}">
                    <a16:creationId xmlns:a16="http://schemas.microsoft.com/office/drawing/2014/main" id="{686E9DB0-BF61-4010-B9B9-0C59B7B241C8}"/>
                  </a:ext>
                </a:extLst>
              </p:cNvPr>
              <p:cNvSpPr/>
              <p:nvPr/>
            </p:nvSpPr>
            <p:spPr>
              <a:xfrm>
                <a:off x="7943850" y="1123"/>
                <a:ext cx="3482578" cy="1010047"/>
              </a:xfrm>
              <a:prstGeom prst="rect">
                <a:avLst/>
              </a:prstGeom>
              <a:grpFill/>
            </p:spPr>
            <p:style>
              <a:lnRef idx="2">
                <a:schemeClr val="accent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1"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  <p:txBody>
              <a:bodyPr/>
              <a:lstStyle/>
              <a:p>
                <a:endParaRPr lang="en-CA"/>
              </a:p>
            </p:txBody>
          </p:sp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7DEDADAF-A6C4-4175-B1EE-9695668B9865}"/>
                  </a:ext>
                </a:extLst>
              </p:cNvPr>
              <p:cNvSpPr txBox="1"/>
              <p:nvPr/>
            </p:nvSpPr>
            <p:spPr>
              <a:xfrm>
                <a:off x="7943850" y="1123"/>
                <a:ext cx="3482578" cy="1010047"/>
              </a:xfrm>
              <a:prstGeom prst="rect">
                <a:avLst/>
              </a:prstGeom>
              <a:grpFill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lIns="142240" tIns="81280" rIns="142240" bIns="81280" spcCol="1270" anchor="ctr"/>
              <a:lstStyle/>
              <a:p>
                <a:pPr algn="ctr" defTabSz="889000">
                  <a:lnSpc>
                    <a:spcPct val="90000"/>
                  </a:lnSpc>
                  <a:spcAft>
                    <a:spcPct val="35000"/>
                  </a:spcAft>
                  <a:defRPr/>
                </a:pPr>
                <a:r>
                  <a:rPr lang="en-US" sz="2400" b="1"/>
                  <a:t>Targeted Networking</a:t>
                </a:r>
              </a:p>
            </p:txBody>
          </p:sp>
        </p:grpSp>
        <p:grpSp>
          <p:nvGrpSpPr>
            <p:cNvPr id="21" name="Group 20">
              <a:extLst>
                <a:ext uri="{FF2B5EF4-FFF2-40B4-BE49-F238E27FC236}">
                  <a16:creationId xmlns:a16="http://schemas.microsoft.com/office/drawing/2014/main" id="{49E70622-0DB5-47C5-9055-87C94B420C03}"/>
                </a:ext>
              </a:extLst>
            </p:cNvPr>
            <p:cNvGrpSpPr/>
            <p:nvPr/>
          </p:nvGrpSpPr>
          <p:grpSpPr>
            <a:xfrm>
              <a:off x="8153400" y="2762648"/>
              <a:ext cx="3482578" cy="3403799"/>
              <a:chOff x="7943850" y="1011171"/>
              <a:chExt cx="3482578" cy="3403799"/>
            </a:xfrm>
            <a:solidFill>
              <a:schemeClr val="accent4">
                <a:lumMod val="20000"/>
                <a:lumOff val="80000"/>
              </a:schemeClr>
            </a:solidFill>
          </p:grpSpPr>
          <p:sp>
            <p:nvSpPr>
              <p:cNvPr id="22" name="Rectangle 21">
                <a:extLst>
                  <a:ext uri="{FF2B5EF4-FFF2-40B4-BE49-F238E27FC236}">
                    <a16:creationId xmlns:a16="http://schemas.microsoft.com/office/drawing/2014/main" id="{A06A12CF-DB0B-48CC-83DD-E5C2E969DFF8}"/>
                  </a:ext>
                </a:extLst>
              </p:cNvPr>
              <p:cNvSpPr/>
              <p:nvPr/>
            </p:nvSpPr>
            <p:spPr>
              <a:xfrm>
                <a:off x="7943850" y="1011171"/>
                <a:ext cx="3482578" cy="3403799"/>
              </a:xfrm>
              <a:prstGeom prst="rect">
                <a:avLst/>
              </a:prstGeom>
              <a:grpFill/>
            </p:spPr>
            <p:style>
              <a:lnRef idx="2">
                <a:schemeClr val="accent1">
                  <a:alpha val="90000"/>
                  <a:tint val="40000"/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1">
                  <a:alpha val="90000"/>
                  <a:tint val="40000"/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accent1">
                  <a:alpha val="90000"/>
                  <a:tint val="40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/>
              <a:lstStyle/>
              <a:p>
                <a:endParaRPr lang="en-CA"/>
              </a:p>
            </p:txBody>
          </p:sp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41FE56CF-4337-4E36-801F-44FBA437345E}"/>
                  </a:ext>
                </a:extLst>
              </p:cNvPr>
              <p:cNvSpPr txBox="1"/>
              <p:nvPr/>
            </p:nvSpPr>
            <p:spPr>
              <a:xfrm>
                <a:off x="7943850" y="1011171"/>
                <a:ext cx="3482578" cy="3403799"/>
              </a:xfrm>
              <a:prstGeom prst="rect">
                <a:avLst/>
              </a:prstGeom>
              <a:grpFill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lIns="106680" tIns="106680" rIns="142240" bIns="160020" spcCol="1270"/>
              <a:lstStyle/>
              <a:p>
                <a:pPr marL="228600" lvl="1" indent="-228600" defTabSz="889000">
                  <a:lnSpc>
                    <a:spcPct val="90000"/>
                  </a:lnSpc>
                  <a:spcAft>
                    <a:spcPct val="15000"/>
                  </a:spcAft>
                  <a:buFontTx/>
                  <a:buChar char="•"/>
                  <a:defRPr/>
                </a:pPr>
                <a:r>
                  <a:rPr lang="en-US" sz="2000"/>
                  <a:t>Physician recruiters continue to attend focused events in Canada and the U.K. to attract experienced physicians</a:t>
                </a:r>
              </a:p>
            </p:txBody>
          </p:sp>
        </p:grpSp>
      </p:grpSp>
      <p:sp>
        <p:nvSpPr>
          <p:cNvPr id="24" name="Title 1">
            <a:extLst>
              <a:ext uri="{FF2B5EF4-FFF2-40B4-BE49-F238E27FC236}">
                <a16:creationId xmlns:a16="http://schemas.microsoft.com/office/drawing/2014/main" id="{080F5277-1BE0-4727-BF80-DD492EBD1CA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" y="28575"/>
            <a:ext cx="5334000" cy="493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3000" b="0" i="0">
                <a:solidFill>
                  <a:schemeClr val="tx1"/>
                </a:solidFill>
                <a:latin typeface="Arial"/>
                <a:ea typeface="+mj-ea"/>
                <a:cs typeface="Arial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Calibri" panose="020F0502020204030204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Calibri" panose="020F0502020204030204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Calibri" panose="020F0502020204030204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Calibri" panose="020F0502020204030204" pitchFamily="34" charset="0"/>
              </a:defRPr>
            </a:lvl5pPr>
            <a:lvl6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Calibri" panose="020F0502020204030204" pitchFamily="34" charset="0"/>
              </a:defRPr>
            </a:lvl6pPr>
            <a:lvl7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Calibri" panose="020F0502020204030204" pitchFamily="34" charset="0"/>
              </a:defRPr>
            </a:lvl7pPr>
            <a:lvl8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Calibri" panose="020F0502020204030204" pitchFamily="34" charset="0"/>
              </a:defRPr>
            </a:lvl8pPr>
            <a:lvl9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Calibri" panose="020F0502020204030204" pitchFamily="34" charset="0"/>
              </a:defRPr>
            </a:lvl9pPr>
          </a:lstStyle>
          <a:p>
            <a:pPr algn="l" eaLnBrk="1" hangingPunct="1">
              <a:defRPr/>
            </a:pPr>
            <a:r>
              <a:rPr lang="en-US" altLang="en-US" sz="3200" b="1" ker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Making progress</a:t>
            </a:r>
            <a:endParaRPr lang="en-US" altLang="en-US" sz="3200" ker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8438" name="Graphic 25" descr="Business Growth">
            <a:extLst>
              <a:ext uri="{FF2B5EF4-FFF2-40B4-BE49-F238E27FC236}">
                <a16:creationId xmlns:a16="http://schemas.microsoft.com/office/drawing/2014/main" id="{FF82F15D-D67C-1B12-AAF1-1038CAD362D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5888" y="457200"/>
            <a:ext cx="9144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38F8E69CB13844E983DE70661CEE226" ma:contentTypeVersion="4" ma:contentTypeDescription="Create a new document." ma:contentTypeScope="" ma:versionID="aab06c51b4d6dc7e512404e6121120bf">
  <xsd:schema xmlns:xsd="http://www.w3.org/2001/XMLSchema" xmlns:xs="http://www.w3.org/2001/XMLSchema" xmlns:p="http://schemas.microsoft.com/office/2006/metadata/properties" xmlns:ns2="68f4a65d-1041-4375-8180-8191b9908ed2" targetNamespace="http://schemas.microsoft.com/office/2006/metadata/properties" ma:root="true" ma:fieldsID="9fa840a9350de240702a610c24582e75" ns2:_="">
    <xsd:import namespace="68f4a65d-1041-4375-8180-8191b9908ed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8f4a65d-1041-4375-8180-8191b9908ed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3755ED89-679B-46F1-8A49-FBEEFE8AACC2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F85A4466-BEEC-44BD-BA4E-A4C446E7B089}">
  <ds:schemaRefs>
    <ds:schemaRef ds:uri="68f4a65d-1041-4375-8180-8191b9908ed2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123</TotalTime>
  <Words>969</Words>
  <Application>Microsoft Office PowerPoint</Application>
  <PresentationFormat>Widescreen</PresentationFormat>
  <Paragraphs>157</Paragraphs>
  <Slides>16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16</vt:i4>
      </vt:variant>
    </vt:vector>
  </HeadingPairs>
  <TitlesOfParts>
    <vt:vector size="24" baseType="lpstr">
      <vt:lpstr>Arial</vt:lpstr>
      <vt:lpstr>Arial Regular</vt:lpstr>
      <vt:lpstr>Calibri</vt:lpstr>
      <vt:lpstr>Gill Sans</vt:lpstr>
      <vt:lpstr>Plus Jakarta Sans</vt:lpstr>
      <vt:lpstr>Wingdings 2</vt:lpstr>
      <vt:lpstr>Office Theme</vt:lpstr>
      <vt:lpstr>1_Office Theme</vt:lpstr>
      <vt:lpstr>Make It in Manitoba  Health Care Retention &amp; Recruitment Office</vt:lpstr>
      <vt:lpstr>Health Care Retention and Recruitment Office (HCRRO) Presenters</vt:lpstr>
      <vt:lpstr>PowerPoint Presentation</vt:lpstr>
      <vt:lpstr>Driven by Government Priorities</vt:lpstr>
      <vt:lpstr>PowerPoint Presentation</vt:lpstr>
      <vt:lpstr>PowerPoint Presentation</vt:lpstr>
      <vt:lpstr>Active Recruitment Strategies</vt:lpstr>
      <vt:lpstr>Candidates Actively Being Recruited</vt:lpstr>
      <vt:lpstr>Refreshed Recruitment Strategies </vt:lpstr>
      <vt:lpstr>Making progress</vt:lpstr>
      <vt:lpstr>Making progress</vt:lpstr>
      <vt:lpstr>PowerPoint Presentation</vt:lpstr>
      <vt:lpstr>PowerPoint Presentation</vt:lpstr>
      <vt:lpstr>Working Together</vt:lpstr>
      <vt:lpstr>Next Steps</vt:lpstr>
      <vt:lpstr>Questions?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RShaffer</dc:creator>
  <cp:lastModifiedBy>Donna Belbin</cp:lastModifiedBy>
  <cp:revision>9</cp:revision>
  <dcterms:created xsi:type="dcterms:W3CDTF">2024-04-16T14:35:02Z</dcterms:created>
  <dcterms:modified xsi:type="dcterms:W3CDTF">2025-04-11T18:57:35Z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2024-04-12T00:00:00Z</vt:filetime>
  </property>
  <property fmtid="{D5CDD505-2E9C-101B-9397-08002B2CF9AE}" pid="3" name="Creator">
    <vt:lpwstr>Microsoft® PowerPoint® 2019</vt:lpwstr>
  </property>
  <property fmtid="{D5CDD505-2E9C-101B-9397-08002B2CF9AE}" pid="4" name="LastSaved">
    <vt:filetime>2024-04-16T00:00:00Z</vt:filetime>
  </property>
</Properties>
</file>